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heRQcx6kwnhqhp5FA+1tsBRKZ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463169-912C-499D-A2BA-DB38008B5916}">
  <a:tblStyle styleId="{15463169-912C-499D-A2BA-DB38008B59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0d171e5d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34a0d171e5d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a0d171e5d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34a0d171e5d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0fe63cf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470fe63cf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116c0306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116c0306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4a116c0306_2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70fe63cff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470fe63cff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116c030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a116c030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3294B"/>
                </a:solidFill>
              </a:rPr>
              <a:t>Diffusion Coefficient of U(4+) in FLiBe is 1.269e-6 cm2/s</a:t>
            </a:r>
            <a:endParaRPr/>
          </a:p>
        </p:txBody>
      </p:sp>
      <p:sp>
        <p:nvSpPr>
          <p:cNvPr id="120" name="Google Shape;120;g34a116c0306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389be0845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4389be0845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389be0845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4389be0845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a116c0306_2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David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36" name="Google Shape;136;g34a116c0306_2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a116c0306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a116c0306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a0d171e5d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4a0d171e5d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3b43524e7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" name="Google Shape;44;g33b43524e7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b43524e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g33b43524e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43524e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1" name="Google Shape;61;g33b43524e7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4860b62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33b4860b62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b4860b625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33b4860b625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89be084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34389be084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Week 1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0d171e5d_0_8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Noble Metal Removal</a:t>
            </a:r>
            <a:endParaRPr/>
          </a:p>
        </p:txBody>
      </p:sp>
      <p:sp>
        <p:nvSpPr>
          <p:cNvPr id="87" name="Google Shape;87;g34a0d171e5d_0_8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surface area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nickel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“sponge”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most of noble metals settle to the bottom of molten salt	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They are typically insoluble in FLiBe, form particulates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forms alloys with noble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Nickel is corrosion resistant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a0d171e5d_0_2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Electrochemistry Module</a:t>
            </a:r>
            <a:endParaRPr/>
          </a:p>
        </p:txBody>
      </p:sp>
      <p:sp>
        <p:nvSpPr>
          <p:cNvPr id="93" name="Google Shape;93;g34a0d171e5d_0_22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Electrochemically remove U and Pa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Partial T adsorption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Biased W anodes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Graphite/Graphene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 doped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discontinuous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g34a0d171e5d_0_22"/>
          <p:cNvPicPr preferRelativeResize="0"/>
          <p:nvPr/>
        </p:nvPicPr>
        <p:blipFill rotWithShape="1">
          <a:blip r:embed="rId3">
            <a:alphaModFix/>
          </a:blip>
          <a:srcRect b="60175" l="36227" r="37956" t="32633"/>
          <a:stretch/>
        </p:blipFill>
        <p:spPr>
          <a:xfrm rot="5400000">
            <a:off x="8693725" y="1246900"/>
            <a:ext cx="2026225" cy="20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0d171e5d_0_22"/>
          <p:cNvSpPr/>
          <p:nvPr/>
        </p:nvSpPr>
        <p:spPr>
          <a:xfrm>
            <a:off x="8044248" y="597423"/>
            <a:ext cx="3325200" cy="3325200"/>
          </a:xfrm>
          <a:prstGeom prst="donut">
            <a:avLst>
              <a:gd fmla="val 20573" name="adj"/>
            </a:avLst>
          </a:prstGeom>
          <a:solidFill>
            <a:schemeClr val="lt1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4a0d171e5d_0_22"/>
          <p:cNvSpPr/>
          <p:nvPr/>
        </p:nvSpPr>
        <p:spPr>
          <a:xfrm>
            <a:off x="7810549" y="363725"/>
            <a:ext cx="3792600" cy="3792600"/>
          </a:xfrm>
          <a:prstGeom prst="donut">
            <a:avLst>
              <a:gd fmla="val 1500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g34a0d171e5d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22637" y="1286116"/>
            <a:ext cx="1962300" cy="70447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4a0d171e5d_0_22"/>
          <p:cNvSpPr/>
          <p:nvPr/>
        </p:nvSpPr>
        <p:spPr>
          <a:xfrm>
            <a:off x="8814950" y="4087100"/>
            <a:ext cx="675300" cy="6753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g34a0d171e5d_0_22"/>
          <p:cNvCxnSpPr>
            <a:stCxn id="98" idx="2"/>
          </p:cNvCxnSpPr>
          <p:nvPr/>
        </p:nvCxnSpPr>
        <p:spPr>
          <a:xfrm rot="10800000">
            <a:off x="8728250" y="2199350"/>
            <a:ext cx="86700" cy="2225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g34a0d171e5d_0_22"/>
          <p:cNvCxnSpPr>
            <a:stCxn id="98" idx="5"/>
          </p:cNvCxnSpPr>
          <p:nvPr/>
        </p:nvCxnSpPr>
        <p:spPr>
          <a:xfrm flipH="1" rot="10800000">
            <a:off x="9391355" y="2857505"/>
            <a:ext cx="1138200" cy="1806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70fe63cff_0_0"/>
          <p:cNvSpPr txBox="1"/>
          <p:nvPr/>
        </p:nvSpPr>
        <p:spPr>
          <a:xfrm>
            <a:off x="16130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Calculations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g34a116c0306_2_5" title="total_he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9563" y="0"/>
            <a:ext cx="8112876" cy="6033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0fe63cff_0_45"/>
          <p:cNvSpPr txBox="1"/>
          <p:nvPr/>
        </p:nvSpPr>
        <p:spPr>
          <a:xfrm>
            <a:off x="709625" y="241700"/>
            <a:ext cx="10995300" cy="5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Gas sparging is extremely efficient, removes 99.9% in ~20 seconds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metals plate out very quickly, 99.9% in ~50 seconds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processing has only been studied in stagnant flow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100% efficiency if contact occurs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Diffusion driven process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Sands law for timescale, extremely conservative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1-D, no velocity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Infinite domain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g34a116c0306_2_0" title="u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8488" y="0"/>
            <a:ext cx="8035026" cy="602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389be0845_3_4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389be0845_5_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33" name="Google Shape;133;g34389be0845_5_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for each component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Quantify waste production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damage rates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Price comparison to MSBR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Full lifetime economic analysis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116c0306_2_2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39" name="Google Shape;139;g34a116c0306_2_20"/>
          <p:cNvSpPr txBox="1"/>
          <p:nvPr/>
        </p:nvSpPr>
        <p:spPr>
          <a:xfrm>
            <a:off x="7096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[1] U. S. D. of Energy. Pathways to Commercial Liftoff: Advanced Nuclear. Tech. rep. Department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 Energy, 2024.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[2] A. P. P. Association. “America’s Electricity Generating Capacity”. In: (2024).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[3] W. N. Association. “Nuclear Power Reactors”. In: (2025).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[4] GIF R&amp;D OUTLOOK FOR GENERATION IV NUCLEAR ENERGY SYSTEMS. Tech. rep.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Generation IV International Forum, 2018. url: https : / / www . gen - 4 . org / resources 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reports/gif- research- and- development- outlook- generation- iv- nuclear- energy-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systems-2018.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[5] H. Li et al. “Study on tritium transport characteristics in fluoride-salt-cooled high-temperature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advanced reactor”. In: International Journal of Hydrogen Energy 56 (2024), pp. 1101–1110.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issn: 0360-3199. doi: https://doi.org/10.1016/j.ijhydene.2023.12.199. url: https: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//www.sciencedirect.com/science/article/pii/S0360319923064996.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[6] P. N. Haubenreich and J. R. Engel. “Experience with the Molten-Salt Reactor Experiment”.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Applications and Technology 8.2 (1970), pp. 118–136. doi: 10.13182/NT8-2-118.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eprint: https://doi.org/10.13182/NT8-2-118. url: https://doi.org/10.13182/NT8-2-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[7] R. C. Robertson. CONCEPTUAL DESIGN STUDY OF A SINGLE-FLUID MOLTEN-SALT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BREEDER REACTOR. Tech. rep. comp.; Oak Ridge National Lab. (ORNL), Oak Ridge, TN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(United States), Jan. 1971. doi: 10.2172/4030941. url: https://www.osti.gov/biblio/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4030941.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18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[8] Molten Salt Reactors and Thorium Energy. en. Elsevier, 2024. isbn: 9780323993555. doi: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10.1016/C2021- 0- 01689- 8. url: https://linkinghub.elsevier.com/retrieve/pii/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C20210016898 (visited on 03/22/2025).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[9] Advanced Nuclear. en-US. url: https : / / liftoff . energy . gov / advanced - nuclear - 2/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(visited on 03/22/2025).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4a116c0306_2_20"/>
          <p:cNvSpPr txBox="1"/>
          <p:nvPr/>
        </p:nvSpPr>
        <p:spPr>
          <a:xfrm>
            <a:off x="6216125" y="1690825"/>
            <a:ext cx="550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[10] U. A. E. C. D. of Reactor Development and Technology. AN EVALUATION OF THE MOLTEN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 BREEDER REACTOR. Tech. rep. US ATOMIC ENERGY COMISSION, 1972.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[11] V. Dostál. “A supercritical carbon dioxide cycle for next generation nuclear reactors /”. In: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154 (June 2005).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[12] C. W. Forsberg et al. “Tritium Control and Capture in Salt-Cooled Fission and Fusion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Reactors: Status, Challenges, and Path Forward”. In: Nuclear Technology 197.2 (2017), pp. 119–139.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doi: 10.13182/NT16-101. url: https://doi.org/10.13182/NT16-101.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[13] M. C. Cannon et al. “Adsorption of Xenon and Argon on Graphite”. In: Nuclear Science and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Engineering 12.1 (1962), pp. 4–9. doi: 10.13182/NSE62-A25362.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[14] V. Ignatiev et al. “Intergranular tellurium cracking of nickel-based alloys in molten Li, Be,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Th, U/F salt mixture”. In: Journal of Nuclear Materials 440.1 (2013), pp. 243–249. issn: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0022-3115. doi: https : / / doi . org / 10 . 1016 / j . jnucmat . 2013 . 05 . 001. url: https 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//www.sciencedirect.com/science/article/pii/S0022311513007071.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[15] B. Gurovich et al. “Fractographic studies and tensile strength of MPG-6 graphite based on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uncalcined coke, neutron-irradiated at a high temperature”. In: Nuclear Materials and Energy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35 (2023), p. 101453. issn: 2352-1791. doi: https://doi.org/10.1016/j.nme.2023.101453.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url: https://www.sciencedirect.com/science/article/pii/S2352179123000923.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[16] B. J. Riley et al. “Molten salt reactor waste and effluent management strategies: A review”.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In: Nuclear Engineering and Design 345 (2019), pp. 94–109. issn: 0029-5493. doi: https: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//doi.org/10.1016/j.nucengdes.2019.02.002. url: https://www.sciencedirect.com/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science/article/pii/S002954931930024X.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[17] IAEA. Non-baseload Operation in Nuclear Power Plants: Load Following and Frequency Control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Modes of Flexible Operation. Tech. rep. IAEA, 2018.</a:t>
            </a:r>
            <a:endParaRPr sz="1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a116c0306_2_10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a0d171e5d_0_68"/>
          <p:cNvSpPr txBox="1"/>
          <p:nvPr>
            <p:ph idx="4294967295" type="title"/>
          </p:nvPr>
        </p:nvSpPr>
        <p:spPr>
          <a:xfrm>
            <a:off x="6993900" y="521000"/>
            <a:ext cx="5198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Student Conference</a:t>
            </a:r>
            <a:endParaRPr/>
          </a:p>
        </p:txBody>
      </p:sp>
      <p:pic>
        <p:nvPicPr>
          <p:cNvPr id="40" name="Google Shape;40;g34a0d171e5d_0_68" title="IMG_5191.jpg"/>
          <p:cNvPicPr preferRelativeResize="0"/>
          <p:nvPr/>
        </p:nvPicPr>
        <p:blipFill rotWithShape="1">
          <a:blip r:embed="rId3">
            <a:alphaModFix/>
          </a:blip>
          <a:srcRect b="32076" l="2407" r="5706" t="16610"/>
          <a:stretch/>
        </p:blipFill>
        <p:spPr>
          <a:xfrm>
            <a:off x="6993900" y="2142315"/>
            <a:ext cx="5198100" cy="3870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34a0d171e5d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6993911" cy="601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3b43524e75_0_25"/>
          <p:cNvSpPr txBox="1"/>
          <p:nvPr/>
        </p:nvSpPr>
        <p:spPr>
          <a:xfrm>
            <a:off x="1598275" y="26187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52" name="Google Shape;52;p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Gen IV reactors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Passive safety features (salt expansion)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for breeding (greater Burnup/fuel utilization)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With fuel processing (purifying fuel-salt)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 burnup (approach ∞ batch core)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 decay heating in core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Load-following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Increased component lifetime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43524e75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Ways to Reprocess</a:t>
            </a:r>
            <a:endParaRPr/>
          </a:p>
        </p:txBody>
      </p:sp>
      <p:sp>
        <p:nvSpPr>
          <p:cNvPr id="58" name="Google Shape;58;g33b43524e75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or Batch-wise processing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Siphon a percentage of fuel-salt and process separately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Simpler, not as effective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On-line processing ★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all fuel-salt through a series of chemical process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Much more complicated, more effective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33b43524e75_0_74" title="reprocessing_page-0001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585498" cy="60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33b43524e75_0_74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Simplified online processing scheme adapted from [1].</a:t>
            </a:r>
            <a:endParaRPr b="0" i="0" sz="3000" u="none" cap="none" strike="noStrik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860b625_1_51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Design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860b625_1_6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Secondary Side</a:t>
            </a:r>
            <a:endParaRPr/>
          </a:p>
        </p:txBody>
      </p:sp>
      <p:sp>
        <p:nvSpPr>
          <p:cNvPr id="75" name="Google Shape;75;g33b4860b625_1_69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⅓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the size of a metallic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less noble metal plate-out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smaller containment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Brayton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Higher operating temperatures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Rankine η = 43.4%* -&gt; sCO2 Brayton η = &gt;50%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389be0845_0_17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Thermal Cycle</a:t>
            </a:r>
            <a:endParaRPr/>
          </a:p>
        </p:txBody>
      </p:sp>
      <p:graphicFrame>
        <p:nvGraphicFramePr>
          <p:cNvPr id="81" name="Google Shape;81;g34389be0845_0_17"/>
          <p:cNvGraphicFramePr/>
          <p:nvPr/>
        </p:nvGraphicFramePr>
        <p:xfrm>
          <a:off x="709625" y="15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{15463169-912C-499D-A2BA-DB38008B5916}</a:tableStyleId>
              </a:tblPr>
              <a:tblGrid>
                <a:gridCol w="2199050"/>
                <a:gridCol w="2199050"/>
                <a:gridCol w="2199050"/>
                <a:gridCol w="2199050"/>
                <a:gridCol w="21990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Fluid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[atm]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Range [°C]</a:t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43.4%*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&lt;550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sCO2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550-850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&gt;850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