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HsLJElxE47SUIZOwx4zTEw5d/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0CDCFF-9BC9-4CC2-BCA1-A3D9349A46BD}">
  <a:tblStyle styleId="{9F0CDCFF-9BC9-4CC2-BCA1-A3D9349A46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ltensalt.org/references/static/downloads/pdf/ORNL-CF-59-12-64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sti.gov/servlets/purl/4030941/" TargetMode="External"/><Relationship Id="rId3" Type="http://schemas.openxmlformats.org/officeDocument/2006/relationships/hyperlink" Target="https://moltensalt.org/references/static/downloads/pdf/ORNL-CF-59-12-64.pdf" TargetMode="External"/><Relationship Id="rId4" Type="http://schemas.openxmlformats.org/officeDocument/2006/relationships/hyperlink" Target="https://moltensalt.org/references/static/downloads/pdf/ORNL-4812.pd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sti.gov/servlets/purl/4030941/" TargetMode="External"/><Relationship Id="rId3" Type="http://schemas.openxmlformats.org/officeDocument/2006/relationships/hyperlink" Target="https://moltensalt.org/references/static/downloads/pdf/ORNL-CF-59-12-64.pdf" TargetMode="External"/><Relationship Id="rId4" Type="http://schemas.openxmlformats.org/officeDocument/2006/relationships/hyperlink" Target="https://moltensalt.org/references/static/downloads/pdf/ORNL-4812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eeeb72a6c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https://moltensalt.org/references/static/downloads/pdf/ORNL-CF-59-12-64.pdf</a:t>
            </a:r>
            <a:endParaRPr/>
          </a:p>
        </p:txBody>
      </p:sp>
      <p:sp>
        <p:nvSpPr>
          <p:cNvPr id="95" name="Google Shape;95;g34eeeb72a6c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389be0845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4389be0845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89be0845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4389be0845_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116c0306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infinite batch burnup 412 equations</a:t>
            </a:r>
            <a:endParaRPr/>
          </a:p>
        </p:txBody>
      </p:sp>
      <p:sp>
        <p:nvSpPr>
          <p:cNvPr id="114" name="Google Shape;114;g34a116c0306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a116c0306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4a116c0306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b43524e7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g33b43524e7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b43524e75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" name="Google Shape;48;g33b43524e75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3b43524e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Fused salt volatization -&gt; Electrochemical </a:t>
            </a:r>
            <a:r>
              <a:rPr lang="en-US"/>
              <a:t>processing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Electro/chemical removal of noble metals -&gt; Nickel metal filter</a:t>
            </a:r>
            <a:endParaRPr/>
          </a:p>
        </p:txBody>
      </p:sp>
      <p:sp>
        <p:nvSpPr>
          <p:cNvPr id="54" name="Google Shape;54;g33b43524e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eeeb72a6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Fused salt volatization -&gt; Electrochemical processing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Electro/chemical removal of noble metals -&gt; Nickel metal filter</a:t>
            </a:r>
            <a:endParaRPr/>
          </a:p>
        </p:txBody>
      </p:sp>
      <p:sp>
        <p:nvSpPr>
          <p:cNvPr id="60" name="Google Shape;60;g34eeeb72a6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70fe63c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3470fe63c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eeeb72a6c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real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https://www.osti.gov/servlets/purl/4030941/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old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https://moltensalt.org/references/static/downloads/pdf/ORNL-CF-59-12-64.pdf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https://moltensalt.org/references/static/downloads/pdf/ORNL-4812.pdf</a:t>
            </a:r>
            <a:r>
              <a:rPr lang="en-US"/>
              <a:t> </a:t>
            </a:r>
            <a:endParaRPr/>
          </a:p>
        </p:txBody>
      </p:sp>
      <p:sp>
        <p:nvSpPr>
          <p:cNvPr id="71" name="Google Shape;71;g34eeeb72a6c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eeeb72a6c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real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https://www.osti.gov/servlets/purl/4030941/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old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https://moltensalt.org/references/static/downloads/pdf/ORNL-CF-59-12-64.pdf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https://moltensalt.org/references/static/downloads/pdf/ORNL-4812.pdf</a:t>
            </a:r>
            <a:r>
              <a:rPr lang="en-US"/>
              <a:t> </a:t>
            </a:r>
            <a:endParaRPr/>
          </a:p>
        </p:txBody>
      </p:sp>
      <p:sp>
        <p:nvSpPr>
          <p:cNvPr id="77" name="Google Shape;77;g34eeeb72a6c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www.vecteezy.com/png/29239972-money-tongue-pop-out-mouth-face-3d-emoji-ic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tenor.com/search/mind-blown-emoji-gi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Week 1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eeeb72a6c_1_23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Volume Changes</a:t>
            </a:r>
            <a:endParaRPr/>
          </a:p>
        </p:txBody>
      </p:sp>
      <p:sp>
        <p:nvSpPr>
          <p:cNvPr id="98" name="Google Shape;98;g34eeeb72a6c_1_23"/>
          <p:cNvSpPr txBox="1"/>
          <p:nvPr/>
        </p:nvSpPr>
        <p:spPr>
          <a:xfrm>
            <a:off x="709625" y="1690825"/>
            <a:ext cx="106512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 Heat Exchanger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⅓ the volume of a metallic HX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-215.7 ft</a:t>
            </a:r>
            <a:r>
              <a:rPr baseline="30000"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of fuel-salt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Online Noble Gas Bubbler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Volume TBD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small portion of MSBR system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10,000’s of ft</a:t>
            </a:r>
            <a:r>
              <a:rPr baseline="30000"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saved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Module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Volume TBD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34eeeb72a6c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675" y="1205675"/>
            <a:ext cx="3646499" cy="36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4eeeb72a6c_1_23"/>
          <p:cNvSpPr txBox="1"/>
          <p:nvPr/>
        </p:nvSpPr>
        <p:spPr>
          <a:xfrm>
            <a:off x="7364675" y="4666050"/>
            <a:ext cx="3646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https://www.vecteezy.com/png/29239972-money-tongue-pop-out-mouth-face-3d-emoji-icon</a:t>
            </a: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389be0845_3_4"/>
          <p:cNvSpPr txBox="1"/>
          <p:nvPr/>
        </p:nvSpPr>
        <p:spPr>
          <a:xfrm>
            <a:off x="1519200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389be0845_5_1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11" name="Google Shape;111;g34389be0845_5_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Quantify waste production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and forms 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Worker Dosage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Finalize design of electrochemical module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Economics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a116c0306_2_2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17" name="Google Shape;117;g34a116c0306_2_20"/>
          <p:cNvSpPr txBox="1"/>
          <p:nvPr/>
        </p:nvSpPr>
        <p:spPr>
          <a:xfrm>
            <a:off x="709625" y="1690825"/>
            <a:ext cx="550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[1] U. S. D. of Energy. Pathways to Commercial Liftoff: Advanced Nuclear. Tech. rep. Department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 Energy, 2024.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[2] A. P. P. Association. “America’s Electricity Generating Capacity”. In: (2024).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[3] W. N. Association. “Nuclear Power Reactors”. In: (2025).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[4] GIF R&amp;D OUTLOOK FOR GENERATION IV NUCLEAR ENERGY SYSTEMS. Tech. rep.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Generation IV International Forum, 2018. url: https : / / www . gen - 4 . org / resources /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reports/gif- research- and- development- outlook- generation- iv- nuclear- energy-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systems-2018.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[5] H. Li et al. “Study on tritium transport characteristics in fluoride-salt-cooled high-temperature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advanced reactor”. In: International Journal of Hydrogen Energy 56 (2024), pp. 1101–1110.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issn: 0360-3199. doi: https://doi.org/10.1016/j.ijhydene.2023.12.199. url: https: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//www.sciencedirect.com/science/article/pii/S0360319923064996.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[6] P. N. Haubenreich and J. R. Engel. “Experience with the Molten-Salt Reactor Experiment”.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In: Nuclear Applications and Technology 8.2 (1970), pp. 118–136. doi: 10.13182/NT8-2-118.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eprint: https://doi.org/10.13182/NT8-2-118. url: https://doi.org/10.13182/NT8-2-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118.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[7] R. C. Robertson. CONCEPTUAL DESIGN STUDY OF A SINGLE-FLUID MOLTEN-SALT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BREEDER REACTOR. Tech. rep. comp.; Oak Ridge National Lab. (ORNL), Oak Ridge, TN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(United States), Jan. 1971. doi: 10.2172/4030941. url: https://www.osti.gov/biblio/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4030941.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[8] Molten Salt Reactors and Thorium Energy. en. Elsevier, 2024. isbn: 9780323993555. doi: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10.1016/C2021- 0- 01689- 8. url: https://linkinghub.elsevier.com/retrieve/pii/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C20210016898 (visited on 03/22/2025).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[9] Advanced Nuclear. en-US. url: https : / / liftoff . energy . gov / advanced - nuclear - 2/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(visited on 03/22/2025).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4a116c0306_2_20"/>
          <p:cNvSpPr txBox="1"/>
          <p:nvPr/>
        </p:nvSpPr>
        <p:spPr>
          <a:xfrm>
            <a:off x="6216125" y="1690825"/>
            <a:ext cx="550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[10] U. A. E. C. D. of Reactor Development and Technology. AN EVALUATION OF THE MOLTEN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SALT BREEDER REACTOR. Tech. rep. US ATOMIC ENERGY COMISSION, 1972.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[11] V. Dostál. “A supercritical carbon dioxide cycle for next generation nuclear reactors /”. In: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154 (June 2005).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[12] C. W. Forsberg et al. “Tritium Control and Capture in Salt-Cooled Fission and Fusion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Reactors: Status, Challenges, and Path Forward”. In: Nuclear Technology 197.2 (2017), pp. 119–139.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doi: 10.13182/NT16-101. url: https://doi.org/10.13182/NT16-101.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[13] M. C. Cannon et al. “Adsorption of Xenon and Argon on Graphite”. In: Nuclear Science and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Engineering 12.1 (1962), pp. 4–9. doi: 10.13182/NSE62-A25362.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[14] V. Ignatiev et al. “Intergranular tellurium cracking of nickel-based alloys in molten Li, Be,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Th, U/F salt mixture”. In: Journal of Nuclear Materials 440.1 (2013), pp. 243–249. issn: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0022-3115. doi: https : / / doi . org / 10 . 1016 / j . jnucmat . 2013 . 05 . 001. url: https :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//www.sciencedirect.com/science/article/pii/S0022311513007071.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[15] B. Gurovich et al. “Fractographic studies and tensile strength of MPG-6 graphite based on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uncalcined coke, neutron-irradiated at a high temperature”. In: Nuclear Materials and Energy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35 (2023), p. 101453. issn: 2352-1791. doi: https://doi.org/10.1016/j.nme.2023.101453.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url: https://www.sciencedirect.com/science/article/pii/S2352179123000923.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[16] B. J. Riley et al. “Molten salt reactor waste and effluent management strategies: A review”.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In: Nuclear Engineering and Design 345 (2019), pp. 94–109. issn: 0029-5493. doi: https: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//doi.org/10.1016/j.nucengdes.2019.02.002. url: https://www.sciencedirect.com/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science/article/pii/S002954931930024X.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[17] IAEA. Non-baseload Operation in Nuclear Power Plants: Load Following and Frequency Control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Modes of Flexible Operation. Tech. rep. IAEA, 2018.</a:t>
            </a:r>
            <a:endParaRPr b="0" i="0" sz="1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116c0306_2_10"/>
          <p:cNvSpPr txBox="1"/>
          <p:nvPr/>
        </p:nvSpPr>
        <p:spPr>
          <a:xfrm>
            <a:off x="1519200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b43524e75_0_25"/>
          <p:cNvSpPr txBox="1"/>
          <p:nvPr/>
        </p:nvSpPr>
        <p:spPr>
          <a:xfrm>
            <a:off x="1598275" y="26187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MSRs</a:t>
            </a: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advanced reactors that can support online processing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Online processing: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Increases Burnup / Fuel-Utilization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Extends Component Lifetime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Enables Load-Following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Limitations to online processing: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Technology has been limiting factor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Components require lots of energy, space, and external infrastructure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g33b43524e75_0_74" title="reprocessing_page-0001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85498" cy="601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33b43524e75_0_74"/>
          <p:cNvSpPr txBox="1"/>
          <p:nvPr/>
        </p:nvSpPr>
        <p:spPr>
          <a:xfrm>
            <a:off x="8585500" y="2255463"/>
            <a:ext cx="360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Simplified online processing scheme adapted from [1].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b43524e75_0_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Overview (Contd.)</a:t>
            </a:r>
            <a:endParaRPr/>
          </a:p>
        </p:txBody>
      </p:sp>
      <p:sp>
        <p:nvSpPr>
          <p:cNvPr id="57" name="Google Shape;57;g33b43524e75_0_0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Reprocessing was predominantly considered in the 80s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Technology and understanding has drastically improved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 longer the limiting reactant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energy demands, volumes, and infrastructure requirements are not feasible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choose methods that require less infrastructure / energy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FSV -&gt; ECP, E/CRNM -&gt; NMF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reduce volumes via combination of methods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eeeb72a6c_0_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Other Constraints + Solutions</a:t>
            </a:r>
            <a:endParaRPr/>
          </a:p>
        </p:txBody>
      </p:sp>
      <p:sp>
        <p:nvSpPr>
          <p:cNvPr id="63" name="Google Shape;63;g34eeeb72a6c_0_0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 temperature, limited applicability of Rankine cycle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NACC / SCO</a:t>
            </a:r>
            <a:r>
              <a:rPr baseline="-25000"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Cycle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metal plate-out in HX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 heat exchanger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Tritium breeding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Graphene columns + removal from secondary side coolant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Fuel salt flowing outside of core, proliferation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reduced component volume (gHX, combination)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70fe63cff_0_0"/>
          <p:cNvSpPr txBox="1"/>
          <p:nvPr/>
        </p:nvSpPr>
        <p:spPr>
          <a:xfrm>
            <a:off x="16130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Fuel-Salt Inventory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g34eeeb72a6c_1_8"/>
          <p:cNvGraphicFramePr/>
          <p:nvPr/>
        </p:nvGraphicFramePr>
        <p:xfrm>
          <a:off x="2310575" y="22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{9F0CDCFF-9BC9-4CC2-BCA1-A3D9349A46BD}</a:tableStyleId>
              </a:tblPr>
              <a:tblGrid>
                <a:gridCol w="3602375"/>
                <a:gridCol w="1984225"/>
                <a:gridCol w="198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Component / Region</a:t>
                      </a:r>
                      <a:endParaRPr b="1" sz="2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Volume [ft</a:t>
                      </a:r>
                      <a:r>
                        <a:rPr b="1" baseline="30000" lang="en-US" sz="2000"/>
                        <a:t>3</a:t>
                      </a:r>
                      <a:r>
                        <a:rPr b="1" lang="en-US" sz="2000"/>
                        <a:t>]</a:t>
                      </a:r>
                      <a:endParaRPr b="1" sz="2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Volume [m</a:t>
                      </a:r>
                      <a:r>
                        <a:rPr b="1" baseline="30000" lang="en-US" sz="2000"/>
                        <a:t>3</a:t>
                      </a:r>
                      <a:r>
                        <a:rPr b="1" lang="en-US" sz="2000"/>
                        <a:t>]</a:t>
                      </a:r>
                      <a:endParaRPr b="1" sz="2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Core</a:t>
                      </a:r>
                      <a:endParaRPr sz="2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1074</a:t>
                      </a:r>
                      <a:endParaRPr sz="2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30.4</a:t>
                      </a:r>
                      <a:endParaRPr sz="2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Heat Exchangers (4 units)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287.6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8.1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Primary System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1720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48.7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Off-Gas System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31,020.0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878.4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g34eeeb72a6c_1_8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Component Volume per Reactor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eeeb72a6c_1_31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Off-Gas Volume Calculations</a:t>
            </a:r>
            <a:endParaRPr/>
          </a:p>
        </p:txBody>
      </p:sp>
      <p:sp>
        <p:nvSpPr>
          <p:cNvPr id="80" name="Google Shape;80;g34eeeb72a6c_1_31"/>
          <p:cNvSpPr txBox="1"/>
          <p:nvPr/>
        </p:nvSpPr>
        <p:spPr>
          <a:xfrm>
            <a:off x="709625" y="1690825"/>
            <a:ext cx="58008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47-hr Xe holdup system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47 hour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residence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11 ft</a:t>
            </a:r>
            <a:r>
              <a:rPr baseline="30000"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/min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878.39 m</a:t>
            </a:r>
            <a:r>
              <a:rPr baseline="30000"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olume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of 17.5 school buses!!!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g34eeeb72a6c_1_31"/>
          <p:cNvGrpSpPr/>
          <p:nvPr/>
        </p:nvGrpSpPr>
        <p:grpSpPr>
          <a:xfrm>
            <a:off x="8002958" y="1690805"/>
            <a:ext cx="3584116" cy="2387589"/>
            <a:chOff x="5091675" y="3185074"/>
            <a:chExt cx="2528299" cy="1684247"/>
          </a:xfrm>
        </p:grpSpPr>
        <p:pic>
          <p:nvPicPr>
            <p:cNvPr id="82" name="Google Shape;82;g34eeeb72a6c_1_31"/>
            <p:cNvPicPr preferRelativeResize="0"/>
            <p:nvPr/>
          </p:nvPicPr>
          <p:blipFill rotWithShape="1">
            <a:blip r:embed="rId3">
              <a:alphaModFix/>
            </a:blip>
            <a:srcRect b="30181" l="0" r="54446" t="55070"/>
            <a:stretch/>
          </p:blipFill>
          <p:spPr>
            <a:xfrm>
              <a:off x="5091675" y="3859100"/>
              <a:ext cx="1399075" cy="62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g34eeeb72a6c_1_31"/>
            <p:cNvPicPr preferRelativeResize="0"/>
            <p:nvPr/>
          </p:nvPicPr>
          <p:blipFill rotWithShape="1">
            <a:blip r:embed="rId3">
              <a:alphaModFix/>
            </a:blip>
            <a:srcRect b="34158" l="76005" r="16000" t="59122"/>
            <a:stretch/>
          </p:blipFill>
          <p:spPr>
            <a:xfrm>
              <a:off x="6884999" y="4035837"/>
              <a:ext cx="245500" cy="284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34eeeb72a6c_1_31"/>
            <p:cNvPicPr preferRelativeResize="0"/>
            <p:nvPr/>
          </p:nvPicPr>
          <p:blipFill rotWithShape="1">
            <a:blip r:embed="rId3">
              <a:alphaModFix/>
            </a:blip>
            <a:srcRect b="35669" l="54446" r="32717" t="57610"/>
            <a:stretch/>
          </p:blipFill>
          <p:spPr>
            <a:xfrm>
              <a:off x="6490749" y="3967109"/>
              <a:ext cx="394249" cy="284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g34eeeb72a6c_1_31"/>
            <p:cNvPicPr preferRelativeResize="0"/>
            <p:nvPr/>
          </p:nvPicPr>
          <p:blipFill rotWithShape="1">
            <a:blip r:embed="rId3">
              <a:alphaModFix/>
            </a:blip>
            <a:srcRect b="4727" l="66417" r="3847" t="85252"/>
            <a:stretch/>
          </p:blipFill>
          <p:spPr>
            <a:xfrm>
              <a:off x="6596269" y="4444722"/>
              <a:ext cx="913200" cy="4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g34eeeb72a6c_1_31"/>
            <p:cNvPicPr preferRelativeResize="0"/>
            <p:nvPr/>
          </p:nvPicPr>
          <p:blipFill rotWithShape="1">
            <a:blip r:embed="rId3">
              <a:alphaModFix/>
            </a:blip>
            <a:srcRect b="60565" l="77939" r="0" t="32714"/>
            <a:stretch/>
          </p:blipFill>
          <p:spPr>
            <a:xfrm>
              <a:off x="6942449" y="3751084"/>
              <a:ext cx="677525" cy="284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g34eeeb72a6c_1_31"/>
            <p:cNvPicPr preferRelativeResize="0"/>
            <p:nvPr/>
          </p:nvPicPr>
          <p:blipFill rotWithShape="1">
            <a:blip r:embed="rId3">
              <a:alphaModFix/>
            </a:blip>
            <a:srcRect b="82329" l="66504" r="1842" t="2922"/>
            <a:stretch/>
          </p:blipFill>
          <p:spPr>
            <a:xfrm>
              <a:off x="6588925" y="3185074"/>
              <a:ext cx="972125" cy="62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g34eeeb72a6c_1_31"/>
            <p:cNvPicPr preferRelativeResize="0"/>
            <p:nvPr/>
          </p:nvPicPr>
          <p:blipFill rotWithShape="1">
            <a:blip r:embed="rId3">
              <a:alphaModFix/>
            </a:blip>
            <a:srcRect b="23160" l="77939" r="5764" t="71509"/>
            <a:stretch/>
          </p:blipFill>
          <p:spPr>
            <a:xfrm>
              <a:off x="6949912" y="4222384"/>
              <a:ext cx="500500" cy="2258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g34eeeb72a6c_1_31"/>
          <p:cNvSpPr txBox="1"/>
          <p:nvPr/>
        </p:nvSpPr>
        <p:spPr>
          <a:xfrm>
            <a:off x="8862088" y="4078400"/>
            <a:ext cx="26121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Off-Gas System [ORNL-4541]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34eeeb72a6c_1_31" title="CodeCogsEqn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63" y="3276050"/>
            <a:ext cx="5376023" cy="8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34eeeb72a6c_1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9701" y="3595350"/>
            <a:ext cx="2255925" cy="22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4eeeb72a6c_1_31"/>
          <p:cNvSpPr txBox="1"/>
          <p:nvPr/>
        </p:nvSpPr>
        <p:spPr>
          <a:xfrm>
            <a:off x="5824913" y="5675725"/>
            <a:ext cx="3505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https://tenor.com/search/mind-blown-emoji-gifs</a:t>
            </a: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