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Garamond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aramond-bold.fntdata"/><Relationship Id="rId25" Type="http://schemas.openxmlformats.org/officeDocument/2006/relationships/font" Target="fonts/Garamond-regular.fntdata"/><Relationship Id="rId28" Type="http://schemas.openxmlformats.org/officeDocument/2006/relationships/font" Target="fonts/Garamond-boldItalic.fntdata"/><Relationship Id="rId27" Type="http://schemas.openxmlformats.org/officeDocument/2006/relationships/font" Target="fonts/Garamon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f0637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f0637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1bc7eda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1bc7eda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1bc7ed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1bc7ed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2fee59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2fee59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2fee59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2fee59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5414d4d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5414d4d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2fee59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2fee59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5414d4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5414d4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5414d4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5414d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5414d4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5414d4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5414d4d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5414d4d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53be3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53be3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Image" showMasterSp="0">
  <p:cSld name="Title Slide With Image">
    <p:bg>
      <p:bgPr>
        <a:gradFill>
          <a:gsLst>
            <a:gs pos="0">
              <a:srgbClr val="495056"/>
            </a:gs>
            <a:gs pos="76000">
              <a:schemeClr val="accent1"/>
            </a:gs>
            <a:gs pos="100000">
              <a:schemeClr val="accent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81646" y="40598"/>
            <a:ext cx="5129976" cy="5062304"/>
          </a:xfrm>
          <a:custGeom>
            <a:rect b="b" l="l" r="r" t="t"/>
            <a:pathLst>
              <a:path extrusionOk="0" h="2612594" w="2647519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rgbClr val="E8F7FE"/>
              </a:gs>
              <a:gs pos="100000">
                <a:srgbClr val="002F4A">
                  <a:alpha val="70980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378297" y="2350294"/>
            <a:ext cx="3074390" cy="1559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78297" y="4071318"/>
            <a:ext cx="3074390" cy="786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500" cap="none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35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2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856884" y="632035"/>
            <a:ext cx="3779500" cy="3879431"/>
          </a:xfrm>
          <a:prstGeom prst="rect">
            <a:avLst/>
          </a:prstGeom>
          <a:solidFill>
            <a:srgbClr val="495056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  <a:defRPr b="0" i="1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371600" y="971550"/>
            <a:ext cx="6400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  <a:defRPr b="0" i="0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371600" y="1828800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02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3048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2971800" y="4767263"/>
            <a:ext cx="320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675120" y="477316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C5BB9B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lourish2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13866"/>
            <a:ext cx="6858000" cy="69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9" name="Google Shape;29;p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5371800" y="953500"/>
            <a:ext cx="36378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The Design of an A</a:t>
            </a:r>
            <a:r>
              <a:rPr lang="en-US"/>
              <a:t>utonomous</a:t>
            </a:r>
            <a:r>
              <a:rPr lang="en-US"/>
              <a:t> Car  </a:t>
            </a:r>
            <a:r>
              <a:rPr lang="en-US" sz="1800">
                <a:solidFill>
                  <a:schemeClr val="dk1"/>
                </a:solidFill>
              </a:rPr>
              <a:t>car</a:t>
            </a:r>
            <a:r>
              <a:rPr lang="en-US"/>
              <a:t> </a:t>
            </a:r>
            <a:endParaRPr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6432725" y="4009750"/>
            <a:ext cx="26457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FAVOUR DADA</a:t>
            </a:r>
            <a:endParaRPr/>
          </a:p>
          <a:p>
            <a:pPr indent="-285750" lvl="0" marL="28575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/>
              <a:t>JESUDARA OMIDOKUN</a:t>
            </a:r>
            <a:endParaRPr/>
          </a:p>
          <a:p>
            <a:pPr indent="-285750" lvl="0" marL="28575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ADURALERE SULAIMAN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371600" y="1828800"/>
            <a:ext cx="6400800" cy="22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3600"/>
              <a:t>Implementation Plan</a:t>
            </a:r>
            <a:endParaRPr b="1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24575" y="2002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4294967295" type="title"/>
          </p:nvPr>
        </p:nvSpPr>
        <p:spPr>
          <a:xfrm>
            <a:off x="424575" y="146500"/>
            <a:ext cx="83628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Plan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44425" y="590550"/>
            <a:ext cx="87231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 1.  RLSK Design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Subtask 1. Assembly of TI RSLK Kit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Subtask 2. Modification of the Code for Obstacle avoidance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Subtask 3. Modification of the Code for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Task 2. Implementation of Microcomputer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1. Installing Ubuntu on Pi 3.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2. Connecting the MMwave interface with the microcomputer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3. Change the Pi 3  to ODROID XU4Q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4. Alteration of pi code to fit the ODROID.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3. 	Task 3. Implementation  and development of the MMwave (IWR 1443 Boost)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1.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Connecting the mmwave  to RSLK board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2. Writing the code for sensing system.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4.	Task 4. Functions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1. Acquisition of the point cloud data from the radar with the microcomputer 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2.  Stitching the acquired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3. Calculating the velocity independent of the  wheel rotation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Subtask 4. Detecting and calculating the distance of an object behind the glass wall.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279550" y="475225"/>
            <a:ext cx="8288400" cy="3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5. 	Task 5.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6. 	Task 6. </a:t>
            </a:r>
            <a:r>
              <a:rPr b="1" lang="en-US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System reassembly, testing and refinement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4643" l="0" r="0" t="0"/>
          <a:stretch/>
        </p:blipFill>
        <p:spPr>
          <a:xfrm>
            <a:off x="1522200" y="134300"/>
            <a:ext cx="7337526" cy="46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1371600" y="1828800"/>
            <a:ext cx="6400800" cy="22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   </a:t>
            </a:r>
            <a:r>
              <a:rPr b="1" lang="en-US" sz="3600"/>
              <a:t>Implementation</a:t>
            </a:r>
            <a:endParaRPr b="1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089575" y="0"/>
            <a:ext cx="64008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170150" y="620150"/>
            <a:ext cx="6525000" cy="272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-IWR1443BOOST(mmwave)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-DC Converter(12V to 5V)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-mmwave ROS Driver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-TI mmwave SDK(Software)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-TI RSLK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ODROID-XU4Q(microcomputer)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50" y="3449800"/>
            <a:ext cx="14287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525" y="869525"/>
            <a:ext cx="3435645" cy="19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175" y="3112238"/>
            <a:ext cx="2669268" cy="19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371600" y="971550"/>
            <a:ext cx="64008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1.1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1371600" y="1828800"/>
            <a:ext cx="6400800" cy="22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52500" y="492251"/>
            <a:ext cx="6400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</a:rPr>
              <a:t>OUTLINE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6675120" y="477316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60000" y="1560075"/>
            <a:ext cx="73458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Background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Design Requirements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Design Constraints</a:t>
            </a:r>
            <a:endParaRPr/>
          </a:p>
          <a:p>
            <a:pPr indent="-24130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System Description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Implementation Plan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2" marL="13716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 of Tasks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Future Plans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70560" y="674370"/>
            <a:ext cx="6400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675120" y="477316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85755" y="1752476"/>
            <a:ext cx="85725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mmWave is an extremely valuable sensing technology for detection of objects and providing the range, velocity and angle of these objects.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a contactless-technology which operates in the spectrum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between 30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GHz and 300GHz.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Due to the technology’s use of small wavelengths it can provide sub-mm range accuracy and is able to penetrate certain materials such as plastic, drywall, clothing, and is impervious to environmental conditions such as rain, fog, dust and snow.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5016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371600" y="971550"/>
            <a:ext cx="64008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94100" y="1828800"/>
            <a:ext cx="8637300" cy="22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 has two families of mmWave sensors, AWR mmwave sensor for automotive and IWR mmWave sensor for industrial, drones and medical applications.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210450" y="259800"/>
            <a:ext cx="64008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25" y="1028188"/>
            <a:ext cx="4263975" cy="30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675" y="1436950"/>
            <a:ext cx="3617100" cy="23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342975" y="4512300"/>
            <a:ext cx="2538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TI-RSLK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492675" y="4579450"/>
            <a:ext cx="2605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IWR1443BOOST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670560" y="674370"/>
            <a:ext cx="6400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6675120" y="477316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80061" y="1752601"/>
            <a:ext cx="7170420" cy="16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1" marL="7429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 autonomous car is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geographi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cal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such as the range, velocit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y,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angle and 3D im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aging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objects in an unknown area.</a:t>
            </a:r>
            <a:endParaRPr/>
          </a:p>
          <a:p>
            <a:pPr indent="0" lvl="1" marL="5016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371600" y="971550"/>
            <a:ext cx="64008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Design Requirements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31825" y="1633125"/>
            <a:ext cx="7713300" cy="33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The device will be able to produce  data using a point cloud system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The radar configuration will  help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calculate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the ground speed independent of wheel rotation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The device would be able to work in different weather conditions. such as rain, snow e.t.c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autonomous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car weight will be in the range 18g to 25g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The payload of the car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371600" y="971550"/>
            <a:ext cx="64008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Constraints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371600" y="1828800"/>
            <a:ext cx="6400800" cy="22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The tires might not be able to move in certain areas.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Battery will have to be recharged after about 9 hours of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371600" y="205500"/>
            <a:ext cx="6400800" cy="51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</a:t>
            </a:r>
            <a:r>
              <a:rPr lang="en-US"/>
              <a:t>Diagram</a:t>
            </a:r>
            <a:r>
              <a:rPr lang="en-US"/>
              <a:t> 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1371600" y="1828800"/>
            <a:ext cx="6400800" cy="22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