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29" r:id="rId3"/>
    <p:sldId id="387" r:id="rId4"/>
    <p:sldId id="388" r:id="rId5"/>
    <p:sldId id="390" r:id="rId6"/>
    <p:sldId id="391" r:id="rId7"/>
    <p:sldId id="395" r:id="rId8"/>
    <p:sldId id="392" r:id="rId9"/>
    <p:sldId id="335" r:id="rId10"/>
    <p:sldId id="39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4286"/>
  </p:normalViewPr>
  <p:slideViewPr>
    <p:cSldViewPr snapToGrid="0" snapToObjects="1">
      <p:cViewPr varScale="1">
        <p:scale>
          <a:sx n="120" d="100"/>
          <a:sy n="120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9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859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568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227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32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39C28-D615-616B-8BB7-4D0183CA3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96F36DC-516F-CBD9-FA9E-D14E3BB50E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809E6B-B98B-8417-C227-CFFA866E5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D25BCE-F50F-8E74-08BD-6E3ABC151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19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58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182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23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25/2/24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25/2/24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PRACTICA 1 – PREDICCIÓN DE LA PRODUCCIÓN DE ENERGÍA EÓLICA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pic>
        <p:nvPicPr>
          <p:cNvPr id="3" name="Picture 8" descr="What is GitHub? — Pythia Foundations">
            <a:extLst>
              <a:ext uri="{FF2B5EF4-FFF2-40B4-BE49-F238E27FC236}">
                <a16:creationId xmlns:a16="http://schemas.microsoft.com/office/drawing/2014/main" id="{C77CBD2C-6D24-6519-DFCE-23559DA0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646" y="1707508"/>
            <a:ext cx="5206311" cy="292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7B6A57-1153-D131-AEAC-3A451736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8" y="1524000"/>
            <a:ext cx="7322574" cy="3864077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 err="1"/>
              <a:t>Commit</a:t>
            </a:r>
            <a:r>
              <a:rPr lang="es-ES_tradnl" sz="2400" dirty="0"/>
              <a:t> semanal.</a:t>
            </a:r>
          </a:p>
          <a:p>
            <a:pPr lvl="1"/>
            <a:r>
              <a:rPr lang="es-ES_tradnl" sz="2400" dirty="0"/>
              <a:t>Sólo un repositorio por grupo de prácticas</a:t>
            </a:r>
          </a:p>
          <a:p>
            <a:pPr lvl="1"/>
            <a:r>
              <a:rPr lang="es-ES_tradnl" sz="2400" b="1" dirty="0">
                <a:solidFill>
                  <a:srgbClr val="C00000"/>
                </a:solidFill>
              </a:rPr>
              <a:t>Repositorio privado</a:t>
            </a:r>
          </a:p>
          <a:p>
            <a:pPr lvl="1"/>
            <a:r>
              <a:rPr lang="es-ES_tradnl" sz="2400" dirty="0"/>
              <a:t>Nombre repositorio: “GrupoXX_Practica1”</a:t>
            </a:r>
          </a:p>
          <a:p>
            <a:pPr lvl="1"/>
            <a:r>
              <a:rPr lang="es-ES_tradnl" sz="2400" dirty="0"/>
              <a:t>Invitar al profesor como “Colaborador”</a:t>
            </a:r>
          </a:p>
          <a:p>
            <a:pPr marL="457200" lvl="1" indent="0">
              <a:buNone/>
            </a:pPr>
            <a:r>
              <a:rPr lang="es-ES_tradnl" sz="2400" dirty="0"/>
              <a:t>     “</a:t>
            </a:r>
            <a:r>
              <a:rPr lang="es-ES_tradnl" sz="2400" b="1" dirty="0" err="1"/>
              <a:t>mpatrici</a:t>
            </a:r>
            <a:r>
              <a:rPr lang="es-ES_tradnl" sz="2400" b="1" dirty="0"/>
              <a:t> UC3M</a:t>
            </a:r>
            <a:r>
              <a:rPr lang="es-ES_tradnl" sz="2400" dirty="0"/>
              <a:t>”</a:t>
            </a:r>
          </a:p>
          <a:p>
            <a:pPr lvl="1"/>
            <a:r>
              <a:rPr lang="es-ES_tradnl" sz="2400" dirty="0"/>
              <a:t>Enviar el enlace del repositorio:</a:t>
            </a:r>
          </a:p>
          <a:p>
            <a:pPr marL="457200" lvl="1" indent="0">
              <a:buNone/>
            </a:pPr>
            <a:r>
              <a:rPr lang="es-ES_tradnl" sz="2400" dirty="0"/>
              <a:t>   mpatrici@inf.uc3m.es</a:t>
            </a:r>
          </a:p>
          <a:p>
            <a:pPr marL="457200" lvl="1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1752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Practicar con métodos de aprendizaje automático</a:t>
            </a:r>
          </a:p>
          <a:p>
            <a:pPr lvl="1"/>
            <a:r>
              <a:rPr lang="es-ES_tradnl" sz="2400" dirty="0"/>
              <a:t>Practicar con las diferentes técnicas de ajuste de </a:t>
            </a:r>
            <a:r>
              <a:rPr lang="es-ES_tradnl" sz="2400" dirty="0" err="1"/>
              <a:t>hiperparámetros</a:t>
            </a:r>
            <a:r>
              <a:rPr lang="es-ES_tradnl" sz="2400" dirty="0"/>
              <a:t> (HPO)</a:t>
            </a:r>
          </a:p>
          <a:p>
            <a:pPr lvl="1"/>
            <a:r>
              <a:rPr lang="es-ES_tradnl" sz="2400" dirty="0"/>
              <a:t>Realizar todo el proceso: selección del modelo (seleccionar el mejor modelo, incluyendo HPO), estimar el rendimiento futuro (evaluación del modelo), construir el modelo final y utilizarlo para hacer predicciones.</a:t>
            </a:r>
          </a:p>
          <a:p>
            <a:pPr lvl="1"/>
            <a:r>
              <a:rPr lang="es-ES_tradnl" sz="2400" dirty="0"/>
              <a:t>Pasar un problema de predicción a clasificación.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923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Uno de los principales problemas de la energía eólica es la variabilidad y la incertidumbre. Los productores de energía necesitan </a:t>
            </a:r>
            <a:r>
              <a:rPr lang="es-ES_tradnl" sz="2400" u="sng" dirty="0"/>
              <a:t>prever un calendario de producción de energía con 24 horas de antelación</a:t>
            </a:r>
            <a:r>
              <a:rPr lang="es-ES_tradnl" sz="2400" dirty="0"/>
              <a:t>. Por eso es importante disponer de previsiones eólicas precisas.</a:t>
            </a:r>
          </a:p>
          <a:p>
            <a:pPr lvl="1"/>
            <a:r>
              <a:rPr lang="es-ES_tradnl" sz="2400" dirty="0"/>
              <a:t>Nuestro principal objetivo será </a:t>
            </a:r>
            <a:r>
              <a:rPr lang="es-ES_tradnl" sz="2400" u="sng" dirty="0"/>
              <a:t>predecir la energía eólica </a:t>
            </a:r>
            <a:r>
              <a:rPr lang="es-ES_tradnl" sz="2400" dirty="0"/>
              <a:t>diaria en el parque eólico de Sotavento (Lugo), utilizando las previsiones meteorológicas como atributos (predictores).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BD7F24-A34B-BAB7-11C4-3B3BA7D6A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428" y="49441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F325F43-1A4E-9FDF-C9CB-C3B351056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984383"/>
              </p:ext>
            </p:extLst>
          </p:nvPr>
        </p:nvGraphicFramePr>
        <p:xfrm>
          <a:off x="4646428" y="4716463"/>
          <a:ext cx="3175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617200" imgH="4889500" progId="StaticMetafile">
                  <p:embed/>
                </p:oleObj>
              </mc:Choice>
              <mc:Fallback>
                <p:oleObj r:id="rId3" imgW="10617200" imgH="488950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428" y="4716463"/>
                        <a:ext cx="3175000" cy="1460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3A2AD42-722F-A331-1FFC-60A975B8B32E}"/>
              </a:ext>
            </a:extLst>
          </p:cNvPr>
          <p:cNvSpPr txBox="1"/>
          <p:nvPr/>
        </p:nvSpPr>
        <p:spPr>
          <a:xfrm>
            <a:off x="3185042" y="6208559"/>
            <a:ext cx="609777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Parque eólico de Sotavento (Lugo).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926FA-19C9-2A79-B973-B031F665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53" y="2458982"/>
            <a:ext cx="127473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398838-6303-921B-9767-DCCBC28CB82A}"/>
              </a:ext>
            </a:extLst>
          </p:cNvPr>
          <p:cNvSpPr txBox="1"/>
          <p:nvPr/>
        </p:nvSpPr>
        <p:spPr>
          <a:xfrm>
            <a:off x="1804876" y="5700029"/>
            <a:ext cx="8593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Montserrat" pitchFamily="2" charset="77"/>
                <a:ea typeface="Calibri" panose="020F0502020204030204" pitchFamily="34" charset="0"/>
              </a:rPr>
              <a:t>ECMWF (</a:t>
            </a:r>
            <a:r>
              <a:rPr lang="es-ES" sz="1800" dirty="0" err="1">
                <a:effectLst/>
                <a:latin typeface="Montserrat" pitchFamily="2" charset="77"/>
                <a:ea typeface="Calibri" panose="020F0502020204030204" pitchFamily="34" charset="0"/>
              </a:rPr>
              <a:t>European</a:t>
            </a:r>
            <a:r>
              <a:rPr lang="es-ES" sz="1800" dirty="0">
                <a:effectLst/>
                <a:latin typeface="Montserrat" pitchFamily="2" charset="77"/>
                <a:ea typeface="Calibri" panose="020F0502020204030204" pitchFamily="34" charset="0"/>
              </a:rPr>
              <a:t> Centre </a:t>
            </a:r>
            <a:r>
              <a:rPr lang="es-ES" sz="1800" dirty="0" err="1">
                <a:effectLst/>
                <a:latin typeface="Montserrat" pitchFamily="2" charset="77"/>
                <a:ea typeface="Calibri" panose="020F0502020204030204" pitchFamily="34" charset="0"/>
              </a:rPr>
              <a:t>for</a:t>
            </a:r>
            <a:r>
              <a:rPr lang="es-ES" sz="1800" dirty="0">
                <a:effectLst/>
                <a:latin typeface="Montserrat" pitchFamily="2" charset="77"/>
                <a:ea typeface="Calibri" panose="020F0502020204030204" pitchFamily="34" charset="0"/>
              </a:rPr>
              <a:t> Medium-</a:t>
            </a:r>
            <a:r>
              <a:rPr lang="es-ES" sz="1800" dirty="0" err="1">
                <a:effectLst/>
                <a:latin typeface="Montserrat" pitchFamily="2" charset="77"/>
                <a:ea typeface="Calibri" panose="020F0502020204030204" pitchFamily="34" charset="0"/>
              </a:rPr>
              <a:t>Range</a:t>
            </a:r>
            <a:r>
              <a:rPr lang="es-ES" sz="1800" dirty="0">
                <a:effectLst/>
                <a:latin typeface="Montserrat" pitchFamily="2" charset="77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Montserrat" pitchFamily="2" charset="77"/>
                <a:ea typeface="Calibri" panose="020F0502020204030204" pitchFamily="34" charset="0"/>
              </a:rPr>
              <a:t>Weather</a:t>
            </a:r>
            <a:r>
              <a:rPr lang="es-ES" sz="1800" dirty="0">
                <a:effectLst/>
                <a:latin typeface="Montserrat" pitchFamily="2" charset="77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Montserrat" pitchFamily="2" charset="77"/>
                <a:ea typeface="Calibri" panose="020F0502020204030204" pitchFamily="34" charset="0"/>
              </a:rPr>
              <a:t>Forecasts</a:t>
            </a:r>
            <a:r>
              <a:rPr lang="es-ES" dirty="0">
                <a:latin typeface="Montserrat" pitchFamily="2" charset="77"/>
                <a:ea typeface="Calibri" panose="020F0502020204030204" pitchFamily="34" charset="0"/>
              </a:rPr>
              <a:t>) </a:t>
            </a:r>
            <a:r>
              <a:rPr lang="es-ES" sz="1800" dirty="0">
                <a:effectLst/>
                <a:latin typeface="Montserrat" pitchFamily="2" charset="77"/>
                <a:ea typeface="Calibri" panose="020F0502020204030204" pitchFamily="34" charset="0"/>
              </a:rPr>
              <a:t> https://</a:t>
            </a:r>
            <a:r>
              <a:rPr lang="es-ES" sz="1800" dirty="0" err="1">
                <a:effectLst/>
                <a:latin typeface="Montserrat" pitchFamily="2" charset="77"/>
                <a:ea typeface="Calibri" panose="020F0502020204030204" pitchFamily="34" charset="0"/>
              </a:rPr>
              <a:t>www.ecmwf.int</a:t>
            </a:r>
            <a:r>
              <a:rPr lang="es-ES" sz="1800" dirty="0">
                <a:effectLst/>
                <a:latin typeface="Montserrat" pitchFamily="2" charset="77"/>
                <a:ea typeface="Calibri" panose="020F0502020204030204" pitchFamily="34" charset="0"/>
              </a:rPr>
              <a:t>/</a:t>
            </a:r>
            <a:endParaRPr lang="es-ES_tradnl" dirty="0">
              <a:latin typeface="Montserrat" pitchFamily="2" charset="77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96F7961-9047-E897-A326-F8815F63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9369"/>
            <a:ext cx="7772400" cy="34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Descripción del problema: Entradas (predictores)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82DDC5-1CDB-DD56-754D-E6A82CAC4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32013"/>
              </p:ext>
            </p:extLst>
          </p:nvPr>
        </p:nvGraphicFramePr>
        <p:xfrm>
          <a:off x="838200" y="1825625"/>
          <a:ext cx="10515600" cy="40279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885878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18426854"/>
                    </a:ext>
                  </a:extLst>
                </a:gridCol>
              </a:tblGrid>
              <a:tr h="319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t2m: 2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metre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 temperature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_tradn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  </a:t>
                      </a:r>
                      <a:r>
                        <a:rPr lang="es-ES_tradn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lai_lv</a:t>
                      </a:r>
                      <a:r>
                        <a:rPr lang="es-ES_tradn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: </a:t>
                      </a:r>
                      <a:r>
                        <a:rPr lang="es-ES_tradn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Leaf</a:t>
                      </a:r>
                      <a:r>
                        <a:rPr lang="es-ES_tradn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area</a:t>
                      </a:r>
                      <a:r>
                        <a:rPr lang="es-ES_tradn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index</a:t>
                      </a:r>
                      <a:r>
                        <a:rPr lang="es-ES_tradn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, </a:t>
                      </a:r>
                      <a:r>
                        <a:rPr lang="es-ES_tradn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low</a:t>
                      </a:r>
                      <a:r>
                        <a:rPr lang="es-ES_tradn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vegetation</a:t>
                      </a:r>
                      <a:endParaRPr lang="es-ES_tradnl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0666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u10: 10 metre U wind component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u10n: Neutral wind at 10 m u-component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5658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v10: 10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metre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 V wind component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v10n: Neutral wind at 10 m v-component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39784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u100: 100 metre U wind component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stl1: Soil temperature level 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678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v100: 100 metre V wind component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stl2: Soil temperature level 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94299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cape: Convective available potential energy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stl3: Soil temperature level 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22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flsr: Forecast logarithm of surface roughness for heat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stl4: Soil temperature level 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95145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fsr: Forecast surface roughness</a:t>
                      </a: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sp: Surface pressure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20630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iews: Instantaneous eastward turbulent surface stress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p54.162: Vertical integral of temperature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3231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inss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: Instantaneous northward turbulent surface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p59.162: Vertical integral of divergence of kinetic energy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48402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lai_hv: Leaf area index, high vegetation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p55.162: Vertical integral of water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vapour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10749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9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5002740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Variable dependiente ”</a:t>
            </a:r>
            <a:r>
              <a:rPr lang="es-ES_tradnl" sz="2400" dirty="0" err="1"/>
              <a:t>energy</a:t>
            </a:r>
            <a:r>
              <a:rPr lang="es-ES_tradnl" sz="2400" dirty="0"/>
              <a:t>". Problema de regresión:</a:t>
            </a:r>
          </a:p>
          <a:p>
            <a:pPr lvl="2"/>
            <a:r>
              <a:rPr lang="es-ES_tradnl" sz="2200" dirty="0"/>
              <a:t>EDA (</a:t>
            </a:r>
            <a:r>
              <a:rPr lang="es-ES_tradnl" sz="2200" dirty="0" err="1"/>
              <a:t>Exploratory</a:t>
            </a:r>
            <a:r>
              <a:rPr lang="es-ES_tradnl" sz="2200" dirty="0"/>
              <a:t> Data </a:t>
            </a:r>
            <a:r>
              <a:rPr lang="es-ES_tradnl" sz="2200" dirty="0" err="1"/>
              <a:t>Analysis</a:t>
            </a:r>
            <a:r>
              <a:rPr lang="es-ES_tradnl" sz="2200" dirty="0"/>
              <a:t>) simplificado.</a:t>
            </a:r>
          </a:p>
          <a:p>
            <a:pPr lvl="2"/>
            <a:r>
              <a:rPr lang="es-ES_tradnl" sz="2200" dirty="0"/>
              <a:t>Métodos de escalado (KNN).</a:t>
            </a:r>
          </a:p>
          <a:p>
            <a:pPr lvl="2"/>
            <a:r>
              <a:rPr lang="es-ES_tradnl" sz="2200" dirty="0"/>
              <a:t>KNN, árboles de regresión, regresión lineal y SVM.</a:t>
            </a:r>
          </a:p>
          <a:p>
            <a:pPr lvl="1"/>
            <a:r>
              <a:rPr lang="es-ES_tradnl" sz="2400" dirty="0"/>
              <a:t>Variantes:</a:t>
            </a:r>
          </a:p>
          <a:p>
            <a:pPr lvl="2"/>
            <a:r>
              <a:rPr lang="es-ES_tradnl" sz="2200" dirty="0"/>
              <a:t>Regresión para bajas y altas energías.</a:t>
            </a:r>
          </a:p>
          <a:p>
            <a:pPr lvl="2"/>
            <a:r>
              <a:rPr lang="es-ES_tradnl" sz="2200" dirty="0"/>
              <a:t>Clasificador bajas/altas energías.</a:t>
            </a:r>
          </a:p>
          <a:p>
            <a:pPr lvl="1"/>
            <a:r>
              <a:rPr lang="es-ES_tradnl" sz="2400" dirty="0" err="1"/>
              <a:t>ChatGPT</a:t>
            </a:r>
            <a:r>
              <a:rPr lang="es-ES_tradnl" sz="2400" dirty="0"/>
              <a:t> </a:t>
            </a:r>
          </a:p>
          <a:p>
            <a:pPr lvl="1"/>
            <a:r>
              <a:rPr lang="es-ES_tradnl" sz="2400" dirty="0"/>
              <a:t>GitHub</a:t>
            </a:r>
          </a:p>
          <a:p>
            <a:pPr lvl="2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72510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C0E1-3F05-DDEE-E62F-48422F79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974A-DCF8-4260-733C-AA72ED37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CFB16E9-BFDC-BD1E-9788-C909351E7B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Variable de salida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C361B1E-CF91-0DD3-DAD3-AF6D0CA3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D59F68-8391-F343-0994-10E2AA05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64" y="1357544"/>
            <a:ext cx="6419163" cy="51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6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Ficheros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" y="1490134"/>
            <a:ext cx="10711249" cy="5002740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Se proporcionan dos archivos de conjuntos de datos:</a:t>
            </a:r>
          </a:p>
          <a:p>
            <a:pPr lvl="2"/>
            <a:r>
              <a:rPr lang="es-ES_tradnl" sz="2200" b="1" dirty="0" err="1"/>
              <a:t>wind_available.csv.gzip</a:t>
            </a:r>
            <a:r>
              <a:rPr lang="es-ES_tradnl" sz="2200" dirty="0"/>
              <a:t> : datos disponibles para HPO, evaluación del modelo y entrenamiento del modelo final. </a:t>
            </a:r>
          </a:p>
          <a:p>
            <a:pPr lvl="2"/>
            <a:r>
              <a:rPr lang="es-ES_tradnl" sz="2200" b="1" dirty="0" err="1"/>
              <a:t>wind_competition.csv.gzip</a:t>
            </a:r>
            <a:r>
              <a:rPr lang="es-ES_tradnl" sz="2200" dirty="0"/>
              <a:t>: datos de la competición sin variable de respuesta. Este conjunto de datos sirve para utilizar el modelo final para hacer predicciones sobre nuevos datos. </a:t>
            </a:r>
          </a:p>
          <a:p>
            <a:pPr lvl="2"/>
            <a:endParaRPr lang="es-ES_tradnl" sz="2200" dirty="0"/>
          </a:p>
          <a:p>
            <a:pPr marL="914400" lvl="2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wind_ava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pd.read_csv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wind_available.csv.gzip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compression="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gzip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</a:t>
            </a:r>
            <a:r>
              <a:rPr lang="es-E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_tradnl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8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9A36DC-549F-BE2D-EA8F-A1FD8C8E8941}"/>
              </a:ext>
            </a:extLst>
          </p:cNvPr>
          <p:cNvSpPr/>
          <p:nvPr/>
        </p:nvSpPr>
        <p:spPr>
          <a:xfrm>
            <a:off x="2265567" y="1654536"/>
            <a:ext cx="1657350" cy="2200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39AAC4D-9DCE-15B9-CBA5-D208A00358FE}"/>
              </a:ext>
            </a:extLst>
          </p:cNvPr>
          <p:cNvCxnSpPr/>
          <p:nvPr/>
        </p:nvCxnSpPr>
        <p:spPr>
          <a:xfrm>
            <a:off x="2265567" y="3382767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82C308-D4FC-158E-6521-C9634B17AAB8}"/>
              </a:ext>
            </a:extLst>
          </p:cNvPr>
          <p:cNvSpPr txBox="1"/>
          <p:nvPr/>
        </p:nvSpPr>
        <p:spPr>
          <a:xfrm>
            <a:off x="2533030" y="346490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Validación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33F653-00D0-1101-4EE4-3A20E53D3C08}"/>
              </a:ext>
            </a:extLst>
          </p:cNvPr>
          <p:cNvSpPr txBox="1"/>
          <p:nvPr/>
        </p:nvSpPr>
        <p:spPr>
          <a:xfrm>
            <a:off x="2313418" y="2364763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Entrenamiento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DA11265-58F8-9775-95E9-2A0B2797EB7B}"/>
              </a:ext>
            </a:extLst>
          </p:cNvPr>
          <p:cNvSpPr/>
          <p:nvPr/>
        </p:nvSpPr>
        <p:spPr>
          <a:xfrm>
            <a:off x="2274864" y="4138105"/>
            <a:ext cx="1657350" cy="624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6785C81-5165-D92B-3FAB-67DF83CA23F5}"/>
              </a:ext>
            </a:extLst>
          </p:cNvPr>
          <p:cNvSpPr txBox="1"/>
          <p:nvPr/>
        </p:nvSpPr>
        <p:spPr>
          <a:xfrm>
            <a:off x="2825257" y="430237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Test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5DFC52F-B7B1-8754-A6FA-DD483758D561}"/>
              </a:ext>
            </a:extLst>
          </p:cNvPr>
          <p:cNvSpPr txBox="1"/>
          <p:nvPr/>
        </p:nvSpPr>
        <p:spPr>
          <a:xfrm>
            <a:off x="2209705" y="1293933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Datos disponibles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94F8C1D-BC91-45E6-DB2A-D91FBED651E1}"/>
              </a:ext>
            </a:extLst>
          </p:cNvPr>
          <p:cNvSpPr txBox="1"/>
          <p:nvPr/>
        </p:nvSpPr>
        <p:spPr>
          <a:xfrm>
            <a:off x="2209705" y="5317712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Datos competición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2D0BFD6-C46C-3598-BC34-03B8A8D7ACFD}"/>
              </a:ext>
            </a:extLst>
          </p:cNvPr>
          <p:cNvSpPr/>
          <p:nvPr/>
        </p:nvSpPr>
        <p:spPr>
          <a:xfrm>
            <a:off x="2296268" y="5868430"/>
            <a:ext cx="1657350" cy="624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37F9F7D-8F32-6FD2-3A9C-D42093C3BD07}"/>
              </a:ext>
            </a:extLst>
          </p:cNvPr>
          <p:cNvSpPr txBox="1"/>
          <p:nvPr/>
        </p:nvSpPr>
        <p:spPr>
          <a:xfrm>
            <a:off x="2757596" y="604612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Comp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491BDB-5894-ABC2-F6B5-06F4AF824D05}"/>
              </a:ext>
            </a:extLst>
          </p:cNvPr>
          <p:cNvSpPr txBox="1"/>
          <p:nvPr/>
        </p:nvSpPr>
        <p:spPr>
          <a:xfrm>
            <a:off x="4211491" y="1899647"/>
            <a:ext cx="611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Lineal         ÁRBOL      SVM      ….           Lineal       ÁRBOL    SVM      …</a:t>
            </a:r>
          </a:p>
          <a:p>
            <a:endParaRPr sz="1400" dirty="0">
              <a:latin typeface="Montserrat" pitchFamily="2" charset="77"/>
            </a:endParaRP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130DAD15-622E-EC1C-192C-D564542CED71}"/>
              </a:ext>
            </a:extLst>
          </p:cNvPr>
          <p:cNvSpPr/>
          <p:nvPr/>
        </p:nvSpPr>
        <p:spPr>
          <a:xfrm rot="5400000">
            <a:off x="5471312" y="332257"/>
            <a:ext cx="145955" cy="2665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57AA53D-B1F5-1CB4-A9F3-11CBA726252C}"/>
              </a:ext>
            </a:extLst>
          </p:cNvPr>
          <p:cNvSpPr txBox="1"/>
          <p:nvPr/>
        </p:nvSpPr>
        <p:spPr>
          <a:xfrm>
            <a:off x="4475913" y="1140044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Parámetros por defecto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64D5B5D2-3C95-1969-5886-B1C1ADEB3A29}"/>
              </a:ext>
            </a:extLst>
          </p:cNvPr>
          <p:cNvSpPr/>
          <p:nvPr/>
        </p:nvSpPr>
        <p:spPr>
          <a:xfrm rot="5400000">
            <a:off x="8694740" y="332257"/>
            <a:ext cx="145955" cy="2665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7C78F9-498C-AB0F-1B39-9C5FAC28F43A}"/>
              </a:ext>
            </a:extLst>
          </p:cNvPr>
          <p:cNvSpPr txBox="1"/>
          <p:nvPr/>
        </p:nvSpPr>
        <p:spPr>
          <a:xfrm>
            <a:off x="7118554" y="1140044"/>
            <a:ext cx="3850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HPO – Optimización de </a:t>
            </a:r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</a:rPr>
              <a:t>hiperparámetros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1465BDF-0F62-85EE-7B04-2C93919FF751}"/>
              </a:ext>
            </a:extLst>
          </p:cNvPr>
          <p:cNvCxnSpPr/>
          <p:nvPr/>
        </p:nvCxnSpPr>
        <p:spPr>
          <a:xfrm>
            <a:off x="4585151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9E3497A-CB78-FD19-AF20-5C7F8846DAFA}"/>
              </a:ext>
            </a:extLst>
          </p:cNvPr>
          <p:cNvSpPr txBox="1"/>
          <p:nvPr/>
        </p:nvSpPr>
        <p:spPr>
          <a:xfrm>
            <a:off x="4287633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4AD89D6-4798-BACF-5A05-34E791A8FAA3}"/>
              </a:ext>
            </a:extLst>
          </p:cNvPr>
          <p:cNvCxnSpPr/>
          <p:nvPr/>
        </p:nvCxnSpPr>
        <p:spPr>
          <a:xfrm>
            <a:off x="5544902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D685FB-8169-2203-2361-A0DC3755AC40}"/>
              </a:ext>
            </a:extLst>
          </p:cNvPr>
          <p:cNvSpPr txBox="1"/>
          <p:nvPr/>
        </p:nvSpPr>
        <p:spPr>
          <a:xfrm>
            <a:off x="5247384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E1701BA-B5F4-4092-65A5-CB13BDDF2A50}"/>
              </a:ext>
            </a:extLst>
          </p:cNvPr>
          <p:cNvCxnSpPr/>
          <p:nvPr/>
        </p:nvCxnSpPr>
        <p:spPr>
          <a:xfrm>
            <a:off x="6281343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DEEEA86-804B-997B-83D1-E324035B94B4}"/>
              </a:ext>
            </a:extLst>
          </p:cNvPr>
          <p:cNvSpPr txBox="1"/>
          <p:nvPr/>
        </p:nvSpPr>
        <p:spPr>
          <a:xfrm>
            <a:off x="5983825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9968E50-8055-A66D-EAAA-F127C11941E5}"/>
              </a:ext>
            </a:extLst>
          </p:cNvPr>
          <p:cNvCxnSpPr/>
          <p:nvPr/>
        </p:nvCxnSpPr>
        <p:spPr>
          <a:xfrm>
            <a:off x="7732436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370831B-7FEF-8CEA-1D93-EBCCB5C0F39B}"/>
              </a:ext>
            </a:extLst>
          </p:cNvPr>
          <p:cNvSpPr txBox="1"/>
          <p:nvPr/>
        </p:nvSpPr>
        <p:spPr>
          <a:xfrm>
            <a:off x="7434918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5A1FA50-A3A7-B839-D171-99D424079115}"/>
              </a:ext>
            </a:extLst>
          </p:cNvPr>
          <p:cNvCxnSpPr/>
          <p:nvPr/>
        </p:nvCxnSpPr>
        <p:spPr>
          <a:xfrm>
            <a:off x="8692187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B212CFD-5419-53B8-E541-DA41D4EE21CB}"/>
              </a:ext>
            </a:extLst>
          </p:cNvPr>
          <p:cNvSpPr txBox="1"/>
          <p:nvPr/>
        </p:nvSpPr>
        <p:spPr>
          <a:xfrm>
            <a:off x="8394669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26A0901-5998-D369-05DA-05DCD563EEFC}"/>
              </a:ext>
            </a:extLst>
          </p:cNvPr>
          <p:cNvCxnSpPr/>
          <p:nvPr/>
        </p:nvCxnSpPr>
        <p:spPr>
          <a:xfrm>
            <a:off x="9428628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76ECC83-61B8-AC6C-CBC3-ED8C85C7F264}"/>
              </a:ext>
            </a:extLst>
          </p:cNvPr>
          <p:cNvSpPr txBox="1"/>
          <p:nvPr/>
        </p:nvSpPr>
        <p:spPr>
          <a:xfrm>
            <a:off x="9131110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9062EE8D-7832-510B-CEDC-8E4BB57823D3}"/>
              </a:ext>
            </a:extLst>
          </p:cNvPr>
          <p:cNvSpPr/>
          <p:nvPr/>
        </p:nvSpPr>
        <p:spPr>
          <a:xfrm rot="16200000">
            <a:off x="7116986" y="935099"/>
            <a:ext cx="145955" cy="5821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3703A74-9722-3FED-CE1B-AC37BC0D5F35}"/>
              </a:ext>
            </a:extLst>
          </p:cNvPr>
          <p:cNvSpPr txBox="1"/>
          <p:nvPr/>
        </p:nvSpPr>
        <p:spPr>
          <a:xfrm>
            <a:off x="5895247" y="3934825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Seleccionar el mejor modelo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B42D112-D5AF-D0E0-89A1-BF40F783AA04}"/>
              </a:ext>
            </a:extLst>
          </p:cNvPr>
          <p:cNvCxnSpPr>
            <a:cxnSpLocks/>
          </p:cNvCxnSpPr>
          <p:nvPr/>
        </p:nvCxnSpPr>
        <p:spPr>
          <a:xfrm>
            <a:off x="7181889" y="4302372"/>
            <a:ext cx="0" cy="5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A6CCF7-27AB-CE13-6E3B-247207E4A14C}"/>
              </a:ext>
            </a:extLst>
          </p:cNvPr>
          <p:cNvSpPr txBox="1"/>
          <p:nvPr/>
        </p:nvSpPr>
        <p:spPr>
          <a:xfrm>
            <a:off x="4903991" y="4879450"/>
            <a:ext cx="482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Entrenar el modelo  con todos los datos disponibles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8488E6C-A4B7-0203-C7FB-07602032470E}"/>
              </a:ext>
            </a:extLst>
          </p:cNvPr>
          <p:cNvCxnSpPr>
            <a:cxnSpLocks/>
          </p:cNvCxnSpPr>
          <p:nvPr/>
        </p:nvCxnSpPr>
        <p:spPr>
          <a:xfrm>
            <a:off x="4341707" y="4450327"/>
            <a:ext cx="445325" cy="38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152B20C-9799-E482-1C1C-F1DB9E31F480}"/>
              </a:ext>
            </a:extLst>
          </p:cNvPr>
          <p:cNvSpPr txBox="1"/>
          <p:nvPr/>
        </p:nvSpPr>
        <p:spPr>
          <a:xfrm>
            <a:off x="5569837" y="6026763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Estimar valores para la competición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58B34AD-167F-A28E-C1B8-AFCEA0096A74}"/>
              </a:ext>
            </a:extLst>
          </p:cNvPr>
          <p:cNvCxnSpPr>
            <a:cxnSpLocks/>
          </p:cNvCxnSpPr>
          <p:nvPr/>
        </p:nvCxnSpPr>
        <p:spPr>
          <a:xfrm>
            <a:off x="7184025" y="5262294"/>
            <a:ext cx="0" cy="5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FD3C3EA-724F-D17C-3EEC-1B04EFEFAE8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114452" y="6180651"/>
            <a:ext cx="1455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F371C87-4F87-D203-A02A-871E46476A71}"/>
              </a:ext>
            </a:extLst>
          </p:cNvPr>
          <p:cNvSpPr txBox="1"/>
          <p:nvPr/>
        </p:nvSpPr>
        <p:spPr>
          <a:xfrm>
            <a:off x="9608158" y="487945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</a:rPr>
              <a:t>modelo_final.pkl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0B33A3B-7066-1670-A7BD-1DFE21A1AADD}"/>
              </a:ext>
            </a:extLst>
          </p:cNvPr>
          <p:cNvSpPr txBox="1"/>
          <p:nvPr/>
        </p:nvSpPr>
        <p:spPr>
          <a:xfrm>
            <a:off x="8922151" y="6026163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</a:rPr>
              <a:t>predicciones.csv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7268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30831</TotalTime>
  <Words>618</Words>
  <Application>Microsoft Macintosh PowerPoint</Application>
  <PresentationFormat>Panorámica</PresentationFormat>
  <Paragraphs>102</Paragraphs>
  <Slides>10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Montserrat</vt:lpstr>
      <vt:lpstr>Montserrat Light</vt:lpstr>
      <vt:lpstr>Tema de Office</vt:lpstr>
      <vt:lpstr>StaticMetafile</vt:lpstr>
      <vt:lpstr>Aprendizaje Automático</vt:lpstr>
      <vt:lpstr>Práctica 1</vt:lpstr>
      <vt:lpstr>Práctica 1</vt:lpstr>
      <vt:lpstr>Práctica 1</vt:lpstr>
      <vt:lpstr>Práctica 1</vt:lpstr>
      <vt:lpstr>Práctica 1</vt:lpstr>
      <vt:lpstr>Práctica 1</vt:lpstr>
      <vt:lpstr>Práctica 1</vt:lpstr>
      <vt:lpstr>Práctica 1</vt:lpstr>
      <vt:lpstr>Práctica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33</cp:revision>
  <dcterms:created xsi:type="dcterms:W3CDTF">2021-12-10T11:28:42Z</dcterms:created>
  <dcterms:modified xsi:type="dcterms:W3CDTF">2024-02-25T18:52:12Z</dcterms:modified>
</cp:coreProperties>
</file>