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handoutMasterIdLst>
    <p:handoutMasterId r:id="rId35"/>
  </p:handoutMasterIdLst>
  <p:sldIdLst>
    <p:sldId id="256" r:id="rId2"/>
    <p:sldId id="299" r:id="rId3"/>
    <p:sldId id="271" r:id="rId4"/>
    <p:sldId id="279" r:id="rId5"/>
    <p:sldId id="300" r:id="rId6"/>
    <p:sldId id="281" r:id="rId7"/>
    <p:sldId id="280" r:id="rId8"/>
    <p:sldId id="257" r:id="rId9"/>
    <p:sldId id="283" r:id="rId10"/>
    <p:sldId id="284" r:id="rId11"/>
    <p:sldId id="285" r:id="rId12"/>
    <p:sldId id="286" r:id="rId13"/>
    <p:sldId id="288" r:id="rId14"/>
    <p:sldId id="289" r:id="rId15"/>
    <p:sldId id="290" r:id="rId16"/>
    <p:sldId id="291" r:id="rId17"/>
    <p:sldId id="292" r:id="rId18"/>
    <p:sldId id="293" r:id="rId19"/>
    <p:sldId id="294" r:id="rId20"/>
    <p:sldId id="295" r:id="rId21"/>
    <p:sldId id="287" r:id="rId22"/>
    <p:sldId id="296" r:id="rId23"/>
    <p:sldId id="275" r:id="rId24"/>
    <p:sldId id="298" r:id="rId25"/>
    <p:sldId id="297" r:id="rId26"/>
    <p:sldId id="276" r:id="rId27"/>
    <p:sldId id="301" r:id="rId28"/>
    <p:sldId id="302" r:id="rId29"/>
    <p:sldId id="303" r:id="rId30"/>
    <p:sldId id="305" r:id="rId31"/>
    <p:sldId id="304"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99"/>
            <p14:sldId id="271"/>
            <p14:sldId id="279"/>
            <p14:sldId id="300"/>
            <p14:sldId id="281"/>
            <p14:sldId id="280"/>
            <p14:sldId id="257"/>
            <p14:sldId id="283"/>
            <p14:sldId id="284"/>
            <p14:sldId id="285"/>
            <p14:sldId id="286"/>
            <p14:sldId id="288"/>
            <p14:sldId id="289"/>
            <p14:sldId id="290"/>
            <p14:sldId id="291"/>
            <p14:sldId id="292"/>
            <p14:sldId id="293"/>
            <p14:sldId id="294"/>
            <p14:sldId id="295"/>
            <p14:sldId id="287"/>
            <p14:sldId id="296"/>
            <p14:sldId id="275"/>
            <p14:sldId id="298"/>
            <p14:sldId id="297"/>
            <p14:sldId id="276"/>
            <p14:sldId id="301"/>
            <p14:sldId id="302"/>
            <p14:sldId id="303"/>
            <p14:sldId id="305"/>
            <p14:sldId id="304"/>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D24726"/>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3" d="100"/>
          <a:sy n="113" d="100"/>
        </p:scale>
        <p:origin x="45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10/24/2022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‹N°›</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14:47:11.086"/>
    </inkml:context>
    <inkml:brush xml:id="br0">
      <inkml:brushProperty name="width" value="0.05" units="cm"/>
      <inkml:brushProperty name="height" value="0.05" units="cm"/>
      <inkml:brushProperty name="color" value="#E71224"/>
    </inkml:brush>
  </inkml:definitions>
  <inkml:trace contextRef="#ctx0" brushRef="#br0">1371 142 24575,'-16'-2'0,"0"0"0,0-1 0,0-1 0,1-1 0,0 0 0,-19-9 0,-26-8 0,30 16 0,0 0 0,0 2 0,0 2 0,-57 2 0,49 0 0,1-1 0,-59-8 0,-7-2 0,75 10 0,0-1 0,-34-8 0,22 3 0,-1 3 0,1 1 0,-1 2 0,-46 4 0,-7 0 0,74-4 0,1-1 0,-30-7 0,33 5 0,-1 1 0,0 1 0,-32 0 0,46 2 0,1 0 0,-1 1 0,1 0 0,0-1 0,-1 1 0,1 0 0,0 0 0,-1 0 0,1 1 0,0-1 0,0 0 0,0 1 0,0 0 0,0-1 0,1 1 0,-1 0 0,0 0 0,1 0 0,-1 0 0,1 0 0,0 0 0,0 0 0,0 1 0,0-1 0,0 0 0,0 1 0,0-1 0,1 1 0,-1-1 0,1 1 0,0 3 0,-2 12 0,1 1 0,1-1 0,4 27 0,-2-14 0,-2-24 0,1 0 0,0 0 0,0 0 0,0 0 0,1 0 0,0 0 0,1 0 0,0-1 0,0 1 0,0-1 0,0 0 0,1 0 0,6 8 0,4 1 0,0-1 0,1 0 0,22 15 0,-18-14 0,-4-1 0,-2 0 0,1 1 0,-2 0 0,0 1 0,18 33 0,-3-7 0,-10-13 0,-13-22 0,-1 0 0,1-1 0,1 1 0,-1-1 0,1 0 0,0-1 0,1 1 0,-1-1 0,9 6 0,23 15 0,-18-11 0,1-2 0,0 0 0,0-1 0,2-1 0,31 12 0,24 10 0,-58-23 0,0-1 0,33 10 0,3-8 0,1-3 0,0-2 0,0-2 0,86-6 0,-41 1 0,-94 1 0,-1 0 0,1-1 0,0 1 0,0-1 0,0-1 0,-1 1 0,1-1 0,-1 0 0,1-1 0,-1 1 0,0-1 0,0-1 0,0 1 0,0-1 0,0 0 0,9-9 0,-11 10 0,2-1 0,-1 1 0,0 0 0,1 0 0,-1 1 0,1 0 0,0 0 0,-1 0 0,1 0 0,12-1 0,-13 3 0,-1 0 0,1-1 0,-1 0 0,0 0 0,1 0 0,-1 0 0,0-1 0,0 1 0,0-1 0,0 0 0,0-1 0,-1 1 0,1-1 0,0 1 0,-1-1 0,0 0 0,0 0 0,0-1 0,0 1 0,0-1 0,2-4 0,-2 3 0,22-41 0,18-49 0,-36 77 0,-1-1 0,-1 1 0,-1-1 0,-1 0 0,0-1 0,-1-21 0,-1 11 0,-4-105 0,3 131 0,-1 0 0,-1-1 0,1 1 0,0 0 0,-1 0 0,0 0 0,0 1 0,0-1 0,-1 0 0,1 1 0,-1-1 0,-4-3 0,-45-41 39,11 11-1443,31 25-5422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4T14:47:22.533"/>
    </inkml:context>
    <inkml:brush xml:id="br0">
      <inkml:brushProperty name="width" value="0.05" units="cm"/>
      <inkml:brushProperty name="height" value="0.05" units="cm"/>
      <inkml:brushProperty name="color" value="#E71224"/>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32</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10/24/2022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10/24/2022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docker.com/engine/install/ubuntu/" TargetMode="External"/><Relationship Id="rId2" Type="http://schemas.openxmlformats.org/officeDocument/2006/relationships/hyperlink" Target="https://docs.docker.com/desktop/windows/install/" TargetMode="External"/><Relationship Id="rId1" Type="http://schemas.openxmlformats.org/officeDocument/2006/relationships/slideLayout" Target="../slideLayouts/slideLayout2.xml"/><Relationship Id="rId4" Type="http://schemas.openxmlformats.org/officeDocument/2006/relationships/hyperlink" Target="https://docs.docker.com/desktop/mac/insta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032" y="2215476"/>
            <a:ext cx="7916333" cy="1883676"/>
          </a:xfrm>
        </p:spPr>
        <p:txBody>
          <a:bodyPr anchor="ctr" anchorCtr="0">
            <a:normAutofit/>
          </a:bodyPr>
          <a:lstStyle/>
          <a:p>
            <a:pPr algn="ctr"/>
            <a:r>
              <a:rPr lang="en-US" sz="6000" dirty="0">
                <a:solidFill>
                  <a:schemeClr val="bg1"/>
                </a:solidFill>
              </a:rPr>
              <a:t>Initiation a Docker</a:t>
            </a:r>
            <a:r>
              <a:rPr lang="en-US" sz="4800" dirty="0">
                <a:solidFill>
                  <a:schemeClr val="bg1"/>
                </a:solidFill>
              </a:rPr>
              <a:t>	</a:t>
            </a:r>
          </a:p>
        </p:txBody>
      </p:sp>
      <p:sp>
        <p:nvSpPr>
          <p:cNvPr id="3" name="Subtitle 2"/>
          <p:cNvSpPr>
            <a:spLocks noGrp="1"/>
          </p:cNvSpPr>
          <p:nvPr>
            <p:ph type="subTitle" idx="4294967295"/>
          </p:nvPr>
        </p:nvSpPr>
        <p:spPr>
          <a:xfrm>
            <a:off x="3276843" y="5295305"/>
            <a:ext cx="5638313" cy="618819"/>
          </a:xfrm>
        </p:spPr>
        <p:txBody>
          <a:bodyPr>
            <a:normAutofit/>
          </a:bodyPr>
          <a:lstStyle/>
          <a:p>
            <a:r>
              <a:rPr lang="en-US" sz="2400" dirty="0">
                <a:solidFill>
                  <a:srgbClr val="FF9B45"/>
                </a:solidFill>
              </a:rPr>
              <a:t>Malick Gueye – DIR. OPSTECH OBERTYS</a:t>
            </a:r>
          </a:p>
        </p:txBody>
      </p:sp>
      <p:pic>
        <p:nvPicPr>
          <p:cNvPr id="5" name="Picture 2" descr="See the source image">
            <a:extLst>
              <a:ext uri="{FF2B5EF4-FFF2-40B4-BE49-F238E27FC236}">
                <a16:creationId xmlns:a16="http://schemas.microsoft.com/office/drawing/2014/main" id="{AF34D5B4-260F-4C05-BA5E-557197440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7730" y="337125"/>
            <a:ext cx="2103120" cy="11019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95AF338-E728-4531-8721-1DD04D9ED601}"/>
              </a:ext>
            </a:extLst>
          </p:cNvPr>
          <p:cNvPicPr>
            <a:picLocks noChangeAspect="1"/>
          </p:cNvPicPr>
          <p:nvPr/>
        </p:nvPicPr>
        <p:blipFill>
          <a:blip r:embed="rId4"/>
          <a:stretch>
            <a:fillRect/>
          </a:stretch>
        </p:blipFill>
        <p:spPr>
          <a:xfrm>
            <a:off x="10318750" y="5968425"/>
            <a:ext cx="1562100" cy="55245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563526"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FONCTIONS ET MANIPULATION DES IMAGES DOCKER</a:t>
            </a:r>
          </a:p>
        </p:txBody>
      </p:sp>
      <p:sp>
        <p:nvSpPr>
          <p:cNvPr id="5" name="Content Placeholder 4"/>
          <p:cNvSpPr>
            <a:spLocks noGrp="1"/>
          </p:cNvSpPr>
          <p:nvPr>
            <p:ph sz="half" idx="4294967295"/>
          </p:nvPr>
        </p:nvSpPr>
        <p:spPr>
          <a:xfrm>
            <a:off x="541610" y="1431010"/>
            <a:ext cx="11066189" cy="4910523"/>
          </a:xfrm>
        </p:spPr>
        <p:txBody>
          <a:bodyPr vert="horz" lIns="91440" tIns="45720" rIns="91440" bIns="45720" rtlCol="0">
            <a:normAutofit/>
          </a:bodyPr>
          <a:lstStyle/>
          <a:p>
            <a:pPr algn="just">
              <a:lnSpc>
                <a:spcPct val="100000"/>
              </a:lnSpc>
            </a:pPr>
            <a:r>
              <a:rPr lang="fr-FR" sz="1600" u="sng" dirty="0">
                <a:solidFill>
                  <a:srgbClr val="0563C1"/>
                </a:solidFill>
                <a:latin typeface="Montserrat" panose="00000500000000000000" pitchFamily="2" charset="0"/>
              </a:rPr>
              <a:t>1- qu’est ce qu’une image?</a:t>
            </a:r>
          </a:p>
          <a:p>
            <a:pPr algn="just">
              <a:lnSpc>
                <a:spcPct val="100000"/>
              </a:lnSpc>
            </a:pPr>
            <a:r>
              <a:rPr lang="fr-FR" sz="1600" b="0" i="0" dirty="0">
                <a:solidFill>
                  <a:srgbClr val="2C2C2C"/>
                </a:solidFill>
                <a:effectLst/>
                <a:latin typeface="Montserrat" panose="00000500000000000000" pitchFamily="2" charset="0"/>
              </a:rPr>
              <a:t>Une image est un modèle </a:t>
            </a:r>
            <a:r>
              <a:rPr lang="fr-FR" sz="1600" b="1" i="0" dirty="0">
                <a:solidFill>
                  <a:srgbClr val="2C2C2C"/>
                </a:solidFill>
                <a:effectLst/>
                <a:latin typeface="Montserrat" panose="00000500000000000000" pitchFamily="2" charset="0"/>
              </a:rPr>
              <a:t>composé de plusieurs couches</a:t>
            </a:r>
            <a:r>
              <a:rPr lang="fr-FR" sz="1600" b="0" i="0" dirty="0">
                <a:solidFill>
                  <a:srgbClr val="2C2C2C"/>
                </a:solidFill>
                <a:effectLst/>
                <a:latin typeface="Montserrat" panose="00000500000000000000" pitchFamily="2" charset="0"/>
              </a:rPr>
              <a:t> :</a:t>
            </a:r>
          </a:p>
          <a:p>
            <a:pPr marL="285750" indent="-285750" algn="just">
              <a:lnSpc>
                <a:spcPct val="100000"/>
              </a:lnSpc>
              <a:buFont typeface="Wingdings" panose="05000000000000000000" pitchFamily="2" charset="2"/>
              <a:buChar char="Ø"/>
            </a:pPr>
            <a:r>
              <a:rPr lang="fr-FR" sz="1600" b="0" i="0" dirty="0">
                <a:solidFill>
                  <a:srgbClr val="2C2C2C"/>
                </a:solidFill>
                <a:effectLst/>
                <a:latin typeface="Montserrat" panose="00000500000000000000" pitchFamily="2" charset="0"/>
              </a:rPr>
              <a:t>notre application </a:t>
            </a:r>
          </a:p>
          <a:p>
            <a:pPr marL="285750" indent="-285750" algn="just">
              <a:lnSpc>
                <a:spcPct val="100000"/>
              </a:lnSpc>
              <a:buFont typeface="Wingdings" panose="05000000000000000000" pitchFamily="2" charset="2"/>
              <a:buChar char="Ø"/>
            </a:pPr>
            <a:r>
              <a:rPr lang="fr-FR" sz="1600" b="0" i="0" dirty="0">
                <a:solidFill>
                  <a:srgbClr val="2C2C2C"/>
                </a:solidFill>
                <a:effectLst/>
                <a:latin typeface="Montserrat" panose="00000500000000000000" pitchFamily="2" charset="0"/>
              </a:rPr>
              <a:t>les fichiers binaires </a:t>
            </a:r>
          </a:p>
          <a:p>
            <a:pPr marL="285750" indent="-285750" algn="just">
              <a:lnSpc>
                <a:spcPct val="100000"/>
              </a:lnSpc>
              <a:buFont typeface="Wingdings" panose="05000000000000000000" pitchFamily="2" charset="2"/>
              <a:buChar char="Ø"/>
            </a:pPr>
            <a:r>
              <a:rPr lang="fr-FR" sz="1600" b="0" i="0" dirty="0">
                <a:solidFill>
                  <a:srgbClr val="2C2C2C"/>
                </a:solidFill>
                <a:effectLst/>
                <a:latin typeface="Montserrat" panose="00000500000000000000" pitchFamily="2" charset="0"/>
              </a:rPr>
              <a:t>et les bibliothèques requises. </a:t>
            </a:r>
          </a:p>
          <a:p>
            <a:pPr algn="just">
              <a:lnSpc>
                <a:spcPct val="100000"/>
              </a:lnSpc>
            </a:pPr>
            <a:r>
              <a:rPr lang="fr-FR" sz="1600" b="0" i="0" dirty="0">
                <a:solidFill>
                  <a:srgbClr val="2C2C2C"/>
                </a:solidFill>
                <a:effectLst/>
                <a:latin typeface="Montserrat" panose="00000500000000000000" pitchFamily="2" charset="0"/>
              </a:rPr>
              <a:t>Lorsqu'une image est </a:t>
            </a:r>
            <a:r>
              <a:rPr lang="fr-FR" sz="1600" b="1" i="0" dirty="0">
                <a:solidFill>
                  <a:srgbClr val="2C2C2C"/>
                </a:solidFill>
                <a:effectLst/>
                <a:latin typeface="Montserrat" panose="00000500000000000000" pitchFamily="2" charset="0"/>
              </a:rPr>
              <a:t>instanciée</a:t>
            </a:r>
            <a:r>
              <a:rPr lang="fr-FR" sz="1600" b="0" i="0" dirty="0">
                <a:solidFill>
                  <a:srgbClr val="2C2C2C"/>
                </a:solidFill>
                <a:effectLst/>
                <a:latin typeface="Montserrat" panose="00000500000000000000" pitchFamily="2" charset="0"/>
              </a:rPr>
              <a:t>, son nom est un conteneur, un conteneur est donc une image en cours d'exécution.</a:t>
            </a:r>
          </a:p>
          <a:p>
            <a:pPr algn="just">
              <a:lnSpc>
                <a:spcPct val="100000"/>
              </a:lnSpc>
            </a:pPr>
            <a:r>
              <a:rPr lang="fr-FR" sz="1600" u="sng" dirty="0">
                <a:solidFill>
                  <a:srgbClr val="0563C1"/>
                </a:solidFill>
                <a:latin typeface="Montserrat" panose="00000500000000000000" pitchFamily="2" charset="0"/>
              </a:rPr>
              <a:t>2- Exemple</a:t>
            </a:r>
          </a:p>
          <a:p>
            <a:pPr algn="just">
              <a:lnSpc>
                <a:spcPct val="100000"/>
              </a:lnSpc>
            </a:pPr>
            <a:r>
              <a:rPr lang="fr-FR" sz="1600" dirty="0">
                <a:solidFill>
                  <a:srgbClr val="2C2C2C"/>
                </a:solidFill>
                <a:latin typeface="Montserrat" panose="00000500000000000000" pitchFamily="2" charset="0"/>
              </a:rPr>
              <a:t>Imaginons par exemple qu'on souhaite déployer notre application web dans un serveur LAMP (Linux Apache MySQL PHP) au moyen de Docker</a:t>
            </a: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Tree>
    <p:extLst>
      <p:ext uri="{BB962C8B-B14F-4D97-AF65-F5344CB8AC3E}">
        <p14:creationId xmlns:p14="http://schemas.microsoft.com/office/powerpoint/2010/main" val="41519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563526"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FONCTIONS ET MANIPULATION DES IMAGES DOCKER</a:t>
            </a:r>
          </a:p>
        </p:txBody>
      </p:sp>
      <p:sp>
        <p:nvSpPr>
          <p:cNvPr id="5" name="Content Placeholder 4"/>
          <p:cNvSpPr>
            <a:spLocks noGrp="1"/>
          </p:cNvSpPr>
          <p:nvPr>
            <p:ph sz="half" idx="4294967295"/>
          </p:nvPr>
        </p:nvSpPr>
        <p:spPr>
          <a:xfrm>
            <a:off x="541611" y="1431010"/>
            <a:ext cx="6214790" cy="4910523"/>
          </a:xfrm>
        </p:spPr>
        <p:txBody>
          <a:bodyPr vert="horz" lIns="91440" tIns="45720" rIns="91440" bIns="45720" rtlCol="0">
            <a:normAutofit/>
          </a:bodyPr>
          <a:lstStyle/>
          <a:p>
            <a:pPr algn="l">
              <a:lnSpc>
                <a:spcPct val="100000"/>
              </a:lnSpc>
            </a:pPr>
            <a:r>
              <a:rPr lang="en-US" sz="1400" dirty="0">
                <a:solidFill>
                  <a:srgbClr val="2C2C2C"/>
                </a:solidFill>
                <a:latin typeface="Montserrat" panose="00000500000000000000" pitchFamily="2" charset="0"/>
              </a:rPr>
              <a:t>nous </a:t>
            </a:r>
            <a:r>
              <a:rPr lang="en-US" sz="1400" dirty="0" err="1">
                <a:solidFill>
                  <a:srgbClr val="2C2C2C"/>
                </a:solidFill>
                <a:latin typeface="Montserrat" panose="00000500000000000000" pitchFamily="2" charset="0"/>
              </a:rPr>
              <a:t>aurons</a:t>
            </a:r>
            <a:r>
              <a:rPr lang="en-US" sz="1400" dirty="0">
                <a:solidFill>
                  <a:srgbClr val="2C2C2C"/>
                </a:solidFill>
                <a:latin typeface="Montserrat" panose="00000500000000000000" pitchFamily="2" charset="0"/>
              </a:rPr>
              <a:t> </a:t>
            </a:r>
            <a:r>
              <a:rPr lang="en-US" sz="1400" dirty="0" err="1">
                <a:solidFill>
                  <a:srgbClr val="2C2C2C"/>
                </a:solidFill>
                <a:latin typeface="Montserrat" panose="00000500000000000000" pitchFamily="2" charset="0"/>
              </a:rPr>
              <a:t>besoin</a:t>
            </a:r>
            <a:r>
              <a:rPr lang="en-US" sz="1400" dirty="0">
                <a:solidFill>
                  <a:srgbClr val="2C2C2C"/>
                </a:solidFill>
                <a:latin typeface="Montserrat" panose="00000500000000000000" pitchFamily="2" charset="0"/>
              </a:rPr>
              <a:t> de :</a:t>
            </a:r>
            <a:endParaRPr lang="fr-FR" sz="1400" dirty="0">
              <a:solidFill>
                <a:srgbClr val="2C2C2C"/>
              </a:solidFill>
              <a:latin typeface="Montserrat" panose="00000500000000000000" pitchFamily="2" charset="0"/>
            </a:endParaRPr>
          </a:p>
          <a:p>
            <a:pPr algn="l">
              <a:lnSpc>
                <a:spcPct val="100000"/>
              </a:lnSpc>
              <a:buFont typeface="Arial" panose="020B0604020202020204" pitchFamily="34" charset="0"/>
              <a:buChar char="•"/>
            </a:pPr>
            <a:r>
              <a:rPr lang="fr-FR" sz="1400" dirty="0">
                <a:solidFill>
                  <a:srgbClr val="2C2C2C"/>
                </a:solidFill>
                <a:latin typeface="Montserrat" panose="00000500000000000000" pitchFamily="2" charset="0"/>
              </a:rPr>
              <a:t>Une couche OS pour exécuter notre Apache, MySQL et </a:t>
            </a:r>
            <a:r>
              <a:rPr lang="fr-FR" sz="1400" dirty="0" err="1">
                <a:solidFill>
                  <a:srgbClr val="2C2C2C"/>
                </a:solidFill>
                <a:latin typeface="Montserrat" panose="00000500000000000000" pitchFamily="2" charset="0"/>
              </a:rPr>
              <a:t>Php</a:t>
            </a:r>
            <a:endParaRPr lang="fr-FR" sz="1400" dirty="0">
              <a:solidFill>
                <a:srgbClr val="2C2C2C"/>
              </a:solidFill>
              <a:latin typeface="Montserrat" panose="00000500000000000000" pitchFamily="2" charset="0"/>
            </a:endParaRPr>
          </a:p>
          <a:p>
            <a:pPr algn="l">
              <a:lnSpc>
                <a:spcPct val="100000"/>
              </a:lnSpc>
              <a:buFont typeface="Arial" panose="020B0604020202020204" pitchFamily="34" charset="0"/>
              <a:buChar char="•"/>
            </a:pPr>
            <a:r>
              <a:rPr lang="fr-FR" sz="1400" dirty="0">
                <a:solidFill>
                  <a:srgbClr val="2C2C2C"/>
                </a:solidFill>
                <a:latin typeface="Montserrat" panose="00000500000000000000" pitchFamily="2" charset="0"/>
              </a:rPr>
              <a:t>Une couche Apache pour démarrer notre serveur web et pourquoi pas la config qui va avec (.</a:t>
            </a:r>
            <a:r>
              <a:rPr lang="fr-FR" sz="1400" dirty="0" err="1">
                <a:solidFill>
                  <a:srgbClr val="2C2C2C"/>
                </a:solidFill>
                <a:latin typeface="Montserrat" panose="00000500000000000000" pitchFamily="2" charset="0"/>
              </a:rPr>
              <a:t>htaccess</a:t>
            </a:r>
            <a:r>
              <a:rPr lang="fr-FR" sz="1400" dirty="0">
                <a:solidFill>
                  <a:srgbClr val="2C2C2C"/>
                </a:solidFill>
                <a:latin typeface="Montserrat" panose="00000500000000000000" pitchFamily="2" charset="0"/>
              </a:rPr>
              <a:t>, apache2.conf, site-</a:t>
            </a:r>
            <a:r>
              <a:rPr lang="fr-FR" sz="1400" dirty="0" err="1">
                <a:solidFill>
                  <a:srgbClr val="2C2C2C"/>
                </a:solidFill>
                <a:latin typeface="Montserrat" panose="00000500000000000000" pitchFamily="2" charset="0"/>
              </a:rPr>
              <a:t>available</a:t>
            </a:r>
            <a:r>
              <a:rPr lang="fr-FR" sz="1400" dirty="0">
                <a:solidFill>
                  <a:srgbClr val="2C2C2C"/>
                </a:solidFill>
                <a:latin typeface="Montserrat" panose="00000500000000000000" pitchFamily="2" charset="0"/>
              </a:rPr>
              <a:t>/, </a:t>
            </a:r>
            <a:r>
              <a:rPr lang="fr-FR" sz="1400" dirty="0" err="1">
                <a:solidFill>
                  <a:srgbClr val="2C2C2C"/>
                </a:solidFill>
                <a:latin typeface="Montserrat" panose="00000500000000000000" pitchFamily="2" charset="0"/>
              </a:rPr>
              <a:t>etc</a:t>
            </a:r>
            <a:r>
              <a:rPr lang="fr-FR" sz="1400" dirty="0">
                <a:solidFill>
                  <a:srgbClr val="2C2C2C"/>
                </a:solidFill>
                <a:latin typeface="Montserrat" panose="00000500000000000000" pitchFamily="2" charset="0"/>
              </a:rPr>
              <a:t> ... )</a:t>
            </a:r>
          </a:p>
          <a:p>
            <a:pPr algn="l">
              <a:lnSpc>
                <a:spcPct val="100000"/>
              </a:lnSpc>
              <a:buFont typeface="Arial" panose="020B0604020202020204" pitchFamily="34" charset="0"/>
              <a:buChar char="•"/>
            </a:pPr>
            <a:r>
              <a:rPr lang="fr-FR" sz="1400" dirty="0">
                <a:solidFill>
                  <a:srgbClr val="2C2C2C"/>
                </a:solidFill>
                <a:latin typeface="Montserrat" panose="00000500000000000000" pitchFamily="2" charset="0"/>
              </a:rPr>
              <a:t>Une couche </a:t>
            </a:r>
            <a:r>
              <a:rPr lang="fr-FR" sz="1400" dirty="0" err="1">
                <a:solidFill>
                  <a:srgbClr val="2C2C2C"/>
                </a:solidFill>
                <a:latin typeface="Montserrat" panose="00000500000000000000" pitchFamily="2" charset="0"/>
              </a:rPr>
              <a:t>php</a:t>
            </a:r>
            <a:r>
              <a:rPr lang="fr-FR" sz="1400" dirty="0">
                <a:solidFill>
                  <a:srgbClr val="2C2C2C"/>
                </a:solidFill>
                <a:latin typeface="Montserrat" panose="00000500000000000000" pitchFamily="2" charset="0"/>
              </a:rPr>
              <a:t> qui contiendra un interpréteur </a:t>
            </a:r>
            <a:r>
              <a:rPr lang="fr-FR" sz="1400" dirty="0" err="1">
                <a:solidFill>
                  <a:srgbClr val="2C2C2C"/>
                </a:solidFill>
                <a:latin typeface="Montserrat" panose="00000500000000000000" pitchFamily="2" charset="0"/>
              </a:rPr>
              <a:t>Php</a:t>
            </a:r>
            <a:r>
              <a:rPr lang="fr-FR" sz="1400" dirty="0">
                <a:solidFill>
                  <a:srgbClr val="2C2C2C"/>
                </a:solidFill>
                <a:latin typeface="Montserrat" panose="00000500000000000000" pitchFamily="2" charset="0"/>
              </a:rPr>
              <a:t> mais aussi les bibliothèques qui vont avec (exemple : </a:t>
            </a:r>
            <a:r>
              <a:rPr lang="fr-FR" sz="1400" dirty="0" err="1">
                <a:solidFill>
                  <a:srgbClr val="2C2C2C"/>
                </a:solidFill>
                <a:latin typeface="Montserrat" panose="00000500000000000000" pitchFamily="2" charset="0"/>
              </a:rPr>
              <a:t>php-curl</a:t>
            </a:r>
            <a:r>
              <a:rPr lang="fr-FR" sz="1400" dirty="0">
                <a:solidFill>
                  <a:srgbClr val="2C2C2C"/>
                </a:solidFill>
                <a:latin typeface="Montserrat" panose="00000500000000000000" pitchFamily="2" charset="0"/>
              </a:rPr>
              <a:t>)</a:t>
            </a:r>
          </a:p>
          <a:p>
            <a:pPr algn="l">
              <a:lnSpc>
                <a:spcPct val="100000"/>
              </a:lnSpc>
              <a:buFont typeface="Arial" panose="020B0604020202020204" pitchFamily="34" charset="0"/>
              <a:buChar char="•"/>
            </a:pPr>
            <a:r>
              <a:rPr lang="fr-FR" sz="1400" dirty="0">
                <a:solidFill>
                  <a:srgbClr val="2C2C2C"/>
                </a:solidFill>
                <a:latin typeface="Montserrat" panose="00000500000000000000" pitchFamily="2" charset="0"/>
              </a:rPr>
              <a:t>Une couche </a:t>
            </a:r>
            <a:r>
              <a:rPr lang="fr-FR" sz="1400" dirty="0" err="1">
                <a:solidFill>
                  <a:srgbClr val="2C2C2C"/>
                </a:solidFill>
                <a:latin typeface="Montserrat" panose="00000500000000000000" pitchFamily="2" charset="0"/>
              </a:rPr>
              <a:t>Mysql</a:t>
            </a:r>
            <a:r>
              <a:rPr lang="fr-FR" sz="1400" dirty="0">
                <a:solidFill>
                  <a:srgbClr val="2C2C2C"/>
                </a:solidFill>
                <a:latin typeface="Montserrat" panose="00000500000000000000" pitchFamily="2" charset="0"/>
              </a:rPr>
              <a:t> qui contiendra notre système de gestion de bases de données </a:t>
            </a:r>
            <a:r>
              <a:rPr lang="fr-FR" sz="1400" dirty="0" err="1">
                <a:solidFill>
                  <a:srgbClr val="2C2C2C"/>
                </a:solidFill>
                <a:latin typeface="Montserrat" panose="00000500000000000000" pitchFamily="2" charset="0"/>
              </a:rPr>
              <a:t>Mysql</a:t>
            </a:r>
            <a:endParaRPr lang="fr-FR" sz="1400" dirty="0">
              <a:solidFill>
                <a:srgbClr val="2C2C2C"/>
              </a:solidFill>
              <a:latin typeface="Montserrat" panose="00000500000000000000" pitchFamily="2" charset="0"/>
            </a:endParaRPr>
          </a:p>
          <a:p>
            <a:pPr algn="just">
              <a:lnSpc>
                <a:spcPct val="100000"/>
              </a:lnSpc>
            </a:pPr>
            <a:r>
              <a:rPr lang="fr-FR" sz="1400" dirty="0">
                <a:solidFill>
                  <a:srgbClr val="2C2C2C"/>
                </a:solidFill>
                <a:latin typeface="Montserrat" panose="00000500000000000000" pitchFamily="2" charset="0"/>
              </a:rPr>
              <a:t>Au total, notre image docker sera composée de quatre couches</a:t>
            </a: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pic>
        <p:nvPicPr>
          <p:cNvPr id="4" name="Picture 3">
            <a:extLst>
              <a:ext uri="{FF2B5EF4-FFF2-40B4-BE49-F238E27FC236}">
                <a16:creationId xmlns:a16="http://schemas.microsoft.com/office/drawing/2014/main" id="{E5D053B3-359E-4DAF-B76D-284D69F65956}"/>
              </a:ext>
            </a:extLst>
          </p:cNvPr>
          <p:cNvPicPr>
            <a:picLocks noChangeAspect="1"/>
          </p:cNvPicPr>
          <p:nvPr/>
        </p:nvPicPr>
        <p:blipFill>
          <a:blip r:embed="rId2"/>
          <a:stretch>
            <a:fillRect/>
          </a:stretch>
        </p:blipFill>
        <p:spPr>
          <a:xfrm>
            <a:off x="7824582" y="1504681"/>
            <a:ext cx="2943636" cy="3848637"/>
          </a:xfrm>
          <a:prstGeom prst="rect">
            <a:avLst/>
          </a:prstGeom>
        </p:spPr>
      </p:pic>
      <p:sp>
        <p:nvSpPr>
          <p:cNvPr id="9" name="TextBox 8">
            <a:extLst>
              <a:ext uri="{FF2B5EF4-FFF2-40B4-BE49-F238E27FC236}">
                <a16:creationId xmlns:a16="http://schemas.microsoft.com/office/drawing/2014/main" id="{AE122044-A344-4B1A-8C1D-59ABE340A255}"/>
              </a:ext>
            </a:extLst>
          </p:cNvPr>
          <p:cNvSpPr txBox="1"/>
          <p:nvPr/>
        </p:nvSpPr>
        <p:spPr>
          <a:xfrm>
            <a:off x="507720" y="5426990"/>
            <a:ext cx="6096000" cy="830997"/>
          </a:xfrm>
          <a:prstGeom prst="rect">
            <a:avLst/>
          </a:prstGeom>
          <a:noFill/>
        </p:spPr>
        <p:txBody>
          <a:bodyPr wrap="square">
            <a:spAutoFit/>
          </a:bodyPr>
          <a:lstStyle/>
          <a:p>
            <a:r>
              <a:rPr lang="fr-FR" sz="1600" u="sng" dirty="0">
                <a:solidFill>
                  <a:srgbClr val="0563C1"/>
                </a:solidFill>
                <a:latin typeface="Montserrat" panose="00000500000000000000" pitchFamily="2" charset="0"/>
              </a:rPr>
              <a:t>3- Ou trouver les images Docker</a:t>
            </a:r>
          </a:p>
          <a:p>
            <a:endParaRPr lang="fr-FR" sz="1600" u="sng" dirty="0">
              <a:solidFill>
                <a:srgbClr val="0563C1"/>
              </a:solidFill>
              <a:latin typeface="Montserrat" panose="00000500000000000000" pitchFamily="2" charset="0"/>
            </a:endParaRPr>
          </a:p>
          <a:p>
            <a:endParaRPr lang="fr-FR" sz="1600" u="sng" dirty="0">
              <a:solidFill>
                <a:srgbClr val="0563C1"/>
              </a:solidFill>
              <a:latin typeface="Montserrat" panose="00000500000000000000" pitchFamily="2" charset="0"/>
            </a:endParaRPr>
          </a:p>
        </p:txBody>
      </p:sp>
    </p:spTree>
    <p:extLst>
      <p:ext uri="{BB962C8B-B14F-4D97-AF65-F5344CB8AC3E}">
        <p14:creationId xmlns:p14="http://schemas.microsoft.com/office/powerpoint/2010/main" val="1779613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563526"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FONCTIONS ET MANIPULATION DES IMAGES DOCKER</a:t>
            </a:r>
          </a:p>
        </p:txBody>
      </p:sp>
      <p:sp>
        <p:nvSpPr>
          <p:cNvPr id="5" name="Content Placeholder 4"/>
          <p:cNvSpPr>
            <a:spLocks noGrp="1"/>
          </p:cNvSpPr>
          <p:nvPr>
            <p:ph sz="half" idx="4294967295"/>
          </p:nvPr>
        </p:nvSpPr>
        <p:spPr>
          <a:xfrm>
            <a:off x="541611" y="1431010"/>
            <a:ext cx="9118856" cy="5130657"/>
          </a:xfrm>
        </p:spPr>
        <p:txBody>
          <a:bodyPr vert="horz" lIns="91440" tIns="45720" rIns="91440" bIns="45720" rtlCol="0">
            <a:normAutofit/>
          </a:bodyPr>
          <a:lstStyle/>
          <a:p>
            <a:pPr algn="just">
              <a:lnSpc>
                <a:spcPct val="100000"/>
              </a:lnSpc>
            </a:pPr>
            <a:r>
              <a:rPr lang="fr-FR" sz="1600" u="sng" dirty="0">
                <a:solidFill>
                  <a:srgbClr val="0563C1"/>
                </a:solidFill>
                <a:latin typeface="Montserrat" panose="00000500000000000000" pitchFamily="2" charset="0"/>
              </a:rPr>
              <a:t>3- Commandes de manipulation des images Docker</a:t>
            </a:r>
          </a:p>
          <a:p>
            <a:pPr algn="just">
              <a:lnSpc>
                <a:spcPct val="100000"/>
              </a:lnSpc>
            </a:pPr>
            <a:r>
              <a:rPr lang="fr-FR" sz="1600" u="sng" dirty="0">
                <a:latin typeface="Montserrat" panose="00000500000000000000" pitchFamily="2" charset="0"/>
              </a:rPr>
              <a:t>Usage :</a:t>
            </a:r>
            <a:r>
              <a:rPr lang="fr-FR" sz="1600" dirty="0">
                <a:latin typeface="Montserrat" panose="00000500000000000000" pitchFamily="2" charset="0"/>
              </a:rPr>
              <a:t> </a:t>
            </a:r>
            <a:r>
              <a:rPr lang="fr-FR" sz="1600" b="1" i="1" dirty="0">
                <a:latin typeface="Montserrat" panose="00000500000000000000" pitchFamily="2" charset="0"/>
              </a:rPr>
              <a:t>docker image COMMAND</a:t>
            </a:r>
          </a:p>
          <a:p>
            <a:pPr algn="just">
              <a:lnSpc>
                <a:spcPct val="100000"/>
              </a:lnSpc>
            </a:pPr>
            <a:endParaRPr lang="fr-FR" sz="1600" dirty="0">
              <a:latin typeface="Montserrat" panose="00000500000000000000" pitchFamily="2" charset="0"/>
            </a:endParaRP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pic>
        <p:nvPicPr>
          <p:cNvPr id="6" name="Picture 5">
            <a:extLst>
              <a:ext uri="{FF2B5EF4-FFF2-40B4-BE49-F238E27FC236}">
                <a16:creationId xmlns:a16="http://schemas.microsoft.com/office/drawing/2014/main" id="{00317630-C248-4F2F-8F92-E6DB65C08916}"/>
              </a:ext>
            </a:extLst>
          </p:cNvPr>
          <p:cNvPicPr>
            <a:picLocks noChangeAspect="1"/>
          </p:cNvPicPr>
          <p:nvPr/>
        </p:nvPicPr>
        <p:blipFill rotWithShape="1">
          <a:blip r:embed="rId2"/>
          <a:srcRect l="4010" r="13731"/>
          <a:stretch/>
        </p:blipFill>
        <p:spPr>
          <a:xfrm>
            <a:off x="579503" y="2320543"/>
            <a:ext cx="6498630" cy="4089401"/>
          </a:xfrm>
          <a:prstGeom prst="rect">
            <a:avLst/>
          </a:prstGeom>
        </p:spPr>
      </p:pic>
      <p:sp>
        <p:nvSpPr>
          <p:cNvPr id="7" name="TextBox 6">
            <a:extLst>
              <a:ext uri="{FF2B5EF4-FFF2-40B4-BE49-F238E27FC236}">
                <a16:creationId xmlns:a16="http://schemas.microsoft.com/office/drawing/2014/main" id="{D4C80517-DE64-44E1-AFAD-D225CC6C5A72}"/>
              </a:ext>
            </a:extLst>
          </p:cNvPr>
          <p:cNvSpPr txBox="1"/>
          <p:nvPr/>
        </p:nvSpPr>
        <p:spPr>
          <a:xfrm>
            <a:off x="7840133" y="2320543"/>
            <a:ext cx="3937000" cy="2123658"/>
          </a:xfrm>
          <a:prstGeom prst="rect">
            <a:avLst/>
          </a:prstGeom>
          <a:noFill/>
        </p:spPr>
        <p:txBody>
          <a:bodyPr wrap="square" rtlCol="0">
            <a:spAutoFit/>
          </a:bodyPr>
          <a:lstStyle/>
          <a:p>
            <a:r>
              <a:rPr lang="en-US" sz="1200" b="1" i="1" dirty="0"/>
              <a:t>Docker image ls</a:t>
            </a:r>
          </a:p>
          <a:p>
            <a:endParaRPr lang="en-US" sz="1200" b="1" i="1" dirty="0"/>
          </a:p>
          <a:p>
            <a:r>
              <a:rPr lang="en-US" sz="1200" b="1" i="1" dirty="0"/>
              <a:t>Docker image history </a:t>
            </a:r>
            <a:r>
              <a:rPr lang="en-US" sz="1200" b="1" i="1" dirty="0" err="1"/>
              <a:t>image_name</a:t>
            </a:r>
            <a:endParaRPr lang="en-US" sz="1200" b="1" i="1" dirty="0"/>
          </a:p>
          <a:p>
            <a:endParaRPr lang="en-US" sz="1200" b="1" i="1" dirty="0"/>
          </a:p>
          <a:p>
            <a:r>
              <a:rPr lang="en-US" sz="1200" b="1" i="1" dirty="0"/>
              <a:t>Docker image inspect </a:t>
            </a:r>
            <a:r>
              <a:rPr lang="en-US" sz="1200" b="1" i="1" dirty="0" err="1"/>
              <a:t>image_name</a:t>
            </a:r>
            <a:endParaRPr lang="en-US" sz="1200" b="1" i="1" dirty="0"/>
          </a:p>
          <a:p>
            <a:endParaRPr lang="en-US" sz="1200" b="1" i="1" dirty="0"/>
          </a:p>
          <a:p>
            <a:r>
              <a:rPr lang="en-US" sz="1200" b="1" i="1" dirty="0"/>
              <a:t>Docker image tag </a:t>
            </a:r>
            <a:r>
              <a:rPr lang="en-US" sz="1200" b="1" i="1" dirty="0" err="1"/>
              <a:t>image_name</a:t>
            </a:r>
            <a:r>
              <a:rPr lang="en-US" sz="1200" b="1" i="1" dirty="0"/>
              <a:t> tag</a:t>
            </a:r>
          </a:p>
          <a:p>
            <a:endParaRPr lang="en-US" sz="1200" b="1" i="1" dirty="0"/>
          </a:p>
          <a:p>
            <a:r>
              <a:rPr lang="en-US" sz="1200" b="1" i="1" dirty="0"/>
              <a:t>Docker image commit </a:t>
            </a:r>
            <a:r>
              <a:rPr lang="en-US" sz="1200" b="1" i="1" dirty="0" err="1"/>
              <a:t>container_name</a:t>
            </a:r>
            <a:r>
              <a:rPr lang="en-US" sz="1200" b="1" i="1" dirty="0"/>
              <a:t> </a:t>
            </a:r>
            <a:r>
              <a:rPr lang="en-US" sz="1200" b="1" i="1" dirty="0" err="1"/>
              <a:t>image_name</a:t>
            </a:r>
            <a:endParaRPr lang="en-US" sz="1200" b="1" i="1" dirty="0"/>
          </a:p>
          <a:p>
            <a:endParaRPr lang="en-US" sz="1200" b="1" i="1" dirty="0"/>
          </a:p>
          <a:p>
            <a:r>
              <a:rPr lang="en-US" sz="1200" b="1" i="1" dirty="0"/>
              <a:t>Docker image </a:t>
            </a:r>
            <a:r>
              <a:rPr lang="en-US" sz="1200" b="1" i="1" dirty="0" err="1"/>
              <a:t>rmi</a:t>
            </a:r>
            <a:r>
              <a:rPr lang="en-US" sz="1200" b="1" i="1" dirty="0"/>
              <a:t> </a:t>
            </a:r>
            <a:r>
              <a:rPr lang="en-US" sz="1200" b="1" i="1" dirty="0" err="1"/>
              <a:t>image_name</a:t>
            </a:r>
            <a:r>
              <a:rPr lang="en-US" sz="1200" b="1" i="1" dirty="0"/>
              <a:t> </a:t>
            </a:r>
          </a:p>
        </p:txBody>
      </p:sp>
    </p:spTree>
    <p:extLst>
      <p:ext uri="{BB962C8B-B14F-4D97-AF65-F5344CB8AC3E}">
        <p14:creationId xmlns:p14="http://schemas.microsoft.com/office/powerpoint/2010/main" val="2063704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563526"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FONCTIONS ET MANIPULATION DES IMAGES DOCKER</a:t>
            </a:r>
          </a:p>
        </p:txBody>
      </p:sp>
      <p:sp>
        <p:nvSpPr>
          <p:cNvPr id="5" name="Content Placeholder 4"/>
          <p:cNvSpPr>
            <a:spLocks noGrp="1"/>
          </p:cNvSpPr>
          <p:nvPr>
            <p:ph sz="half" idx="4294967295"/>
          </p:nvPr>
        </p:nvSpPr>
        <p:spPr>
          <a:xfrm>
            <a:off x="541610" y="1431010"/>
            <a:ext cx="9313589" cy="5096790"/>
          </a:xfrm>
        </p:spPr>
        <p:txBody>
          <a:bodyPr vert="horz" lIns="91440" tIns="45720" rIns="91440" bIns="45720" rtlCol="0">
            <a:normAutofit/>
          </a:bodyPr>
          <a:lstStyle/>
          <a:p>
            <a:pPr algn="just">
              <a:lnSpc>
                <a:spcPct val="100000"/>
              </a:lnSpc>
            </a:pPr>
            <a:r>
              <a:rPr lang="fr-FR" sz="1600" u="sng" dirty="0">
                <a:solidFill>
                  <a:srgbClr val="0563C1"/>
                </a:solidFill>
                <a:latin typeface="Montserrat" panose="00000500000000000000" pitchFamily="2" charset="0"/>
              </a:rPr>
              <a:t>3- Commandes de manipulation des images Docker</a:t>
            </a:r>
          </a:p>
          <a:p>
            <a:pPr algn="just">
              <a:lnSpc>
                <a:spcPct val="100000"/>
              </a:lnSpc>
            </a:pPr>
            <a:r>
              <a:rPr lang="fr-FR" sz="1600" u="sng" dirty="0">
                <a:latin typeface="Montserrat" panose="00000500000000000000" pitchFamily="2" charset="0"/>
              </a:rPr>
              <a:t>Usage :</a:t>
            </a:r>
            <a:r>
              <a:rPr lang="fr-FR" sz="1600" dirty="0">
                <a:latin typeface="Montserrat" panose="00000500000000000000" pitchFamily="2" charset="0"/>
              </a:rPr>
              <a:t> </a:t>
            </a:r>
            <a:r>
              <a:rPr lang="fr-FR" sz="1600" b="1" i="1" dirty="0">
                <a:latin typeface="Montserrat" panose="00000500000000000000" pitchFamily="2" charset="0"/>
              </a:rPr>
              <a:t>docker image COMMAND</a:t>
            </a:r>
          </a:p>
          <a:p>
            <a:pPr algn="just">
              <a:lnSpc>
                <a:spcPct val="100000"/>
              </a:lnSpc>
            </a:pPr>
            <a:endParaRPr lang="fr-FR" sz="1600" dirty="0">
              <a:latin typeface="Montserrat" panose="00000500000000000000" pitchFamily="2" charset="0"/>
            </a:endParaRP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pic>
        <p:nvPicPr>
          <p:cNvPr id="3" name="Picture 2">
            <a:extLst>
              <a:ext uri="{FF2B5EF4-FFF2-40B4-BE49-F238E27FC236}">
                <a16:creationId xmlns:a16="http://schemas.microsoft.com/office/drawing/2014/main" id="{F171838B-03C3-46B0-A4D6-A1C4E5FCCB93}"/>
              </a:ext>
            </a:extLst>
          </p:cNvPr>
          <p:cNvPicPr>
            <a:picLocks noChangeAspect="1"/>
          </p:cNvPicPr>
          <p:nvPr/>
        </p:nvPicPr>
        <p:blipFill>
          <a:blip r:embed="rId2"/>
          <a:stretch>
            <a:fillRect/>
          </a:stretch>
        </p:blipFill>
        <p:spPr>
          <a:xfrm>
            <a:off x="640819" y="2353733"/>
            <a:ext cx="7241646" cy="4174068"/>
          </a:xfrm>
          <a:prstGeom prst="rect">
            <a:avLst/>
          </a:prstGeom>
        </p:spPr>
      </p:pic>
      <p:sp>
        <p:nvSpPr>
          <p:cNvPr id="10" name="TextBox 9">
            <a:extLst>
              <a:ext uri="{FF2B5EF4-FFF2-40B4-BE49-F238E27FC236}">
                <a16:creationId xmlns:a16="http://schemas.microsoft.com/office/drawing/2014/main" id="{60B6D1FC-FE4A-4642-BC4F-D4FA8AE129BF}"/>
              </a:ext>
            </a:extLst>
          </p:cNvPr>
          <p:cNvSpPr txBox="1"/>
          <p:nvPr/>
        </p:nvSpPr>
        <p:spPr>
          <a:xfrm>
            <a:off x="7924803" y="2371345"/>
            <a:ext cx="3937000" cy="2123658"/>
          </a:xfrm>
          <a:prstGeom prst="rect">
            <a:avLst/>
          </a:prstGeom>
          <a:noFill/>
        </p:spPr>
        <p:txBody>
          <a:bodyPr wrap="square" rtlCol="0">
            <a:spAutoFit/>
          </a:bodyPr>
          <a:lstStyle/>
          <a:p>
            <a:r>
              <a:rPr lang="en-US" sz="1200" b="1" i="1" dirty="0"/>
              <a:t>Docker image pull </a:t>
            </a:r>
            <a:r>
              <a:rPr lang="en-US" sz="1200" b="1" i="1" dirty="0" err="1"/>
              <a:t>image_name:tag</a:t>
            </a:r>
            <a:endParaRPr lang="en-US" sz="1200" b="1" i="1" dirty="0"/>
          </a:p>
          <a:p>
            <a:endParaRPr lang="en-US" sz="1200" b="1" i="1" dirty="0"/>
          </a:p>
          <a:p>
            <a:r>
              <a:rPr lang="en-US" sz="1200" b="1" i="1" dirty="0"/>
              <a:t>Docker image push </a:t>
            </a:r>
            <a:r>
              <a:rPr lang="en-US" sz="1200" b="1" i="1" dirty="0" err="1"/>
              <a:t>image_name:tag</a:t>
            </a:r>
            <a:endParaRPr lang="en-US" sz="1200" b="1" i="1" dirty="0"/>
          </a:p>
          <a:p>
            <a:endParaRPr lang="en-US" sz="1200" b="1" i="1" dirty="0"/>
          </a:p>
          <a:p>
            <a:r>
              <a:rPr lang="en-US" sz="1200" b="1" i="1" dirty="0"/>
              <a:t>Docker image text</a:t>
            </a:r>
          </a:p>
          <a:p>
            <a:endParaRPr lang="en-US" sz="1200" b="1" i="1" dirty="0"/>
          </a:p>
          <a:p>
            <a:r>
              <a:rPr lang="en-US" sz="1200" b="1" i="1" dirty="0"/>
              <a:t>Docker image tag </a:t>
            </a:r>
            <a:r>
              <a:rPr lang="en-US" sz="1200" b="1" i="1" dirty="0" err="1"/>
              <a:t>image_name</a:t>
            </a:r>
            <a:r>
              <a:rPr lang="en-US" sz="1200" b="1" i="1" dirty="0"/>
              <a:t> tag</a:t>
            </a:r>
          </a:p>
          <a:p>
            <a:endParaRPr lang="en-US" sz="1200" b="1" i="1" dirty="0"/>
          </a:p>
          <a:p>
            <a:r>
              <a:rPr lang="en-US" sz="1200" b="1" i="1" dirty="0"/>
              <a:t>Docker image commit </a:t>
            </a:r>
            <a:r>
              <a:rPr lang="en-US" sz="1200" b="1" i="1" dirty="0" err="1"/>
              <a:t>container_name</a:t>
            </a:r>
            <a:r>
              <a:rPr lang="en-US" sz="1200" b="1" i="1" dirty="0"/>
              <a:t> </a:t>
            </a:r>
            <a:r>
              <a:rPr lang="en-US" sz="1200" b="1" i="1" dirty="0" err="1"/>
              <a:t>image_name</a:t>
            </a:r>
            <a:endParaRPr lang="en-US" sz="1200" b="1" i="1" dirty="0"/>
          </a:p>
          <a:p>
            <a:endParaRPr lang="en-US" sz="1200" b="1" i="1" dirty="0"/>
          </a:p>
          <a:p>
            <a:r>
              <a:rPr lang="en-US" sz="1200" b="1" i="1" dirty="0"/>
              <a:t>Docker image </a:t>
            </a:r>
            <a:r>
              <a:rPr lang="en-US" sz="1200" b="1" i="1" dirty="0" err="1"/>
              <a:t>rmi</a:t>
            </a:r>
            <a:r>
              <a:rPr lang="en-US" sz="1200" b="1" i="1" dirty="0"/>
              <a:t> </a:t>
            </a:r>
            <a:r>
              <a:rPr lang="en-US" sz="1200" b="1" i="1" dirty="0" err="1"/>
              <a:t>image_name</a:t>
            </a:r>
            <a:r>
              <a:rPr lang="en-US" sz="1200" b="1" i="1" dirty="0"/>
              <a:t> </a:t>
            </a:r>
          </a:p>
        </p:txBody>
      </p:sp>
    </p:spTree>
    <p:extLst>
      <p:ext uri="{BB962C8B-B14F-4D97-AF65-F5344CB8AC3E}">
        <p14:creationId xmlns:p14="http://schemas.microsoft.com/office/powerpoint/2010/main" val="2779938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563526"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FONCTIONS ET MANIPULATION DES IMAGES DOCKER</a:t>
            </a:r>
          </a:p>
        </p:txBody>
      </p:sp>
      <p:sp>
        <p:nvSpPr>
          <p:cNvPr id="5" name="Content Placeholder 4"/>
          <p:cNvSpPr>
            <a:spLocks noGrp="1"/>
          </p:cNvSpPr>
          <p:nvPr>
            <p:ph sz="half" idx="4294967295"/>
          </p:nvPr>
        </p:nvSpPr>
        <p:spPr>
          <a:xfrm>
            <a:off x="541611" y="1431010"/>
            <a:ext cx="7027590" cy="5096790"/>
          </a:xfrm>
        </p:spPr>
        <p:txBody>
          <a:bodyPr vert="horz" lIns="91440" tIns="45720" rIns="91440" bIns="45720" rtlCol="0">
            <a:normAutofit/>
          </a:bodyPr>
          <a:lstStyle/>
          <a:p>
            <a:pPr algn="just">
              <a:lnSpc>
                <a:spcPct val="100000"/>
              </a:lnSpc>
            </a:pPr>
            <a:r>
              <a:rPr lang="fr-FR" sz="1600" u="sng" dirty="0">
                <a:solidFill>
                  <a:srgbClr val="0563C1"/>
                </a:solidFill>
                <a:latin typeface="Montserrat" panose="00000500000000000000" pitchFamily="2" charset="0"/>
              </a:rPr>
              <a:t>3- Commandes de manipulation des images Docker</a:t>
            </a:r>
          </a:p>
          <a:p>
            <a:pPr algn="just">
              <a:lnSpc>
                <a:spcPct val="100000"/>
              </a:lnSpc>
            </a:pPr>
            <a:r>
              <a:rPr lang="fr-FR" sz="1600" u="sng" dirty="0">
                <a:latin typeface="Montserrat" panose="00000500000000000000" pitchFamily="2" charset="0"/>
              </a:rPr>
              <a:t>Usage :</a:t>
            </a:r>
            <a:r>
              <a:rPr lang="fr-FR" sz="1600" dirty="0">
                <a:latin typeface="Montserrat" panose="00000500000000000000" pitchFamily="2" charset="0"/>
              </a:rPr>
              <a:t> </a:t>
            </a:r>
            <a:r>
              <a:rPr lang="fr-FR" sz="1600" b="1" i="1" dirty="0">
                <a:latin typeface="Montserrat" panose="00000500000000000000" pitchFamily="2" charset="0"/>
              </a:rPr>
              <a:t>docker image COMMAND</a:t>
            </a:r>
          </a:p>
          <a:p>
            <a:pPr algn="just">
              <a:lnSpc>
                <a:spcPct val="100000"/>
              </a:lnSpc>
            </a:pPr>
            <a:endParaRPr lang="fr-FR" sz="1600" dirty="0">
              <a:latin typeface="Montserrat" panose="00000500000000000000" pitchFamily="2" charset="0"/>
            </a:endParaRP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pic>
        <p:nvPicPr>
          <p:cNvPr id="4" name="Picture 3">
            <a:extLst>
              <a:ext uri="{FF2B5EF4-FFF2-40B4-BE49-F238E27FC236}">
                <a16:creationId xmlns:a16="http://schemas.microsoft.com/office/drawing/2014/main" id="{15D7D959-5FE9-47AB-B637-245C4EBBB113}"/>
              </a:ext>
            </a:extLst>
          </p:cNvPr>
          <p:cNvPicPr>
            <a:picLocks noChangeAspect="1"/>
          </p:cNvPicPr>
          <p:nvPr/>
        </p:nvPicPr>
        <p:blipFill rotWithShape="1">
          <a:blip r:embed="rId2"/>
          <a:srcRect l="3890" r="11911"/>
          <a:stretch/>
        </p:blipFill>
        <p:spPr>
          <a:xfrm>
            <a:off x="579503" y="2311400"/>
            <a:ext cx="6883400" cy="4216400"/>
          </a:xfrm>
          <a:prstGeom prst="rect">
            <a:avLst/>
          </a:prstGeom>
        </p:spPr>
      </p:pic>
      <p:sp>
        <p:nvSpPr>
          <p:cNvPr id="6" name="TextBox 5">
            <a:extLst>
              <a:ext uri="{FF2B5EF4-FFF2-40B4-BE49-F238E27FC236}">
                <a16:creationId xmlns:a16="http://schemas.microsoft.com/office/drawing/2014/main" id="{8DD0A0AD-54A3-4A18-80AB-F6F6B69563FA}"/>
              </a:ext>
            </a:extLst>
          </p:cNvPr>
          <p:cNvSpPr txBox="1"/>
          <p:nvPr/>
        </p:nvSpPr>
        <p:spPr>
          <a:xfrm>
            <a:off x="7569200" y="2311400"/>
            <a:ext cx="4334933" cy="2215991"/>
          </a:xfrm>
          <a:prstGeom prst="rect">
            <a:avLst/>
          </a:prstGeom>
          <a:noFill/>
        </p:spPr>
        <p:txBody>
          <a:bodyPr wrap="square" rtlCol="0">
            <a:spAutoFit/>
          </a:bodyPr>
          <a:lstStyle/>
          <a:p>
            <a:r>
              <a:rPr lang="en-US" dirty="0"/>
              <a:t>Le builder </a:t>
            </a:r>
            <a:r>
              <a:rPr lang="en-US" dirty="0" err="1"/>
              <a:t>permet</a:t>
            </a:r>
            <a:r>
              <a:rPr lang="en-US" dirty="0"/>
              <a:t> de </a:t>
            </a:r>
            <a:r>
              <a:rPr lang="en-US" dirty="0" err="1"/>
              <a:t>creer</a:t>
            </a:r>
            <a:r>
              <a:rPr lang="en-US" dirty="0"/>
              <a:t> </a:t>
            </a:r>
            <a:r>
              <a:rPr lang="en-US" dirty="0" err="1"/>
              <a:t>une</a:t>
            </a:r>
            <a:r>
              <a:rPr lang="en-US" dirty="0"/>
              <a:t> nouvelle image a </a:t>
            </a:r>
            <a:r>
              <a:rPr lang="en-US" dirty="0" err="1"/>
              <a:t>partir</a:t>
            </a:r>
            <a:r>
              <a:rPr lang="en-US" dirty="0"/>
              <a:t> d’un </a:t>
            </a:r>
            <a:r>
              <a:rPr lang="en-US" dirty="0" err="1"/>
              <a:t>fichier</a:t>
            </a:r>
            <a:r>
              <a:rPr lang="en-US" dirty="0"/>
              <a:t> </a:t>
            </a:r>
            <a:r>
              <a:rPr lang="en-US" dirty="0" err="1"/>
              <a:t>nomme</a:t>
            </a:r>
            <a:r>
              <a:rPr lang="en-US" dirty="0"/>
              <a:t> </a:t>
            </a:r>
            <a:r>
              <a:rPr lang="en-US" dirty="0" err="1"/>
              <a:t>Dockerfile</a:t>
            </a:r>
            <a:r>
              <a:rPr lang="en-US" dirty="0"/>
              <a:t>.</a:t>
            </a:r>
          </a:p>
          <a:p>
            <a:r>
              <a:rPr lang="en-US" dirty="0" err="1"/>
              <a:t>Dockerfile</a:t>
            </a:r>
            <a:r>
              <a:rPr lang="en-US" dirty="0"/>
              <a:t> </a:t>
            </a:r>
            <a:r>
              <a:rPr lang="en-US" dirty="0" err="1"/>
              <a:t>est</a:t>
            </a:r>
            <a:r>
              <a:rPr lang="en-US" dirty="0"/>
              <a:t> un </a:t>
            </a:r>
            <a:r>
              <a:rPr lang="en-US" dirty="0" err="1"/>
              <a:t>fichier</a:t>
            </a:r>
            <a:r>
              <a:rPr lang="en-US" dirty="0"/>
              <a:t> de description au format </a:t>
            </a:r>
            <a:r>
              <a:rPr lang="en-US" dirty="0" err="1"/>
              <a:t>yaml</a:t>
            </a:r>
            <a:r>
              <a:rPr lang="en-US" dirty="0"/>
              <a:t>.</a:t>
            </a:r>
          </a:p>
          <a:p>
            <a:endParaRPr lang="en-US" dirty="0"/>
          </a:p>
          <a:p>
            <a:r>
              <a:rPr kumimoji="0" lang="en-US" altLang="en-US" sz="1200" b="1" i="1" u="none" strike="noStrike" cap="none" normalizeH="0" baseline="0" dirty="0">
                <a:ln>
                  <a:noFill/>
                </a:ln>
                <a:effectLst/>
                <a:latin typeface="Consolas" panose="020B0609020204030204" pitchFamily="49" charset="0"/>
              </a:rPr>
              <a:t>docker build [options] . -t “</a:t>
            </a:r>
            <a:r>
              <a:rPr kumimoji="0" lang="en-US" altLang="en-US" sz="1200" b="1" i="1" u="none" strike="noStrike" cap="none" normalizeH="0" baseline="0" dirty="0" err="1">
                <a:ln>
                  <a:noFill/>
                </a:ln>
                <a:effectLst/>
                <a:latin typeface="Consolas" panose="020B0609020204030204" pitchFamily="49" charset="0"/>
              </a:rPr>
              <a:t>image_name</a:t>
            </a:r>
            <a:r>
              <a:rPr kumimoji="0" lang="en-US" altLang="en-US" sz="1200" b="1" i="1" u="none" strike="noStrike" cap="none" normalizeH="0" baseline="0" dirty="0">
                <a:ln>
                  <a:noFill/>
                </a:ln>
                <a:effectLst/>
                <a:latin typeface="Consolas" panose="020B0609020204030204" pitchFamily="49" charset="0"/>
              </a:rPr>
              <a:t>"</a:t>
            </a:r>
            <a:r>
              <a:rPr kumimoji="0" lang="en-US" altLang="en-US" sz="1050" b="1" i="1" u="none" strike="noStrike" cap="none" normalizeH="0" baseline="0" dirty="0">
                <a:ln>
                  <a:noFill/>
                </a:ln>
                <a:effectLst/>
              </a:rPr>
              <a:t> </a:t>
            </a:r>
            <a:endParaRPr kumimoji="0" lang="en-US" altLang="en-US" sz="2800" b="1" i="1" u="none" strike="noStrike" cap="none" normalizeH="0" baseline="0" dirty="0">
              <a:ln>
                <a:noFill/>
              </a:ln>
              <a:effectLst/>
              <a:latin typeface="Arial" panose="020B0604020202020204" pitchFamily="34" charset="0"/>
            </a:endParaRPr>
          </a:p>
          <a:p>
            <a:endParaRPr lang="en-US" dirty="0"/>
          </a:p>
        </p:txBody>
      </p:sp>
    </p:spTree>
    <p:extLst>
      <p:ext uri="{BB962C8B-B14F-4D97-AF65-F5344CB8AC3E}">
        <p14:creationId xmlns:p14="http://schemas.microsoft.com/office/powerpoint/2010/main" val="2382089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129860"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FONCTIONS ET MANIPULATION DES CONTENEURS DOCKER</a:t>
            </a:r>
          </a:p>
        </p:txBody>
      </p:sp>
      <p:sp>
        <p:nvSpPr>
          <p:cNvPr id="5" name="Content Placeholder 4"/>
          <p:cNvSpPr>
            <a:spLocks noGrp="1"/>
          </p:cNvSpPr>
          <p:nvPr>
            <p:ph sz="half" idx="4294967295"/>
          </p:nvPr>
        </p:nvSpPr>
        <p:spPr>
          <a:xfrm>
            <a:off x="541611" y="1431010"/>
            <a:ext cx="11083122" cy="5096790"/>
          </a:xfrm>
        </p:spPr>
        <p:txBody>
          <a:bodyPr vert="horz" lIns="91440" tIns="45720" rIns="91440" bIns="45720" rtlCol="0">
            <a:normAutofit/>
          </a:bodyPr>
          <a:lstStyle/>
          <a:p>
            <a:pPr algn="just">
              <a:lnSpc>
                <a:spcPct val="100000"/>
              </a:lnSpc>
            </a:pPr>
            <a:r>
              <a:rPr lang="fr-FR" sz="1600" b="0" i="0" dirty="0">
                <a:solidFill>
                  <a:srgbClr val="2C2C2C"/>
                </a:solidFill>
                <a:effectLst/>
                <a:latin typeface="Montserrat" panose="00000500000000000000" pitchFamily="2" charset="0"/>
              </a:rPr>
              <a:t>Sur docker </a:t>
            </a:r>
            <a:r>
              <a:rPr lang="fr-FR" sz="1600" b="1" i="0" dirty="0">
                <a:solidFill>
                  <a:srgbClr val="2C2C2C"/>
                </a:solidFill>
                <a:effectLst/>
                <a:latin typeface="Montserrat" panose="00000500000000000000" pitchFamily="2" charset="0"/>
              </a:rPr>
              <a:t>un conteneur est une instance d'exécution d'une image</a:t>
            </a:r>
            <a:r>
              <a:rPr lang="fr-FR" sz="1600" b="0" i="0" dirty="0">
                <a:solidFill>
                  <a:srgbClr val="2C2C2C"/>
                </a:solidFill>
                <a:effectLst/>
                <a:latin typeface="Montserrat" panose="00000500000000000000" pitchFamily="2" charset="0"/>
              </a:rPr>
              <a:t> plus précisément un conteneur est ce que l'image devient en mémoire lorsqu'elle est exécutée (c'est-à-dire une image avec un état ou un processus utilisateur).</a:t>
            </a:r>
          </a:p>
          <a:p>
            <a:pPr algn="just">
              <a:lnSpc>
                <a:spcPct val="100000"/>
              </a:lnSpc>
            </a:pPr>
            <a:r>
              <a:rPr lang="fr-FR" sz="1600" dirty="0">
                <a:solidFill>
                  <a:srgbClr val="2C2C2C"/>
                </a:solidFill>
                <a:latin typeface="Montserrat" panose="00000500000000000000" pitchFamily="2" charset="0"/>
              </a:rPr>
              <a:t>Exemple :</a:t>
            </a:r>
          </a:p>
          <a:p>
            <a:pPr algn="just">
              <a:lnSpc>
                <a:spcPct val="100000"/>
              </a:lnSpc>
            </a:pPr>
            <a:r>
              <a:rPr lang="fr-FR" sz="1600" dirty="0">
                <a:solidFill>
                  <a:srgbClr val="2C2C2C"/>
                </a:solidFill>
                <a:latin typeface="Montserrat" panose="00000500000000000000" pitchFamily="2" charset="0"/>
              </a:rPr>
              <a:t>Une classe (image)</a:t>
            </a:r>
          </a:p>
          <a:p>
            <a:pPr algn="just">
              <a:lnSpc>
                <a:spcPct val="100000"/>
              </a:lnSpc>
            </a:pPr>
            <a:r>
              <a:rPr lang="fr-FR" sz="1600" dirty="0">
                <a:solidFill>
                  <a:srgbClr val="2C2C2C"/>
                </a:solidFill>
                <a:latin typeface="Montserrat" panose="00000500000000000000" pitchFamily="2" charset="0"/>
              </a:rPr>
              <a:t>L’instance de la classe (conteneur)</a:t>
            </a: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Tree>
    <p:extLst>
      <p:ext uri="{BB962C8B-B14F-4D97-AF65-F5344CB8AC3E}">
        <p14:creationId xmlns:p14="http://schemas.microsoft.com/office/powerpoint/2010/main" val="3555238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129860"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FONCTIONS ET MANIPULATION DES CONTENEURS DOCKER</a:t>
            </a:r>
          </a:p>
        </p:txBody>
      </p:sp>
      <p:sp>
        <p:nvSpPr>
          <p:cNvPr id="5" name="Content Placeholder 4"/>
          <p:cNvSpPr>
            <a:spLocks noGrp="1"/>
          </p:cNvSpPr>
          <p:nvPr>
            <p:ph sz="half" idx="4294967295"/>
          </p:nvPr>
        </p:nvSpPr>
        <p:spPr>
          <a:xfrm>
            <a:off x="541611" y="1431010"/>
            <a:ext cx="7984322" cy="5096790"/>
          </a:xfrm>
        </p:spPr>
        <p:txBody>
          <a:bodyPr vert="horz" lIns="91440" tIns="45720" rIns="91440" bIns="45720" rtlCol="0">
            <a:normAutofit/>
          </a:bodyPr>
          <a:lstStyle/>
          <a:p>
            <a:pPr algn="just">
              <a:lnSpc>
                <a:spcPct val="100000"/>
              </a:lnSpc>
            </a:pPr>
            <a:r>
              <a:rPr lang="fr-FR" sz="1600" u="sng" dirty="0">
                <a:solidFill>
                  <a:srgbClr val="0563C1"/>
                </a:solidFill>
                <a:latin typeface="Montserrat" panose="00000500000000000000" pitchFamily="2" charset="0"/>
              </a:rPr>
              <a:t>1- commandes de gestion de conteneur</a:t>
            </a:r>
          </a:p>
          <a:p>
            <a:pPr algn="just">
              <a:lnSpc>
                <a:spcPct val="100000"/>
              </a:lnSpc>
            </a:pPr>
            <a:r>
              <a:rPr lang="fr-FR" sz="1600" u="sng" dirty="0">
                <a:latin typeface="Montserrat" panose="00000500000000000000" pitchFamily="2" charset="0"/>
              </a:rPr>
              <a:t>Usage :</a:t>
            </a:r>
            <a:r>
              <a:rPr lang="fr-FR" sz="1600" dirty="0">
                <a:latin typeface="Montserrat" panose="00000500000000000000" pitchFamily="2" charset="0"/>
              </a:rPr>
              <a:t> </a:t>
            </a:r>
            <a:r>
              <a:rPr lang="fr-FR" sz="1600" b="1" i="1" dirty="0">
                <a:latin typeface="Montserrat" panose="00000500000000000000" pitchFamily="2" charset="0"/>
              </a:rPr>
              <a:t>docker container COMMAND</a:t>
            </a:r>
          </a:p>
          <a:p>
            <a:pPr algn="just">
              <a:lnSpc>
                <a:spcPct val="100000"/>
              </a:lnSpc>
            </a:pPr>
            <a:endParaRPr lang="fr-FR" sz="1600" dirty="0">
              <a:solidFill>
                <a:srgbClr val="2C2C2C"/>
              </a:solidFill>
              <a:latin typeface="Montserrat" panose="00000500000000000000" pitchFamily="2" charset="0"/>
            </a:endParaRP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pic>
        <p:nvPicPr>
          <p:cNvPr id="3" name="Picture 2">
            <a:extLst>
              <a:ext uri="{FF2B5EF4-FFF2-40B4-BE49-F238E27FC236}">
                <a16:creationId xmlns:a16="http://schemas.microsoft.com/office/drawing/2014/main" id="{081C6E5E-6B93-47D4-BE69-A5D91200EDEC}"/>
              </a:ext>
            </a:extLst>
          </p:cNvPr>
          <p:cNvPicPr>
            <a:picLocks noChangeAspect="1"/>
          </p:cNvPicPr>
          <p:nvPr/>
        </p:nvPicPr>
        <p:blipFill rotWithShape="1">
          <a:blip r:embed="rId2"/>
          <a:srcRect l="6737" r="2386"/>
          <a:stretch/>
        </p:blipFill>
        <p:spPr>
          <a:xfrm>
            <a:off x="643467" y="2328332"/>
            <a:ext cx="6908800" cy="4199467"/>
          </a:xfrm>
          <a:prstGeom prst="rect">
            <a:avLst/>
          </a:prstGeom>
        </p:spPr>
      </p:pic>
      <p:sp>
        <p:nvSpPr>
          <p:cNvPr id="7" name="TextBox 6">
            <a:extLst>
              <a:ext uri="{FF2B5EF4-FFF2-40B4-BE49-F238E27FC236}">
                <a16:creationId xmlns:a16="http://schemas.microsoft.com/office/drawing/2014/main" id="{F54738DF-0A9C-4098-8613-ADD0DBC4AAE8}"/>
              </a:ext>
            </a:extLst>
          </p:cNvPr>
          <p:cNvSpPr txBox="1"/>
          <p:nvPr/>
        </p:nvSpPr>
        <p:spPr>
          <a:xfrm>
            <a:off x="7654123" y="2328332"/>
            <a:ext cx="4173809" cy="1200329"/>
          </a:xfrm>
          <a:prstGeom prst="rect">
            <a:avLst/>
          </a:prstGeom>
          <a:noFill/>
        </p:spPr>
        <p:txBody>
          <a:bodyPr wrap="square" rtlCol="0">
            <a:spAutoFit/>
          </a:bodyPr>
          <a:lstStyle/>
          <a:p>
            <a:r>
              <a:rPr lang="en-US" altLang="en-US" sz="1200" b="1" i="1" dirty="0"/>
              <a:t>docker container run [OPTIONS] &lt;IMAGE_NAME </a:t>
            </a:r>
            <a:r>
              <a:rPr lang="en-US" altLang="en-US" sz="1200" b="1" i="1" dirty="0" err="1"/>
              <a:t>ou</a:t>
            </a:r>
            <a:r>
              <a:rPr lang="en-US" altLang="en-US" sz="1200" b="1" i="1" dirty="0"/>
              <a:t> ID&gt; </a:t>
            </a:r>
          </a:p>
          <a:p>
            <a:endParaRPr lang="en-US" altLang="en-US" sz="1200" b="1" i="1" dirty="0"/>
          </a:p>
          <a:p>
            <a:r>
              <a:rPr lang="en-US" altLang="en-US" sz="1200" b="1" i="1" dirty="0"/>
              <a:t>docker container run </a:t>
            </a:r>
            <a:r>
              <a:rPr lang="en-US" altLang="en-US" sz="1200" b="1" i="1" dirty="0" err="1"/>
              <a:t>hello-world:latest</a:t>
            </a:r>
            <a:r>
              <a:rPr lang="en-US" altLang="en-US" sz="1200" b="1" i="1" dirty="0"/>
              <a:t> </a:t>
            </a:r>
          </a:p>
          <a:p>
            <a:endParaRPr lang="en-US" dirty="0"/>
          </a:p>
          <a:p>
            <a:endParaRPr lang="en-US" dirty="0"/>
          </a:p>
        </p:txBody>
      </p:sp>
      <p:sp>
        <p:nvSpPr>
          <p:cNvPr id="9" name="Rectangle 4">
            <a:extLst>
              <a:ext uri="{FF2B5EF4-FFF2-40B4-BE49-F238E27FC236}">
                <a16:creationId xmlns:a16="http://schemas.microsoft.com/office/drawing/2014/main" id="{3FFAEF38-F459-42A9-9AA8-A5A9B0E8BBFE}"/>
              </a:ext>
            </a:extLst>
          </p:cNvPr>
          <p:cNvSpPr>
            <a:spLocks noChangeArrowheads="1"/>
          </p:cNvSpPr>
          <p:nvPr/>
        </p:nvSpPr>
        <p:spPr bwMode="auto">
          <a:xfrm>
            <a:off x="0" y="0"/>
            <a:ext cx="12192000" cy="45720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CCCC"/>
                </a:solidFill>
                <a:effectLst/>
                <a:latin typeface="Consolas" panose="020B0609020204030204" pitchFamily="49" charset="0"/>
              </a:rPr>
              <a:t>docker pull </a:t>
            </a:r>
            <a:r>
              <a:rPr kumimoji="0" lang="en-US" altLang="en-US" sz="1000" b="0" i="0" u="none" strike="noStrike" cap="none" normalizeH="0" baseline="0" dirty="0" err="1">
                <a:ln>
                  <a:noFill/>
                </a:ln>
                <a:solidFill>
                  <a:srgbClr val="CCCCCC"/>
                </a:solidFill>
                <a:effectLst/>
                <a:latin typeface="Consolas" panose="020B0609020204030204" pitchFamily="49" charset="0"/>
              </a:rPr>
              <a:t>hello-world:latest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6350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129860"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FONCTIONS ET MANIPULATION DES CONTENEURS DOCKER</a:t>
            </a:r>
          </a:p>
        </p:txBody>
      </p:sp>
      <p:sp>
        <p:nvSpPr>
          <p:cNvPr id="5" name="Content Placeholder 4"/>
          <p:cNvSpPr>
            <a:spLocks noGrp="1"/>
          </p:cNvSpPr>
          <p:nvPr>
            <p:ph sz="half" idx="4294967295"/>
          </p:nvPr>
        </p:nvSpPr>
        <p:spPr>
          <a:xfrm>
            <a:off x="541611" y="1431010"/>
            <a:ext cx="6367189" cy="5096790"/>
          </a:xfrm>
        </p:spPr>
        <p:txBody>
          <a:bodyPr vert="horz" lIns="91440" tIns="45720" rIns="91440" bIns="45720" rtlCol="0">
            <a:normAutofit/>
          </a:bodyPr>
          <a:lstStyle/>
          <a:p>
            <a:pPr algn="just">
              <a:lnSpc>
                <a:spcPct val="100000"/>
              </a:lnSpc>
            </a:pPr>
            <a:endParaRPr lang="fr-FR" sz="1600" dirty="0">
              <a:solidFill>
                <a:srgbClr val="2C2C2C"/>
              </a:solidFill>
              <a:latin typeface="Montserrat" panose="00000500000000000000" pitchFamily="2" charset="0"/>
            </a:endParaRPr>
          </a:p>
          <a:p>
            <a:pPr algn="just">
              <a:lnSpc>
                <a:spcPct val="100000"/>
              </a:lnSpc>
            </a:pPr>
            <a:endParaRPr lang="fr-FR" sz="1600" dirty="0">
              <a:solidFill>
                <a:srgbClr val="2C2C2C"/>
              </a:solidFill>
              <a:latin typeface="Montserrat" panose="00000500000000000000" pitchFamily="2" charset="0"/>
            </a:endParaRP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pic>
        <p:nvPicPr>
          <p:cNvPr id="3" name="Picture 2">
            <a:extLst>
              <a:ext uri="{FF2B5EF4-FFF2-40B4-BE49-F238E27FC236}">
                <a16:creationId xmlns:a16="http://schemas.microsoft.com/office/drawing/2014/main" id="{68978632-94B6-4578-95C1-EBD6452048A9}"/>
              </a:ext>
            </a:extLst>
          </p:cNvPr>
          <p:cNvPicPr>
            <a:picLocks noChangeAspect="1"/>
          </p:cNvPicPr>
          <p:nvPr/>
        </p:nvPicPr>
        <p:blipFill rotWithShape="1">
          <a:blip r:embed="rId2"/>
          <a:srcRect l="4762" r="3611" b="6455"/>
          <a:stretch/>
        </p:blipFill>
        <p:spPr>
          <a:xfrm>
            <a:off x="579503" y="2006601"/>
            <a:ext cx="6231467" cy="4038599"/>
          </a:xfrm>
          <a:prstGeom prst="rect">
            <a:avLst/>
          </a:prstGeom>
        </p:spPr>
      </p:pic>
      <p:sp>
        <p:nvSpPr>
          <p:cNvPr id="10" name="TextBox 9">
            <a:extLst>
              <a:ext uri="{FF2B5EF4-FFF2-40B4-BE49-F238E27FC236}">
                <a16:creationId xmlns:a16="http://schemas.microsoft.com/office/drawing/2014/main" id="{D4FCC7D7-6BEC-4DD3-8A06-7C79D6CC97CF}"/>
              </a:ext>
            </a:extLst>
          </p:cNvPr>
          <p:cNvSpPr txBox="1"/>
          <p:nvPr/>
        </p:nvSpPr>
        <p:spPr>
          <a:xfrm>
            <a:off x="579503" y="1445579"/>
            <a:ext cx="6096000" cy="369332"/>
          </a:xfrm>
          <a:prstGeom prst="rect">
            <a:avLst/>
          </a:prstGeom>
          <a:noFill/>
        </p:spPr>
        <p:txBody>
          <a:bodyPr wrap="square">
            <a:spAutoFit/>
          </a:bodyPr>
          <a:lstStyle/>
          <a:p>
            <a:pPr algn="just">
              <a:lnSpc>
                <a:spcPct val="100000"/>
              </a:lnSpc>
            </a:pPr>
            <a:r>
              <a:rPr lang="fr-FR" u="sng" dirty="0">
                <a:solidFill>
                  <a:srgbClr val="0563C1"/>
                </a:solidFill>
                <a:latin typeface="Montserrat" panose="00000500000000000000" pitchFamily="2" charset="0"/>
              </a:rPr>
              <a:t>2</a:t>
            </a:r>
            <a:r>
              <a:rPr lang="fr-FR" sz="1800" u="sng" dirty="0">
                <a:solidFill>
                  <a:srgbClr val="0563C1"/>
                </a:solidFill>
                <a:latin typeface="Montserrat" panose="00000500000000000000" pitchFamily="2" charset="0"/>
              </a:rPr>
              <a:t>- commandes d’inspection de conteneur</a:t>
            </a:r>
          </a:p>
        </p:txBody>
      </p:sp>
    </p:spTree>
    <p:extLst>
      <p:ext uri="{BB962C8B-B14F-4D97-AF65-F5344CB8AC3E}">
        <p14:creationId xmlns:p14="http://schemas.microsoft.com/office/powerpoint/2010/main" val="562405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129860"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FONCTIONS ET MANIPULATION DES CONTENEURS DOCKER</a:t>
            </a:r>
          </a:p>
        </p:txBody>
      </p:sp>
      <p:sp>
        <p:nvSpPr>
          <p:cNvPr id="5" name="Content Placeholder 4"/>
          <p:cNvSpPr>
            <a:spLocks noGrp="1"/>
          </p:cNvSpPr>
          <p:nvPr>
            <p:ph sz="half" idx="4294967295"/>
          </p:nvPr>
        </p:nvSpPr>
        <p:spPr>
          <a:xfrm>
            <a:off x="541611" y="1431010"/>
            <a:ext cx="6367189" cy="5096790"/>
          </a:xfrm>
        </p:spPr>
        <p:txBody>
          <a:bodyPr vert="horz" lIns="91440" tIns="45720" rIns="91440" bIns="45720" rtlCol="0">
            <a:normAutofit/>
          </a:bodyPr>
          <a:lstStyle/>
          <a:p>
            <a:pPr algn="just">
              <a:lnSpc>
                <a:spcPct val="100000"/>
              </a:lnSpc>
            </a:pPr>
            <a:endParaRPr lang="fr-FR" sz="1600" dirty="0">
              <a:solidFill>
                <a:srgbClr val="2C2C2C"/>
              </a:solidFill>
              <a:latin typeface="Montserrat" panose="00000500000000000000" pitchFamily="2" charset="0"/>
            </a:endParaRPr>
          </a:p>
          <a:p>
            <a:pPr algn="just">
              <a:lnSpc>
                <a:spcPct val="100000"/>
              </a:lnSpc>
            </a:pPr>
            <a:endParaRPr lang="fr-FR" sz="1600" dirty="0">
              <a:solidFill>
                <a:srgbClr val="2C2C2C"/>
              </a:solidFill>
              <a:latin typeface="Montserrat" panose="00000500000000000000" pitchFamily="2" charset="0"/>
            </a:endParaRP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10" name="TextBox 9">
            <a:extLst>
              <a:ext uri="{FF2B5EF4-FFF2-40B4-BE49-F238E27FC236}">
                <a16:creationId xmlns:a16="http://schemas.microsoft.com/office/drawing/2014/main" id="{D4FCC7D7-6BEC-4DD3-8A06-7C79D6CC97CF}"/>
              </a:ext>
            </a:extLst>
          </p:cNvPr>
          <p:cNvSpPr txBox="1"/>
          <p:nvPr/>
        </p:nvSpPr>
        <p:spPr>
          <a:xfrm>
            <a:off x="579503" y="1445579"/>
            <a:ext cx="6096000" cy="369332"/>
          </a:xfrm>
          <a:prstGeom prst="rect">
            <a:avLst/>
          </a:prstGeom>
          <a:noFill/>
        </p:spPr>
        <p:txBody>
          <a:bodyPr wrap="square">
            <a:spAutoFit/>
          </a:bodyPr>
          <a:lstStyle/>
          <a:p>
            <a:pPr algn="just">
              <a:lnSpc>
                <a:spcPct val="100000"/>
              </a:lnSpc>
            </a:pPr>
            <a:r>
              <a:rPr lang="fr-FR" sz="1800" u="sng" dirty="0">
                <a:solidFill>
                  <a:srgbClr val="0563C1"/>
                </a:solidFill>
                <a:latin typeface="Montserrat" panose="00000500000000000000" pitchFamily="2" charset="0"/>
              </a:rPr>
              <a:t>3- commandes d’interaction avec un conteneur</a:t>
            </a:r>
          </a:p>
        </p:txBody>
      </p:sp>
      <p:pic>
        <p:nvPicPr>
          <p:cNvPr id="4" name="Picture 3">
            <a:extLst>
              <a:ext uri="{FF2B5EF4-FFF2-40B4-BE49-F238E27FC236}">
                <a16:creationId xmlns:a16="http://schemas.microsoft.com/office/drawing/2014/main" id="{118D7FC5-FD86-4089-965B-141A7BDC60DB}"/>
              </a:ext>
            </a:extLst>
          </p:cNvPr>
          <p:cNvPicPr>
            <a:picLocks noChangeAspect="1"/>
          </p:cNvPicPr>
          <p:nvPr/>
        </p:nvPicPr>
        <p:blipFill rotWithShape="1">
          <a:blip r:embed="rId2"/>
          <a:srcRect l="5068" r="1085" b="12278"/>
          <a:stretch/>
        </p:blipFill>
        <p:spPr>
          <a:xfrm>
            <a:off x="660399" y="2065159"/>
            <a:ext cx="6807201" cy="3819174"/>
          </a:xfrm>
          <a:prstGeom prst="rect">
            <a:avLst/>
          </a:prstGeom>
        </p:spPr>
      </p:pic>
    </p:spTree>
    <p:extLst>
      <p:ext uri="{BB962C8B-B14F-4D97-AF65-F5344CB8AC3E}">
        <p14:creationId xmlns:p14="http://schemas.microsoft.com/office/powerpoint/2010/main" val="2333560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129860"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FONCTIONS ET MANIPULATION DES CONTENEURS DOCKER</a:t>
            </a:r>
          </a:p>
        </p:txBody>
      </p:sp>
      <p:sp>
        <p:nvSpPr>
          <p:cNvPr id="5" name="Content Placeholder 4"/>
          <p:cNvSpPr>
            <a:spLocks noGrp="1"/>
          </p:cNvSpPr>
          <p:nvPr>
            <p:ph sz="half" idx="4294967295"/>
          </p:nvPr>
        </p:nvSpPr>
        <p:spPr>
          <a:xfrm>
            <a:off x="541611" y="1431010"/>
            <a:ext cx="6367189" cy="5096790"/>
          </a:xfrm>
        </p:spPr>
        <p:txBody>
          <a:bodyPr vert="horz" lIns="91440" tIns="45720" rIns="91440" bIns="45720" rtlCol="0">
            <a:normAutofit/>
          </a:bodyPr>
          <a:lstStyle/>
          <a:p>
            <a:pPr algn="just">
              <a:lnSpc>
                <a:spcPct val="100000"/>
              </a:lnSpc>
            </a:pPr>
            <a:endParaRPr lang="fr-FR" sz="1600" dirty="0">
              <a:solidFill>
                <a:srgbClr val="2C2C2C"/>
              </a:solidFill>
              <a:latin typeface="Montserrat" panose="00000500000000000000" pitchFamily="2" charset="0"/>
            </a:endParaRPr>
          </a:p>
          <a:p>
            <a:pPr algn="just">
              <a:lnSpc>
                <a:spcPct val="100000"/>
              </a:lnSpc>
            </a:pPr>
            <a:endParaRPr lang="fr-FR" sz="1600" dirty="0">
              <a:solidFill>
                <a:srgbClr val="2C2C2C"/>
              </a:solidFill>
              <a:latin typeface="Montserrat" panose="00000500000000000000" pitchFamily="2" charset="0"/>
            </a:endParaRP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10" name="TextBox 9">
            <a:extLst>
              <a:ext uri="{FF2B5EF4-FFF2-40B4-BE49-F238E27FC236}">
                <a16:creationId xmlns:a16="http://schemas.microsoft.com/office/drawing/2014/main" id="{D4FCC7D7-6BEC-4DD3-8A06-7C79D6CC97CF}"/>
              </a:ext>
            </a:extLst>
          </p:cNvPr>
          <p:cNvSpPr txBox="1"/>
          <p:nvPr/>
        </p:nvSpPr>
        <p:spPr>
          <a:xfrm>
            <a:off x="579503" y="1445579"/>
            <a:ext cx="6096000" cy="369332"/>
          </a:xfrm>
          <a:prstGeom prst="rect">
            <a:avLst/>
          </a:prstGeom>
          <a:noFill/>
        </p:spPr>
        <p:txBody>
          <a:bodyPr wrap="square">
            <a:spAutoFit/>
          </a:bodyPr>
          <a:lstStyle/>
          <a:p>
            <a:pPr algn="just">
              <a:lnSpc>
                <a:spcPct val="100000"/>
              </a:lnSpc>
            </a:pPr>
            <a:r>
              <a:rPr lang="fr-FR" sz="1800" u="sng" dirty="0">
                <a:solidFill>
                  <a:srgbClr val="0563C1"/>
                </a:solidFill>
                <a:latin typeface="Montserrat" panose="00000500000000000000" pitchFamily="2" charset="0"/>
              </a:rPr>
              <a:t>3- </a:t>
            </a:r>
            <a:r>
              <a:rPr lang="fr-FR" sz="1800" u="sng" dirty="0" err="1">
                <a:solidFill>
                  <a:srgbClr val="0563C1"/>
                </a:solidFill>
                <a:latin typeface="Montserrat" panose="00000500000000000000" pitchFamily="2" charset="0"/>
              </a:rPr>
              <a:t>Resume</a:t>
            </a:r>
            <a:r>
              <a:rPr lang="fr-FR" sz="1800" u="sng" dirty="0">
                <a:solidFill>
                  <a:srgbClr val="0563C1"/>
                </a:solidFill>
                <a:latin typeface="Montserrat" panose="00000500000000000000" pitchFamily="2" charset="0"/>
              </a:rPr>
              <a:t> commandes</a:t>
            </a:r>
          </a:p>
        </p:txBody>
      </p:sp>
      <p:sp>
        <p:nvSpPr>
          <p:cNvPr id="11" name="TextBox 10">
            <a:extLst>
              <a:ext uri="{FF2B5EF4-FFF2-40B4-BE49-F238E27FC236}">
                <a16:creationId xmlns:a16="http://schemas.microsoft.com/office/drawing/2014/main" id="{6FFE4142-20DE-4E42-9953-27D04A337924}"/>
              </a:ext>
            </a:extLst>
          </p:cNvPr>
          <p:cNvSpPr txBox="1"/>
          <p:nvPr/>
        </p:nvSpPr>
        <p:spPr>
          <a:xfrm>
            <a:off x="541611" y="1907993"/>
            <a:ext cx="11189163" cy="3985706"/>
          </a:xfrm>
          <a:prstGeom prst="rect">
            <a:avLst/>
          </a:prstGeom>
          <a:noFill/>
        </p:spPr>
        <p:txBody>
          <a:bodyPr wrap="square">
            <a:spAutoFit/>
          </a:bodyPr>
          <a:lstStyle/>
          <a:p>
            <a:r>
              <a:rPr lang="fr-FR" sz="1100" dirty="0"/>
              <a:t>## Exécuter une image Docker</a:t>
            </a:r>
          </a:p>
          <a:p>
            <a:r>
              <a:rPr lang="fr-FR" sz="1100" b="1" i="1" dirty="0"/>
              <a:t>docker run &lt;CONTAINER_ID ou CONTAINER_NAME&gt;</a:t>
            </a:r>
          </a:p>
          <a:p>
            <a:r>
              <a:rPr lang="fr-FR" sz="1100" b="1" i="1" dirty="0"/>
              <a:t>    -t ou --</a:t>
            </a:r>
            <a:r>
              <a:rPr lang="fr-FR" sz="1100" b="1" i="1" dirty="0" err="1"/>
              <a:t>tty</a:t>
            </a:r>
            <a:r>
              <a:rPr lang="fr-FR" sz="1100" b="1" i="1" dirty="0"/>
              <a:t> : Allouer un pseudo TTY</a:t>
            </a:r>
          </a:p>
          <a:p>
            <a:r>
              <a:rPr lang="fr-FR" sz="1100" b="1" i="1" dirty="0"/>
              <a:t>    --interactive ou -i : Garder un STDIN ouvert</a:t>
            </a:r>
          </a:p>
          <a:p>
            <a:r>
              <a:rPr lang="fr-FR" sz="1100" b="1" i="1" dirty="0"/>
              <a:t>    --</a:t>
            </a:r>
            <a:r>
              <a:rPr lang="fr-FR" sz="1100" b="1" i="1" dirty="0" err="1"/>
              <a:t>detach</a:t>
            </a:r>
            <a:r>
              <a:rPr lang="fr-FR" sz="1100" b="1" i="1" dirty="0"/>
              <a:t> ou -d : Exécuter le conteneur en arrière-plan</a:t>
            </a:r>
          </a:p>
          <a:p>
            <a:r>
              <a:rPr lang="fr-FR" sz="1100" b="1" i="1" dirty="0"/>
              <a:t>    --</a:t>
            </a:r>
            <a:r>
              <a:rPr lang="fr-FR" sz="1100" b="1" i="1" dirty="0" err="1"/>
              <a:t>name</a:t>
            </a:r>
            <a:r>
              <a:rPr lang="fr-FR" sz="1100" b="1" i="1" dirty="0"/>
              <a:t> : Attribuer un nom au conteneur</a:t>
            </a:r>
          </a:p>
          <a:p>
            <a:r>
              <a:rPr lang="fr-FR" sz="1100" b="1" i="1" dirty="0"/>
              <a:t>    --expose: Exposer un port ou une plage de ports</a:t>
            </a:r>
          </a:p>
          <a:p>
            <a:r>
              <a:rPr lang="fr-FR" sz="1100" b="1" i="1" dirty="0"/>
              <a:t>    -p ou --</a:t>
            </a:r>
            <a:r>
              <a:rPr lang="fr-FR" sz="1100" b="1" i="1" dirty="0" err="1"/>
              <a:t>publish</a:t>
            </a:r>
            <a:r>
              <a:rPr lang="fr-FR" sz="1100" b="1" i="1" dirty="0"/>
              <a:t> : Mapper un port  "&lt;PORT_CIBLE:PORT_SOURCE&gt;"</a:t>
            </a:r>
          </a:p>
          <a:p>
            <a:r>
              <a:rPr lang="fr-FR" sz="1100" b="1" i="1" dirty="0"/>
              <a:t>    --</a:t>
            </a:r>
            <a:r>
              <a:rPr lang="fr-FR" sz="1100" b="1" i="1" dirty="0" err="1"/>
              <a:t>rm</a:t>
            </a:r>
            <a:r>
              <a:rPr lang="fr-FR" sz="1100" b="1" i="1" dirty="0"/>
              <a:t> : Supprimer automatiquement le conteneur quand on le quitte</a:t>
            </a:r>
          </a:p>
          <a:p>
            <a:endParaRPr lang="fr-FR" sz="1100" dirty="0"/>
          </a:p>
          <a:p>
            <a:r>
              <a:rPr lang="fr-FR" sz="1100" dirty="0"/>
              <a:t>## Lister des conteneurs en état running Docker</a:t>
            </a:r>
          </a:p>
          <a:p>
            <a:r>
              <a:rPr lang="fr-FR" sz="1100" b="1" i="1" dirty="0"/>
              <a:t>docker container ls</a:t>
            </a:r>
          </a:p>
          <a:p>
            <a:r>
              <a:rPr lang="fr-FR" sz="1100" dirty="0"/>
              <a:t># ou</a:t>
            </a:r>
          </a:p>
          <a:p>
            <a:r>
              <a:rPr lang="fr-FR" sz="1100" b="1" i="1" dirty="0"/>
              <a:t>docker </a:t>
            </a:r>
            <a:r>
              <a:rPr lang="fr-FR" sz="1100" b="1" i="1" dirty="0" err="1"/>
              <a:t>ps</a:t>
            </a:r>
            <a:endParaRPr lang="fr-FR" sz="1100" b="1" i="1" dirty="0"/>
          </a:p>
          <a:p>
            <a:r>
              <a:rPr lang="fr-FR" sz="1100" b="1" i="1" dirty="0"/>
              <a:t>    -a ou --all : Afficher tous les conteneurs peut-importe leur état</a:t>
            </a:r>
          </a:p>
          <a:p>
            <a:endParaRPr lang="fr-FR" sz="1100" b="1" i="1" dirty="0"/>
          </a:p>
          <a:p>
            <a:endParaRPr lang="fr-FR" sz="1100" b="1" i="1" dirty="0"/>
          </a:p>
          <a:p>
            <a:r>
              <a:rPr lang="fr-FR" sz="1100" dirty="0"/>
              <a:t>## Supprimer un conteneur Docker</a:t>
            </a:r>
          </a:p>
          <a:p>
            <a:r>
              <a:rPr lang="fr-FR" sz="1100" b="1" i="1" dirty="0"/>
              <a:t>docker </a:t>
            </a:r>
            <a:r>
              <a:rPr lang="fr-FR" sz="1100" b="1" i="1" dirty="0" err="1"/>
              <a:t>rm</a:t>
            </a:r>
            <a:r>
              <a:rPr lang="fr-FR" sz="1100" b="1" i="1" dirty="0"/>
              <a:t> &lt;CONTAINER_ID ou CONTAINER_NAME&gt;</a:t>
            </a:r>
          </a:p>
          <a:p>
            <a:r>
              <a:rPr lang="fr-FR" sz="1100" b="1" i="1" dirty="0"/>
              <a:t>    -f ou --force : forcer la suppression</a:t>
            </a:r>
          </a:p>
          <a:p>
            <a:endParaRPr lang="fr-FR" sz="1100" dirty="0"/>
          </a:p>
          <a:p>
            <a:endParaRPr lang="fr-FR" sz="1100" b="1" i="1" dirty="0"/>
          </a:p>
          <a:p>
            <a:endParaRPr lang="fr-FR" sz="1100" dirty="0"/>
          </a:p>
        </p:txBody>
      </p:sp>
    </p:spTree>
    <p:extLst>
      <p:ext uri="{BB962C8B-B14F-4D97-AF65-F5344CB8AC3E}">
        <p14:creationId xmlns:p14="http://schemas.microsoft.com/office/powerpoint/2010/main" val="1988674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pPr marL="0" marR="0">
              <a:lnSpc>
                <a:spcPct val="107000"/>
              </a:lnSpc>
              <a:spcBef>
                <a:spcPts val="0"/>
              </a:spcBef>
              <a:spcAft>
                <a:spcPts val="3000"/>
              </a:spcAft>
            </a:pPr>
            <a:r>
              <a:rPr lang="fr-SN" sz="1800" spc="25" dirty="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Qu'est-ce que je vais apprendre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 name="Group 5" descr="Small circle with number 1 inside  indicating step 1">
            <a:extLst>
              <a:ext uri="{FF2B5EF4-FFF2-40B4-BE49-F238E27FC236}">
                <a16:creationId xmlns:a16="http://schemas.microsoft.com/office/drawing/2014/main" id="{73A2B513-4D3E-49E1-B11B-256CB2E5F885}"/>
              </a:ext>
            </a:extLst>
          </p:cNvPr>
          <p:cNvGrpSpPr/>
          <p:nvPr/>
        </p:nvGrpSpPr>
        <p:grpSpPr bwMode="blackWhite">
          <a:xfrm>
            <a:off x="521207" y="1384596"/>
            <a:ext cx="401659" cy="272007"/>
            <a:chOff x="6953426" y="711274"/>
            <a:chExt cx="558179" cy="426125"/>
          </a:xfrm>
        </p:grpSpPr>
        <p:sp>
          <p:nvSpPr>
            <p:cNvPr id="7" name="Oval 6" descr="Small circle">
              <a:extLst>
                <a:ext uri="{FF2B5EF4-FFF2-40B4-BE49-F238E27FC236}">
                  <a16:creationId xmlns:a16="http://schemas.microsoft.com/office/drawing/2014/main" id="{C57ADEBC-CF80-492D-9974-F7609377711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9" name="TextBox 8" descr="Number 1">
              <a:extLst>
                <a:ext uri="{FF2B5EF4-FFF2-40B4-BE49-F238E27FC236}">
                  <a16:creationId xmlns:a16="http://schemas.microsoft.com/office/drawing/2014/main" id="{C2F18961-3D25-46E4-83CD-4920AFD322A8}"/>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1</a:t>
              </a:r>
            </a:p>
          </p:txBody>
        </p:sp>
      </p:grpSp>
      <p:grpSp>
        <p:nvGrpSpPr>
          <p:cNvPr id="10" name="Group 9" descr="Small circle with number 1 inside  indicating step 1">
            <a:extLst>
              <a:ext uri="{FF2B5EF4-FFF2-40B4-BE49-F238E27FC236}">
                <a16:creationId xmlns:a16="http://schemas.microsoft.com/office/drawing/2014/main" id="{4063EC6E-2413-441C-B9A6-87D85A2C6883}"/>
              </a:ext>
            </a:extLst>
          </p:cNvPr>
          <p:cNvGrpSpPr/>
          <p:nvPr/>
        </p:nvGrpSpPr>
        <p:grpSpPr bwMode="blackWhite">
          <a:xfrm>
            <a:off x="521207" y="1727756"/>
            <a:ext cx="401659" cy="272007"/>
            <a:chOff x="6953426" y="711274"/>
            <a:chExt cx="558179" cy="426125"/>
          </a:xfrm>
        </p:grpSpPr>
        <p:sp>
          <p:nvSpPr>
            <p:cNvPr id="11" name="Oval 10" descr="Small circle">
              <a:extLst>
                <a:ext uri="{FF2B5EF4-FFF2-40B4-BE49-F238E27FC236}">
                  <a16:creationId xmlns:a16="http://schemas.microsoft.com/office/drawing/2014/main" id="{8DBB589D-AE26-48E5-978C-1582B998DB13}"/>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12" name="TextBox 11" descr="Number 1">
              <a:extLst>
                <a:ext uri="{FF2B5EF4-FFF2-40B4-BE49-F238E27FC236}">
                  <a16:creationId xmlns:a16="http://schemas.microsoft.com/office/drawing/2014/main" id="{8D496727-2510-4A1D-8E1D-45DB4D37D7D4}"/>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2</a:t>
              </a:r>
            </a:p>
          </p:txBody>
        </p:sp>
      </p:grpSp>
      <p:sp>
        <p:nvSpPr>
          <p:cNvPr id="2" name="TextBox 1">
            <a:extLst>
              <a:ext uri="{FF2B5EF4-FFF2-40B4-BE49-F238E27FC236}">
                <a16:creationId xmlns:a16="http://schemas.microsoft.com/office/drawing/2014/main" id="{12597112-74C2-447E-809E-50F284EE9CBA}"/>
              </a:ext>
            </a:extLst>
          </p:cNvPr>
          <p:cNvSpPr txBox="1"/>
          <p:nvPr/>
        </p:nvSpPr>
        <p:spPr>
          <a:xfrm>
            <a:off x="1058864" y="1295264"/>
            <a:ext cx="8847136" cy="312137"/>
          </a:xfrm>
          <a:prstGeom prst="rect">
            <a:avLst/>
          </a:prstGeom>
          <a:noFill/>
        </p:spPr>
        <p:txBody>
          <a:bodyPr wrap="square" rtlCol="0">
            <a:spAutoFit/>
          </a:bodyPr>
          <a:lstStyle/>
          <a:p>
            <a:pPr marL="0" marR="0">
              <a:lnSpc>
                <a:spcPct val="107000"/>
              </a:lnSpc>
              <a:spcBef>
                <a:spcPts val="0"/>
              </a:spcBef>
              <a:spcAft>
                <a:spcPts val="800"/>
              </a:spcAft>
            </a:pPr>
            <a:r>
              <a:rPr lang="fr-SN" sz="1400" spc="25"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Comprendre comment fonctionne une image et comment créer un </a:t>
            </a:r>
            <a:r>
              <a:rPr lang="fr-SN" sz="1400" spc="25" dirty="0" err="1">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Dockerfile</a:t>
            </a:r>
            <a:r>
              <a:rPr lang="fr-SN" sz="1400" spc="25"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408F0EBA-6A66-45AA-9D45-D44362BA3937}"/>
              </a:ext>
            </a:extLst>
          </p:cNvPr>
          <p:cNvSpPr txBox="1"/>
          <p:nvPr/>
        </p:nvSpPr>
        <p:spPr>
          <a:xfrm>
            <a:off x="1058864" y="1731141"/>
            <a:ext cx="8127469" cy="312137"/>
          </a:xfrm>
          <a:prstGeom prst="rect">
            <a:avLst/>
          </a:prstGeom>
          <a:noFill/>
        </p:spPr>
        <p:txBody>
          <a:bodyPr wrap="square" rtlCol="0">
            <a:spAutoFit/>
          </a:bodyPr>
          <a:lstStyle/>
          <a:p>
            <a:pPr marL="0" marR="0">
              <a:lnSpc>
                <a:spcPct val="107000"/>
              </a:lnSpc>
              <a:spcBef>
                <a:spcPts val="0"/>
              </a:spcBef>
              <a:spcAft>
                <a:spcPts val="800"/>
              </a:spcAft>
            </a:pPr>
            <a:r>
              <a:rPr lang="fr-SN" sz="1400" spc="25"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Comprendre comment fonctionne un conteneur Docker.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4" name="Group 13" descr="Small circle with number 1 inside  indicating step 1">
            <a:extLst>
              <a:ext uri="{FF2B5EF4-FFF2-40B4-BE49-F238E27FC236}">
                <a16:creationId xmlns:a16="http://schemas.microsoft.com/office/drawing/2014/main" id="{AF47C6B9-F62A-485B-84EA-BDFD87F83903}"/>
              </a:ext>
            </a:extLst>
          </p:cNvPr>
          <p:cNvGrpSpPr/>
          <p:nvPr/>
        </p:nvGrpSpPr>
        <p:grpSpPr bwMode="blackWhite">
          <a:xfrm>
            <a:off x="521207" y="2070916"/>
            <a:ext cx="401659" cy="272007"/>
            <a:chOff x="6953426" y="711274"/>
            <a:chExt cx="558179" cy="426125"/>
          </a:xfrm>
        </p:grpSpPr>
        <p:sp>
          <p:nvSpPr>
            <p:cNvPr id="15" name="Oval 14" descr="Small circle">
              <a:extLst>
                <a:ext uri="{FF2B5EF4-FFF2-40B4-BE49-F238E27FC236}">
                  <a16:creationId xmlns:a16="http://schemas.microsoft.com/office/drawing/2014/main" id="{53A30261-95D1-4283-9DEF-D12320DE229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16" name="TextBox 15" descr="Number 1">
              <a:extLst>
                <a:ext uri="{FF2B5EF4-FFF2-40B4-BE49-F238E27FC236}">
                  <a16:creationId xmlns:a16="http://schemas.microsoft.com/office/drawing/2014/main" id="{48F2FAB5-1280-45E8-AD8A-5BAD0847D62C}"/>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3</a:t>
              </a:r>
            </a:p>
          </p:txBody>
        </p:sp>
      </p:grpSp>
      <p:sp>
        <p:nvSpPr>
          <p:cNvPr id="17" name="TextBox 16">
            <a:extLst>
              <a:ext uri="{FF2B5EF4-FFF2-40B4-BE49-F238E27FC236}">
                <a16:creationId xmlns:a16="http://schemas.microsoft.com/office/drawing/2014/main" id="{7017A524-AC5B-47C8-B6D7-4C2F282EC0D9}"/>
              </a:ext>
            </a:extLst>
          </p:cNvPr>
          <p:cNvSpPr txBox="1"/>
          <p:nvPr/>
        </p:nvSpPr>
        <p:spPr>
          <a:xfrm>
            <a:off x="1058864" y="2103180"/>
            <a:ext cx="6459536" cy="312137"/>
          </a:xfrm>
          <a:prstGeom prst="rect">
            <a:avLst/>
          </a:prstGeom>
          <a:noFill/>
        </p:spPr>
        <p:txBody>
          <a:bodyPr wrap="square" rtlCol="0">
            <a:spAutoFit/>
          </a:bodyPr>
          <a:lstStyle/>
          <a:p>
            <a:pPr marL="0" marR="0">
              <a:lnSpc>
                <a:spcPct val="107000"/>
              </a:lnSpc>
              <a:spcBef>
                <a:spcPts val="0"/>
              </a:spcBef>
              <a:spcAft>
                <a:spcPts val="800"/>
              </a:spcAft>
            </a:pPr>
            <a:r>
              <a:rPr lang="fr-SN" sz="1400" spc="25"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Apprendre tous les éléments de l'écosystème Docker.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8" name="Group 17" descr="Small circle with number 1 inside  indicating step 1">
            <a:extLst>
              <a:ext uri="{FF2B5EF4-FFF2-40B4-BE49-F238E27FC236}">
                <a16:creationId xmlns:a16="http://schemas.microsoft.com/office/drawing/2014/main" id="{F3A3ACC5-D2B9-490C-90AA-F3B7AF793ABE}"/>
              </a:ext>
            </a:extLst>
          </p:cNvPr>
          <p:cNvGrpSpPr/>
          <p:nvPr/>
        </p:nvGrpSpPr>
        <p:grpSpPr bwMode="blackWhite">
          <a:xfrm>
            <a:off x="521207" y="2414076"/>
            <a:ext cx="401659" cy="272007"/>
            <a:chOff x="6953426" y="711274"/>
            <a:chExt cx="558179" cy="426125"/>
          </a:xfrm>
        </p:grpSpPr>
        <p:sp>
          <p:nvSpPr>
            <p:cNvPr id="19" name="Oval 18" descr="Small circle">
              <a:extLst>
                <a:ext uri="{FF2B5EF4-FFF2-40B4-BE49-F238E27FC236}">
                  <a16:creationId xmlns:a16="http://schemas.microsoft.com/office/drawing/2014/main" id="{4E964BFD-0CB6-4EA7-B94D-87223D7C987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20" name="TextBox 19" descr="Number 1">
              <a:extLst>
                <a:ext uri="{FF2B5EF4-FFF2-40B4-BE49-F238E27FC236}">
                  <a16:creationId xmlns:a16="http://schemas.microsoft.com/office/drawing/2014/main" id="{60F80538-7E47-4989-97E2-B177CD10F83A}"/>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4</a:t>
              </a:r>
            </a:p>
          </p:txBody>
        </p:sp>
      </p:grpSp>
      <p:sp>
        <p:nvSpPr>
          <p:cNvPr id="21" name="TextBox 20">
            <a:extLst>
              <a:ext uri="{FF2B5EF4-FFF2-40B4-BE49-F238E27FC236}">
                <a16:creationId xmlns:a16="http://schemas.microsoft.com/office/drawing/2014/main" id="{2756D53D-DE20-4474-AE85-CF3B47E76208}"/>
              </a:ext>
            </a:extLst>
          </p:cNvPr>
          <p:cNvSpPr txBox="1"/>
          <p:nvPr/>
        </p:nvSpPr>
        <p:spPr>
          <a:xfrm>
            <a:off x="1058863" y="2433175"/>
            <a:ext cx="7467069" cy="312137"/>
          </a:xfrm>
          <a:prstGeom prst="rect">
            <a:avLst/>
          </a:prstGeom>
          <a:noFill/>
        </p:spPr>
        <p:txBody>
          <a:bodyPr wrap="square" rtlCol="0">
            <a:spAutoFit/>
          </a:bodyPr>
          <a:lstStyle/>
          <a:p>
            <a:pPr marL="0" marR="0">
              <a:lnSpc>
                <a:spcPct val="107000"/>
              </a:lnSpc>
              <a:spcBef>
                <a:spcPts val="0"/>
              </a:spcBef>
              <a:spcAft>
                <a:spcPts val="800"/>
              </a:spcAft>
            </a:pPr>
            <a:r>
              <a:rPr lang="fr-SN" sz="1400" spc="25"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Utiliser Docker Hub pour télécharger et distribuer des images.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2" name="Group 21" descr="Small circle with number 1 inside  indicating step 1">
            <a:extLst>
              <a:ext uri="{FF2B5EF4-FFF2-40B4-BE49-F238E27FC236}">
                <a16:creationId xmlns:a16="http://schemas.microsoft.com/office/drawing/2014/main" id="{10CDD256-CDD0-469B-AB3C-AE304300861A}"/>
              </a:ext>
            </a:extLst>
          </p:cNvPr>
          <p:cNvGrpSpPr/>
          <p:nvPr/>
        </p:nvGrpSpPr>
        <p:grpSpPr bwMode="blackWhite">
          <a:xfrm>
            <a:off x="521207" y="3100395"/>
            <a:ext cx="401659" cy="272007"/>
            <a:chOff x="6953426" y="711274"/>
            <a:chExt cx="558179" cy="426125"/>
          </a:xfrm>
        </p:grpSpPr>
        <p:sp>
          <p:nvSpPr>
            <p:cNvPr id="23" name="Oval 22" descr="Small circle">
              <a:extLst>
                <a:ext uri="{FF2B5EF4-FFF2-40B4-BE49-F238E27FC236}">
                  <a16:creationId xmlns:a16="http://schemas.microsoft.com/office/drawing/2014/main" id="{B9EF235C-2C1B-4346-8E3C-179E867C889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24" name="TextBox 23" descr="Number 1">
              <a:extLst>
                <a:ext uri="{FF2B5EF4-FFF2-40B4-BE49-F238E27FC236}">
                  <a16:creationId xmlns:a16="http://schemas.microsoft.com/office/drawing/2014/main" id="{112F792E-BEBC-418A-B6F3-567807103536}"/>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6</a:t>
              </a:r>
            </a:p>
          </p:txBody>
        </p:sp>
      </p:grpSp>
      <p:sp>
        <p:nvSpPr>
          <p:cNvPr id="25" name="TextBox 24">
            <a:extLst>
              <a:ext uri="{FF2B5EF4-FFF2-40B4-BE49-F238E27FC236}">
                <a16:creationId xmlns:a16="http://schemas.microsoft.com/office/drawing/2014/main" id="{E1444797-1327-4DE1-B8B5-60F7DDBE95C6}"/>
              </a:ext>
            </a:extLst>
          </p:cNvPr>
          <p:cNvSpPr txBox="1"/>
          <p:nvPr/>
        </p:nvSpPr>
        <p:spPr>
          <a:xfrm>
            <a:off x="1058864" y="3152417"/>
            <a:ext cx="6267819" cy="312137"/>
          </a:xfrm>
          <a:prstGeom prst="rect">
            <a:avLst/>
          </a:prstGeom>
          <a:noFill/>
        </p:spPr>
        <p:txBody>
          <a:bodyPr wrap="square" rtlCol="0">
            <a:spAutoFit/>
          </a:bodyPr>
          <a:lstStyle/>
          <a:p>
            <a:pPr marL="0" marR="0">
              <a:lnSpc>
                <a:spcPct val="107000"/>
              </a:lnSpc>
              <a:spcBef>
                <a:spcPts val="0"/>
              </a:spcBef>
              <a:spcAft>
                <a:spcPts val="800"/>
              </a:spcAft>
            </a:pPr>
            <a:r>
              <a:rPr lang="fr-SN" sz="1400" spc="25"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Utiliser Docker Compose pour déployer des services.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6" name="Group 25" descr="Small circle with number 1 inside  indicating step 1">
            <a:extLst>
              <a:ext uri="{FF2B5EF4-FFF2-40B4-BE49-F238E27FC236}">
                <a16:creationId xmlns:a16="http://schemas.microsoft.com/office/drawing/2014/main" id="{46E871EE-E82C-4A6D-946B-4032A3FB1C40}"/>
              </a:ext>
            </a:extLst>
          </p:cNvPr>
          <p:cNvGrpSpPr/>
          <p:nvPr/>
        </p:nvGrpSpPr>
        <p:grpSpPr bwMode="blackWhite">
          <a:xfrm>
            <a:off x="521207" y="2757236"/>
            <a:ext cx="401659" cy="272007"/>
            <a:chOff x="6953426" y="711274"/>
            <a:chExt cx="558179" cy="426125"/>
          </a:xfrm>
        </p:grpSpPr>
        <p:sp>
          <p:nvSpPr>
            <p:cNvPr id="27" name="Oval 26" descr="Small circle">
              <a:extLst>
                <a:ext uri="{FF2B5EF4-FFF2-40B4-BE49-F238E27FC236}">
                  <a16:creationId xmlns:a16="http://schemas.microsoft.com/office/drawing/2014/main" id="{D9CB900A-679C-4250-8CCE-DB72E81CBFF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28" name="TextBox 27" descr="Number 1">
              <a:extLst>
                <a:ext uri="{FF2B5EF4-FFF2-40B4-BE49-F238E27FC236}">
                  <a16:creationId xmlns:a16="http://schemas.microsoft.com/office/drawing/2014/main" id="{F8D24967-C724-4C35-8C44-8AF7C3202583}"/>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5</a:t>
              </a:r>
            </a:p>
          </p:txBody>
        </p:sp>
      </p:grpSp>
      <p:sp>
        <p:nvSpPr>
          <p:cNvPr id="29" name="TextBox 28">
            <a:extLst>
              <a:ext uri="{FF2B5EF4-FFF2-40B4-BE49-F238E27FC236}">
                <a16:creationId xmlns:a16="http://schemas.microsoft.com/office/drawing/2014/main" id="{35011339-E3B6-41D4-8687-BC6CB18F8A98}"/>
              </a:ext>
            </a:extLst>
          </p:cNvPr>
          <p:cNvSpPr txBox="1"/>
          <p:nvPr/>
        </p:nvSpPr>
        <p:spPr>
          <a:xfrm>
            <a:off x="1058863" y="2788559"/>
            <a:ext cx="6267819" cy="312137"/>
          </a:xfrm>
          <a:prstGeom prst="rect">
            <a:avLst/>
          </a:prstGeom>
          <a:noFill/>
        </p:spPr>
        <p:txBody>
          <a:bodyPr wrap="square" rtlCol="0">
            <a:spAutoFit/>
          </a:bodyPr>
          <a:lstStyle/>
          <a:p>
            <a:pPr marL="0" marR="0">
              <a:lnSpc>
                <a:spcPct val="107000"/>
              </a:lnSpc>
              <a:spcBef>
                <a:spcPts val="0"/>
              </a:spcBef>
              <a:spcAft>
                <a:spcPts val="800"/>
              </a:spcAft>
            </a:pPr>
            <a:r>
              <a:rPr lang="fr-SN" sz="1400" spc="25"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Mettre en place des environnements complexes.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0" name="Group 29" descr="Small circle with number 1 inside  indicating step 1">
            <a:extLst>
              <a:ext uri="{FF2B5EF4-FFF2-40B4-BE49-F238E27FC236}">
                <a16:creationId xmlns:a16="http://schemas.microsoft.com/office/drawing/2014/main" id="{B207BB81-11B9-490A-A56B-7150CDF546AB}"/>
              </a:ext>
            </a:extLst>
          </p:cNvPr>
          <p:cNvGrpSpPr/>
          <p:nvPr/>
        </p:nvGrpSpPr>
        <p:grpSpPr bwMode="blackWhite">
          <a:xfrm>
            <a:off x="521207" y="3443456"/>
            <a:ext cx="401659" cy="272007"/>
            <a:chOff x="6953426" y="711274"/>
            <a:chExt cx="558179" cy="426125"/>
          </a:xfrm>
        </p:grpSpPr>
        <p:sp>
          <p:nvSpPr>
            <p:cNvPr id="31" name="Oval 30" descr="Small circle">
              <a:extLst>
                <a:ext uri="{FF2B5EF4-FFF2-40B4-BE49-F238E27FC236}">
                  <a16:creationId xmlns:a16="http://schemas.microsoft.com/office/drawing/2014/main" id="{4177167D-82FC-4B95-88AD-F41CA3BBEA2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32" name="TextBox 31" descr="Number 1">
              <a:extLst>
                <a:ext uri="{FF2B5EF4-FFF2-40B4-BE49-F238E27FC236}">
                  <a16:creationId xmlns:a16="http://schemas.microsoft.com/office/drawing/2014/main" id="{E4F9D513-A64A-4E12-B52F-EC6E3F342016}"/>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7</a:t>
              </a:r>
            </a:p>
          </p:txBody>
        </p:sp>
      </p:grpSp>
      <p:grpSp>
        <p:nvGrpSpPr>
          <p:cNvPr id="33" name="Group 32" descr="Small circle with number 1 inside  indicating step 1">
            <a:extLst>
              <a:ext uri="{FF2B5EF4-FFF2-40B4-BE49-F238E27FC236}">
                <a16:creationId xmlns:a16="http://schemas.microsoft.com/office/drawing/2014/main" id="{FB0DFBC0-8F8C-47A8-ACEB-2AB582272479}"/>
              </a:ext>
            </a:extLst>
          </p:cNvPr>
          <p:cNvGrpSpPr/>
          <p:nvPr/>
        </p:nvGrpSpPr>
        <p:grpSpPr bwMode="blackWhite">
          <a:xfrm>
            <a:off x="521207" y="3786616"/>
            <a:ext cx="401659" cy="272007"/>
            <a:chOff x="6953426" y="711274"/>
            <a:chExt cx="558179" cy="426125"/>
          </a:xfrm>
        </p:grpSpPr>
        <p:sp>
          <p:nvSpPr>
            <p:cNvPr id="34" name="Oval 33" descr="Small circle">
              <a:extLst>
                <a:ext uri="{FF2B5EF4-FFF2-40B4-BE49-F238E27FC236}">
                  <a16:creationId xmlns:a16="http://schemas.microsoft.com/office/drawing/2014/main" id="{28C009BE-41F4-4B48-93DB-761A114AA15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35" name="TextBox 34" descr="Number 1">
              <a:extLst>
                <a:ext uri="{FF2B5EF4-FFF2-40B4-BE49-F238E27FC236}">
                  <a16:creationId xmlns:a16="http://schemas.microsoft.com/office/drawing/2014/main" id="{8D1E19B3-CF02-4654-A78C-F4FA8B604BC6}"/>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8</a:t>
              </a:r>
            </a:p>
          </p:txBody>
        </p:sp>
      </p:grpSp>
      <p:sp>
        <p:nvSpPr>
          <p:cNvPr id="36" name="TextBox 35">
            <a:extLst>
              <a:ext uri="{FF2B5EF4-FFF2-40B4-BE49-F238E27FC236}">
                <a16:creationId xmlns:a16="http://schemas.microsoft.com/office/drawing/2014/main" id="{E80B32BD-8B8F-4BDC-BB7A-5517134603A0}"/>
              </a:ext>
            </a:extLst>
          </p:cNvPr>
          <p:cNvSpPr txBox="1"/>
          <p:nvPr/>
        </p:nvSpPr>
        <p:spPr>
          <a:xfrm>
            <a:off x="1058864" y="3443456"/>
            <a:ext cx="5166604" cy="307777"/>
          </a:xfrm>
          <a:prstGeom prst="rect">
            <a:avLst/>
          </a:prstGeom>
          <a:noFill/>
        </p:spPr>
        <p:txBody>
          <a:bodyPr wrap="square" rtlCol="0">
            <a:spAutoFit/>
          </a:bodyPr>
          <a:lstStyle/>
          <a:p>
            <a:r>
              <a:rPr lang="fr-SN" sz="1400" spc="25"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Connaître toutes les commandes du Docker CLI.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4977FA16-5F73-4750-BB48-AC0CDE981F34}"/>
              </a:ext>
            </a:extLst>
          </p:cNvPr>
          <p:cNvSpPr txBox="1"/>
          <p:nvPr/>
        </p:nvSpPr>
        <p:spPr>
          <a:xfrm>
            <a:off x="1058864" y="3790001"/>
            <a:ext cx="4630735" cy="307777"/>
          </a:xfrm>
          <a:prstGeom prst="rect">
            <a:avLst/>
          </a:prstGeom>
          <a:noFill/>
        </p:spPr>
        <p:txBody>
          <a:bodyPr wrap="square" rtlCol="0">
            <a:spAutoFit/>
          </a:bodyPr>
          <a:lstStyle/>
          <a:p>
            <a:r>
              <a:rPr lang="fr-SN" sz="1400" spc="25"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Utiliser les volumes et les réseaux Docker.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62EBA20-773E-40D1-A361-3DB450727AB4}"/>
              </a:ext>
            </a:extLst>
          </p:cNvPr>
          <p:cNvPicPr>
            <a:picLocks noChangeAspect="1"/>
          </p:cNvPicPr>
          <p:nvPr/>
        </p:nvPicPr>
        <p:blipFill>
          <a:blip r:embed="rId2"/>
          <a:stretch>
            <a:fillRect/>
          </a:stretch>
        </p:blipFill>
        <p:spPr>
          <a:xfrm>
            <a:off x="6363935" y="2475218"/>
            <a:ext cx="5147555" cy="2736059"/>
          </a:xfrm>
          <a:prstGeom prst="rect">
            <a:avLst/>
          </a:prstGeom>
        </p:spPr>
      </p:pic>
    </p:spTree>
    <p:extLst>
      <p:ext uri="{BB962C8B-B14F-4D97-AF65-F5344CB8AC3E}">
        <p14:creationId xmlns:p14="http://schemas.microsoft.com/office/powerpoint/2010/main" val="1558528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129860"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FONCTIONS ET MANIPULATION DES CONTENEURS DOCKER</a:t>
            </a:r>
          </a:p>
        </p:txBody>
      </p:sp>
      <p:sp>
        <p:nvSpPr>
          <p:cNvPr id="5" name="Content Placeholder 4"/>
          <p:cNvSpPr>
            <a:spLocks noGrp="1"/>
          </p:cNvSpPr>
          <p:nvPr>
            <p:ph sz="half" idx="4294967295"/>
          </p:nvPr>
        </p:nvSpPr>
        <p:spPr>
          <a:xfrm>
            <a:off x="541611" y="1431010"/>
            <a:ext cx="6367189" cy="5096790"/>
          </a:xfrm>
        </p:spPr>
        <p:txBody>
          <a:bodyPr vert="horz" lIns="91440" tIns="45720" rIns="91440" bIns="45720" rtlCol="0">
            <a:normAutofit/>
          </a:bodyPr>
          <a:lstStyle/>
          <a:p>
            <a:pPr algn="just">
              <a:lnSpc>
                <a:spcPct val="100000"/>
              </a:lnSpc>
            </a:pPr>
            <a:endParaRPr lang="fr-FR" sz="1600" dirty="0">
              <a:solidFill>
                <a:srgbClr val="2C2C2C"/>
              </a:solidFill>
              <a:latin typeface="Montserrat" panose="00000500000000000000" pitchFamily="2" charset="0"/>
            </a:endParaRPr>
          </a:p>
          <a:p>
            <a:pPr algn="just">
              <a:lnSpc>
                <a:spcPct val="100000"/>
              </a:lnSpc>
            </a:pPr>
            <a:endParaRPr lang="fr-FR" sz="1600" dirty="0">
              <a:solidFill>
                <a:srgbClr val="2C2C2C"/>
              </a:solidFill>
              <a:latin typeface="Montserrat" panose="00000500000000000000" pitchFamily="2" charset="0"/>
            </a:endParaRP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10" name="TextBox 9">
            <a:extLst>
              <a:ext uri="{FF2B5EF4-FFF2-40B4-BE49-F238E27FC236}">
                <a16:creationId xmlns:a16="http://schemas.microsoft.com/office/drawing/2014/main" id="{D4FCC7D7-6BEC-4DD3-8A06-7C79D6CC97CF}"/>
              </a:ext>
            </a:extLst>
          </p:cNvPr>
          <p:cNvSpPr txBox="1"/>
          <p:nvPr/>
        </p:nvSpPr>
        <p:spPr>
          <a:xfrm>
            <a:off x="579503" y="1445579"/>
            <a:ext cx="6096000" cy="369332"/>
          </a:xfrm>
          <a:prstGeom prst="rect">
            <a:avLst/>
          </a:prstGeom>
          <a:noFill/>
        </p:spPr>
        <p:txBody>
          <a:bodyPr wrap="square">
            <a:spAutoFit/>
          </a:bodyPr>
          <a:lstStyle/>
          <a:p>
            <a:pPr algn="just">
              <a:lnSpc>
                <a:spcPct val="100000"/>
              </a:lnSpc>
            </a:pPr>
            <a:r>
              <a:rPr lang="fr-FR" sz="1800" u="sng" dirty="0">
                <a:solidFill>
                  <a:srgbClr val="0563C1"/>
                </a:solidFill>
                <a:latin typeface="Montserrat" panose="00000500000000000000" pitchFamily="2" charset="0"/>
              </a:rPr>
              <a:t>3- </a:t>
            </a:r>
            <a:r>
              <a:rPr lang="fr-FR" sz="1800" u="sng" dirty="0" err="1">
                <a:solidFill>
                  <a:srgbClr val="0563C1"/>
                </a:solidFill>
                <a:latin typeface="Montserrat" panose="00000500000000000000" pitchFamily="2" charset="0"/>
              </a:rPr>
              <a:t>Resume</a:t>
            </a:r>
            <a:r>
              <a:rPr lang="fr-FR" sz="1800" u="sng" dirty="0">
                <a:solidFill>
                  <a:srgbClr val="0563C1"/>
                </a:solidFill>
                <a:latin typeface="Montserrat" panose="00000500000000000000" pitchFamily="2" charset="0"/>
              </a:rPr>
              <a:t> commandes</a:t>
            </a:r>
          </a:p>
        </p:txBody>
      </p:sp>
      <p:sp>
        <p:nvSpPr>
          <p:cNvPr id="11" name="TextBox 10">
            <a:extLst>
              <a:ext uri="{FF2B5EF4-FFF2-40B4-BE49-F238E27FC236}">
                <a16:creationId xmlns:a16="http://schemas.microsoft.com/office/drawing/2014/main" id="{6FFE4142-20DE-4E42-9953-27D04A337924}"/>
              </a:ext>
            </a:extLst>
          </p:cNvPr>
          <p:cNvSpPr txBox="1"/>
          <p:nvPr/>
        </p:nvSpPr>
        <p:spPr>
          <a:xfrm>
            <a:off x="541611" y="1907993"/>
            <a:ext cx="11189163" cy="3647152"/>
          </a:xfrm>
          <a:prstGeom prst="rect">
            <a:avLst/>
          </a:prstGeom>
          <a:noFill/>
        </p:spPr>
        <p:txBody>
          <a:bodyPr wrap="square">
            <a:spAutoFit/>
          </a:bodyPr>
          <a:lstStyle/>
          <a:p>
            <a:r>
              <a:rPr lang="fr-FR" sz="1100" dirty="0"/>
              <a:t>## Supprimer tous les conteneurs Docker</a:t>
            </a:r>
          </a:p>
          <a:p>
            <a:r>
              <a:rPr lang="fr-FR" sz="1100" b="1" i="1" dirty="0"/>
              <a:t>docker </a:t>
            </a:r>
            <a:r>
              <a:rPr lang="fr-FR" sz="1100" b="1" i="1" dirty="0" err="1"/>
              <a:t>rm</a:t>
            </a:r>
            <a:r>
              <a:rPr lang="fr-FR" sz="1100" b="1" i="1" dirty="0"/>
              <a:t> -f $(docker </a:t>
            </a:r>
            <a:r>
              <a:rPr lang="fr-FR" sz="1100" b="1" i="1" dirty="0" err="1"/>
              <a:t>ps</a:t>
            </a:r>
            <a:r>
              <a:rPr lang="fr-FR" sz="1100" b="1" i="1" dirty="0"/>
              <a:t> -</a:t>
            </a:r>
            <a:r>
              <a:rPr lang="fr-FR" sz="1100" b="1" i="1" dirty="0" err="1"/>
              <a:t>aq</a:t>
            </a:r>
            <a:r>
              <a:rPr lang="fr-FR" sz="1100" b="1" i="1" dirty="0"/>
              <a:t>)</a:t>
            </a:r>
          </a:p>
          <a:p>
            <a:endParaRPr lang="fr-FR" sz="1100" dirty="0"/>
          </a:p>
          <a:p>
            <a:r>
              <a:rPr lang="fr-FR" sz="1100" dirty="0"/>
              <a:t>## Exécuter une commande dans un conteneur Docker</a:t>
            </a:r>
          </a:p>
          <a:p>
            <a:r>
              <a:rPr lang="fr-FR" sz="1100" b="1" i="1" dirty="0"/>
              <a:t>docker </a:t>
            </a:r>
            <a:r>
              <a:rPr lang="fr-FR" sz="1100" b="1" i="1" dirty="0" err="1"/>
              <a:t>exec</a:t>
            </a:r>
            <a:r>
              <a:rPr lang="fr-FR" sz="1100" b="1" i="1" dirty="0"/>
              <a:t> &lt;CONTAINER_ID ou CONTAINER_NAME&gt; &lt;COMMAND_NAME&gt;</a:t>
            </a:r>
          </a:p>
          <a:p>
            <a:r>
              <a:rPr lang="fr-FR" sz="1100" b="1" i="1" dirty="0"/>
              <a:t>    -t ou --</a:t>
            </a:r>
            <a:r>
              <a:rPr lang="fr-FR" sz="1100" b="1" i="1" dirty="0" err="1"/>
              <a:t>tty</a:t>
            </a:r>
            <a:r>
              <a:rPr lang="fr-FR" sz="1100" b="1" i="1" dirty="0"/>
              <a:t> : Allouer un pseudo TTY</a:t>
            </a:r>
          </a:p>
          <a:p>
            <a:r>
              <a:rPr lang="fr-FR" sz="1100" b="1" i="1" dirty="0"/>
              <a:t>    -i ou --interactive : Garder un STDIN ouvert</a:t>
            </a:r>
          </a:p>
          <a:p>
            <a:r>
              <a:rPr lang="fr-FR" sz="1100" b="1" i="1" dirty="0"/>
              <a:t>    -d ou --</a:t>
            </a:r>
            <a:r>
              <a:rPr lang="fr-FR" sz="1100" b="1" i="1" dirty="0" err="1"/>
              <a:t>detach</a:t>
            </a:r>
            <a:r>
              <a:rPr lang="fr-FR" sz="1100" b="1" i="1" dirty="0"/>
              <a:t> : lancer la commande en arrière plan</a:t>
            </a:r>
          </a:p>
          <a:p>
            <a:endParaRPr lang="fr-FR" sz="1100" dirty="0"/>
          </a:p>
          <a:p>
            <a:r>
              <a:rPr lang="fr-FR" sz="1100" dirty="0"/>
              <a:t>## sorties/erreurs d'un conteneur</a:t>
            </a:r>
          </a:p>
          <a:p>
            <a:r>
              <a:rPr lang="fr-FR" sz="1100" b="1" i="1" dirty="0"/>
              <a:t>docker logs &lt;CONTAINER_ID ou CONTAINER_NAME&gt;</a:t>
            </a:r>
          </a:p>
          <a:p>
            <a:r>
              <a:rPr lang="fr-FR" sz="1100" b="1" i="1" dirty="0"/>
              <a:t>    -f : suivre en permanence les logs du conteneur</a:t>
            </a:r>
          </a:p>
          <a:p>
            <a:r>
              <a:rPr lang="fr-FR" sz="1100" b="1" i="1" dirty="0"/>
              <a:t>    -t : afficher la date et l'heure de la réception de la ligne de log</a:t>
            </a:r>
          </a:p>
          <a:p>
            <a:r>
              <a:rPr lang="fr-FR" sz="1100" b="1" i="1" dirty="0"/>
              <a:t>    --</a:t>
            </a:r>
            <a:r>
              <a:rPr lang="fr-FR" sz="1100" b="1" i="1" dirty="0" err="1"/>
              <a:t>tail</a:t>
            </a:r>
            <a:r>
              <a:rPr lang="fr-FR" sz="1100" b="1" i="1" dirty="0"/>
              <a:t> &lt;NOMBRE DE LIGNE&gt; = nombre de lignes à afficher à partir de la fin (par défaut "all")</a:t>
            </a:r>
          </a:p>
          <a:p>
            <a:endParaRPr lang="fr-FR" sz="1100" dirty="0"/>
          </a:p>
          <a:p>
            <a:endParaRPr lang="fr-FR" sz="1100" dirty="0"/>
          </a:p>
          <a:p>
            <a:r>
              <a:rPr lang="fr-FR" sz="1100" dirty="0"/>
              <a:t>## Transformer un conteneur en image</a:t>
            </a:r>
          </a:p>
          <a:p>
            <a:r>
              <a:rPr lang="fr-FR" sz="1100" b="1" i="1" dirty="0"/>
              <a:t>docker commit &lt;CONTAINER_NAME ou CONTAINER_ID&gt; &lt;NEW IMAGENAME&gt;</a:t>
            </a:r>
          </a:p>
          <a:p>
            <a:r>
              <a:rPr lang="fr-FR" sz="1100" b="1" i="1" dirty="0"/>
              <a:t>    -a ou --</a:t>
            </a:r>
            <a:r>
              <a:rPr lang="fr-FR" sz="1100" b="1" i="1" dirty="0" err="1"/>
              <a:t>author</a:t>
            </a:r>
            <a:r>
              <a:rPr lang="fr-FR" sz="1100" b="1" i="1" dirty="0"/>
              <a:t> &lt;string&gt; : Nom de l'auteur (ex "John Hannibal Smith &lt;hannibal@a-team.com&gt;")</a:t>
            </a:r>
          </a:p>
          <a:p>
            <a:r>
              <a:rPr lang="fr-FR" sz="1100" b="1" i="1" dirty="0"/>
              <a:t>    -m ou --message &lt;string&gt; : Message du commit</a:t>
            </a:r>
            <a:endParaRPr lang="en-US" sz="1100" b="1" i="1" dirty="0"/>
          </a:p>
          <a:p>
            <a:endParaRPr lang="fr-FR" sz="1100" dirty="0"/>
          </a:p>
        </p:txBody>
      </p:sp>
    </p:spTree>
    <p:extLst>
      <p:ext uri="{BB962C8B-B14F-4D97-AF65-F5344CB8AC3E}">
        <p14:creationId xmlns:p14="http://schemas.microsoft.com/office/powerpoint/2010/main" val="2468016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8563526"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FONCTIONS ET MANIPULATION DES OBJETS DOCKER</a:t>
            </a: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pic>
        <p:nvPicPr>
          <p:cNvPr id="2050" name="Picture 2">
            <a:extLst>
              <a:ext uri="{FF2B5EF4-FFF2-40B4-BE49-F238E27FC236}">
                <a16:creationId xmlns:a16="http://schemas.microsoft.com/office/drawing/2014/main" id="{03CF0D21-995C-456E-9159-5DA4E7784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463" y="1267704"/>
            <a:ext cx="10377487" cy="549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749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129860" cy="640080"/>
          </a:xfrm>
        </p:spPr>
        <p:txBody>
          <a:bodyPr>
            <a:normAutofit/>
          </a:bodyPr>
          <a:lstStyle/>
          <a:p>
            <a:pPr lvl="0"/>
            <a:r>
              <a:rPr lang="en-US" dirty="0">
                <a:latin typeface="Segoe UI Light" panose="020B0502040204020203" pitchFamily="34" charset="0"/>
                <a:cs typeface="Segoe UI Light" panose="020B0502040204020203" pitchFamily="34" charset="0"/>
              </a:rPr>
              <a:t>	DOCKERFILE</a:t>
            </a: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7</a:t>
              </a:r>
            </a:p>
          </p:txBody>
        </p:sp>
      </p:grpSp>
      <p:sp>
        <p:nvSpPr>
          <p:cNvPr id="10" name="TextBox 9">
            <a:extLst>
              <a:ext uri="{FF2B5EF4-FFF2-40B4-BE49-F238E27FC236}">
                <a16:creationId xmlns:a16="http://schemas.microsoft.com/office/drawing/2014/main" id="{D4FCC7D7-6BEC-4DD3-8A06-7C79D6CC97CF}"/>
              </a:ext>
            </a:extLst>
          </p:cNvPr>
          <p:cNvSpPr txBox="1"/>
          <p:nvPr/>
        </p:nvSpPr>
        <p:spPr>
          <a:xfrm>
            <a:off x="579503" y="1445579"/>
            <a:ext cx="6096000" cy="369332"/>
          </a:xfrm>
          <a:prstGeom prst="rect">
            <a:avLst/>
          </a:prstGeom>
          <a:noFill/>
        </p:spPr>
        <p:txBody>
          <a:bodyPr wrap="square">
            <a:spAutoFit/>
          </a:bodyPr>
          <a:lstStyle/>
          <a:p>
            <a:pPr algn="just">
              <a:lnSpc>
                <a:spcPct val="100000"/>
              </a:lnSpc>
            </a:pPr>
            <a:r>
              <a:rPr lang="fr-FR" sz="1800" u="sng" dirty="0">
                <a:solidFill>
                  <a:srgbClr val="0563C1"/>
                </a:solidFill>
                <a:latin typeface="Montserrat" panose="00000500000000000000" pitchFamily="2" charset="0"/>
              </a:rPr>
              <a:t>1- qu’est ce que c’est</a:t>
            </a:r>
          </a:p>
        </p:txBody>
      </p:sp>
      <p:sp>
        <p:nvSpPr>
          <p:cNvPr id="11" name="TextBox 10">
            <a:extLst>
              <a:ext uri="{FF2B5EF4-FFF2-40B4-BE49-F238E27FC236}">
                <a16:creationId xmlns:a16="http://schemas.microsoft.com/office/drawing/2014/main" id="{6FFE4142-20DE-4E42-9953-27D04A337924}"/>
              </a:ext>
            </a:extLst>
          </p:cNvPr>
          <p:cNvSpPr txBox="1"/>
          <p:nvPr/>
        </p:nvSpPr>
        <p:spPr>
          <a:xfrm>
            <a:off x="541612" y="1907993"/>
            <a:ext cx="6133891" cy="329320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sz="1600" b="0" i="0" dirty="0">
                <a:solidFill>
                  <a:srgbClr val="262524"/>
                </a:solidFill>
                <a:effectLst/>
                <a:latin typeface="Montserrat" panose="00000500000000000000" pitchFamily="2" charset="0"/>
              </a:rPr>
              <a:t>C'est un simple fichier texte avec un ensemble de commandes ou d'instructions (directives) . </a:t>
            </a:r>
          </a:p>
          <a:p>
            <a:endParaRPr lang="fr-FR" sz="1600" b="0" i="0" dirty="0">
              <a:solidFill>
                <a:srgbClr val="262524"/>
              </a:solidFill>
              <a:effectLst/>
              <a:latin typeface="Montserrat" panose="00000500000000000000" pitchFamily="2" charset="0"/>
            </a:endParaRPr>
          </a:p>
          <a:p>
            <a:r>
              <a:rPr lang="fr-FR" sz="1600" b="0" i="0" dirty="0">
                <a:solidFill>
                  <a:srgbClr val="262524"/>
                </a:solidFill>
                <a:effectLst/>
                <a:latin typeface="Montserrat" panose="00000500000000000000" pitchFamily="2" charset="0"/>
              </a:rPr>
              <a:t>Ces commandes / instructions sont exécutées successivement pour effectuer des actions sur l'image de base afin de créer une nouvelle image docker.</a:t>
            </a:r>
          </a:p>
          <a:p>
            <a:endParaRPr lang="fr-FR" sz="1600" dirty="0">
              <a:solidFill>
                <a:srgbClr val="262524"/>
              </a:solidFill>
              <a:latin typeface="Montserrat" panose="00000500000000000000" pitchFamily="2" charset="0"/>
            </a:endParaRPr>
          </a:p>
          <a:p>
            <a:r>
              <a:rPr lang="fr-FR" sz="1600" dirty="0">
                <a:solidFill>
                  <a:srgbClr val="262524"/>
                </a:solidFill>
                <a:latin typeface="Montserrat" panose="00000500000000000000" pitchFamily="2" charset="0"/>
              </a:rPr>
              <a:t>Un fichier </a:t>
            </a:r>
            <a:r>
              <a:rPr lang="fr-FR" sz="1600" dirty="0" err="1">
                <a:solidFill>
                  <a:srgbClr val="262524"/>
                </a:solidFill>
                <a:latin typeface="Montserrat" panose="00000500000000000000" pitchFamily="2" charset="0"/>
              </a:rPr>
              <a:t>Dockerfile</a:t>
            </a:r>
            <a:r>
              <a:rPr lang="fr-FR" sz="1600" dirty="0">
                <a:solidFill>
                  <a:srgbClr val="262524"/>
                </a:solidFill>
                <a:latin typeface="Montserrat" panose="00000500000000000000" pitchFamily="2" charset="0"/>
              </a:rPr>
              <a:t> est au format YAML (langage de </a:t>
            </a:r>
            <a:r>
              <a:rPr lang="fr-FR" sz="1600" dirty="0" err="1">
                <a:solidFill>
                  <a:srgbClr val="262524"/>
                </a:solidFill>
                <a:latin typeface="Montserrat" panose="00000500000000000000" pitchFamily="2" charset="0"/>
              </a:rPr>
              <a:t>serialisation</a:t>
            </a:r>
            <a:r>
              <a:rPr lang="fr-FR" sz="1600" dirty="0">
                <a:solidFill>
                  <a:srgbClr val="262524"/>
                </a:solidFill>
                <a:latin typeface="Montserrat" panose="00000500000000000000" pitchFamily="2" charset="0"/>
              </a:rPr>
              <a:t> de </a:t>
            </a:r>
            <a:r>
              <a:rPr lang="fr-FR" sz="1600" dirty="0" err="1">
                <a:solidFill>
                  <a:srgbClr val="262524"/>
                </a:solidFill>
                <a:latin typeface="Montserrat" panose="00000500000000000000" pitchFamily="2" charset="0"/>
              </a:rPr>
              <a:t>donnees</a:t>
            </a:r>
            <a:r>
              <a:rPr lang="fr-FR" sz="1600" dirty="0">
                <a:solidFill>
                  <a:srgbClr val="262524"/>
                </a:solidFill>
                <a:latin typeface="Montserrat" panose="00000500000000000000" pitchFamily="2" charset="0"/>
              </a:rPr>
              <a:t>).</a:t>
            </a:r>
          </a:p>
          <a:p>
            <a:endParaRPr lang="fr-FR" sz="1600" dirty="0">
              <a:solidFill>
                <a:srgbClr val="262524"/>
              </a:solidFill>
              <a:latin typeface="Montserrat" panose="00000500000000000000" pitchFamily="2" charset="0"/>
            </a:endParaRPr>
          </a:p>
          <a:p>
            <a:r>
              <a:rPr lang="fr-FR" sz="1600" b="1" i="1" u="sng" dirty="0">
                <a:solidFill>
                  <a:srgbClr val="262524"/>
                </a:solidFill>
                <a:latin typeface="Montserrat" panose="00000500000000000000" pitchFamily="2" charset="0"/>
              </a:rPr>
              <a:t>INSTRUCTIONS :</a:t>
            </a:r>
          </a:p>
          <a:p>
            <a:r>
              <a:rPr lang="fr-FR" sz="1600" b="0" i="0" dirty="0">
                <a:solidFill>
                  <a:schemeClr val="tx1">
                    <a:lumMod val="85000"/>
                    <a:lumOff val="15000"/>
                  </a:schemeClr>
                </a:solidFill>
                <a:effectLst/>
                <a:latin typeface="Menlo"/>
              </a:rPr>
              <a:t>#directive ou commentaire </a:t>
            </a:r>
          </a:p>
          <a:p>
            <a:r>
              <a:rPr lang="fr-FR" sz="1600" b="0" i="0" dirty="0">
                <a:solidFill>
                  <a:schemeClr val="tx1">
                    <a:lumMod val="85000"/>
                    <a:lumOff val="15000"/>
                  </a:schemeClr>
                </a:solidFill>
                <a:effectLst/>
                <a:latin typeface="Menlo"/>
              </a:rPr>
              <a:t>INSTRUCTION arguments</a:t>
            </a:r>
            <a:endParaRPr lang="fr-FR" sz="1600" dirty="0">
              <a:solidFill>
                <a:schemeClr val="tx1">
                  <a:lumMod val="85000"/>
                  <a:lumOff val="15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6D29CDC7-20BA-4C09-8D73-2F8FC4B214EC}"/>
              </a:ext>
            </a:extLst>
          </p:cNvPr>
          <p:cNvSpPr txBox="1"/>
          <p:nvPr/>
        </p:nvSpPr>
        <p:spPr>
          <a:xfrm>
            <a:off x="6883400" y="1913467"/>
            <a:ext cx="4834467" cy="206210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b="0" i="0" dirty="0">
                <a:solidFill>
                  <a:srgbClr val="808080"/>
                </a:solidFill>
                <a:effectLst/>
                <a:latin typeface="Menlo"/>
              </a:rPr>
              <a:t># syntax=docker/dockerfile:1</a:t>
            </a:r>
            <a:r>
              <a:rPr lang="en-US" sz="1600" b="0" i="0" dirty="0">
                <a:solidFill>
                  <a:srgbClr val="A9B7C6"/>
                </a:solidFill>
                <a:effectLst/>
                <a:latin typeface="Menlo"/>
              </a:rPr>
              <a:t> </a:t>
            </a:r>
          </a:p>
          <a:p>
            <a:r>
              <a:rPr lang="en-US" sz="1600" b="0" i="0" dirty="0">
                <a:solidFill>
                  <a:srgbClr val="CC7832"/>
                </a:solidFill>
                <a:effectLst/>
                <a:latin typeface="Menlo"/>
              </a:rPr>
              <a:t>FROM</a:t>
            </a:r>
            <a:r>
              <a:rPr lang="en-US" sz="1600" b="0" i="0" dirty="0">
                <a:solidFill>
                  <a:srgbClr val="A9B7C6"/>
                </a:solidFill>
                <a:effectLst/>
                <a:latin typeface="Menlo"/>
              </a:rPr>
              <a:t> python:</a:t>
            </a:r>
            <a:r>
              <a:rPr lang="en-US" sz="1600" b="0" i="0" dirty="0">
                <a:solidFill>
                  <a:srgbClr val="6897BB"/>
                </a:solidFill>
                <a:effectLst/>
                <a:latin typeface="Menlo"/>
              </a:rPr>
              <a:t>3.8</a:t>
            </a:r>
            <a:r>
              <a:rPr lang="en-US" sz="1600" b="0" i="0" dirty="0">
                <a:solidFill>
                  <a:srgbClr val="A9B7C6"/>
                </a:solidFill>
                <a:effectLst/>
                <a:latin typeface="Menlo"/>
              </a:rPr>
              <a:t>-slim-buster </a:t>
            </a:r>
          </a:p>
          <a:p>
            <a:r>
              <a:rPr lang="en-US" sz="1600" b="0" i="0" dirty="0">
                <a:solidFill>
                  <a:srgbClr val="CC7832"/>
                </a:solidFill>
                <a:effectLst/>
                <a:latin typeface="Menlo"/>
              </a:rPr>
              <a:t>WORKDIR</a:t>
            </a:r>
            <a:r>
              <a:rPr lang="en-US" sz="1600" b="0" i="0" dirty="0">
                <a:solidFill>
                  <a:srgbClr val="A9B7C6"/>
                </a:solidFill>
                <a:effectLst/>
                <a:latin typeface="Menlo"/>
              </a:rPr>
              <a:t> /app </a:t>
            </a:r>
          </a:p>
          <a:p>
            <a:r>
              <a:rPr lang="en-US" sz="1600" b="0" i="0" dirty="0">
                <a:solidFill>
                  <a:srgbClr val="CC7832"/>
                </a:solidFill>
                <a:effectLst/>
                <a:latin typeface="Menlo"/>
              </a:rPr>
              <a:t>COPY</a:t>
            </a:r>
            <a:r>
              <a:rPr lang="en-US" sz="1600" b="0" i="0" dirty="0">
                <a:solidFill>
                  <a:srgbClr val="A9B7C6"/>
                </a:solidFill>
                <a:effectLst/>
                <a:latin typeface="Menlo"/>
              </a:rPr>
              <a:t> requirements.txt requirements.txt </a:t>
            </a:r>
          </a:p>
          <a:p>
            <a:r>
              <a:rPr lang="en-US" sz="1600" b="0" i="0" dirty="0">
                <a:solidFill>
                  <a:srgbClr val="CC7832"/>
                </a:solidFill>
                <a:effectLst/>
                <a:latin typeface="Menlo"/>
              </a:rPr>
              <a:t>RUN</a:t>
            </a:r>
            <a:r>
              <a:rPr lang="en-US" sz="1600" b="0" i="0" dirty="0">
                <a:solidFill>
                  <a:srgbClr val="A9B7C6"/>
                </a:solidFill>
                <a:effectLst/>
                <a:latin typeface="Menlo"/>
              </a:rPr>
              <a:t> pip3 install -r requirements.txt </a:t>
            </a:r>
          </a:p>
          <a:p>
            <a:r>
              <a:rPr lang="en-US" sz="1600" b="0" i="0" dirty="0">
                <a:solidFill>
                  <a:srgbClr val="CC7832"/>
                </a:solidFill>
                <a:effectLst/>
                <a:latin typeface="Menlo"/>
              </a:rPr>
              <a:t>COPY</a:t>
            </a:r>
            <a:r>
              <a:rPr lang="en-US" sz="1600" b="0" i="0" dirty="0">
                <a:solidFill>
                  <a:srgbClr val="A9B7C6"/>
                </a:solidFill>
                <a:effectLst/>
                <a:latin typeface="Menlo"/>
              </a:rPr>
              <a:t> . . </a:t>
            </a:r>
          </a:p>
          <a:p>
            <a:r>
              <a:rPr lang="en-US" sz="1600" b="0" i="0" dirty="0">
                <a:solidFill>
                  <a:srgbClr val="CC7832"/>
                </a:solidFill>
                <a:effectLst/>
                <a:latin typeface="Menlo"/>
              </a:rPr>
              <a:t>EXPOSE</a:t>
            </a:r>
            <a:r>
              <a:rPr lang="en-US" sz="1600" b="0" i="0" dirty="0">
                <a:solidFill>
                  <a:srgbClr val="A9B7C6"/>
                </a:solidFill>
                <a:effectLst/>
                <a:latin typeface="Menlo"/>
              </a:rPr>
              <a:t> </a:t>
            </a:r>
            <a:r>
              <a:rPr lang="en-US" sz="1600" b="0" i="0" dirty="0">
                <a:solidFill>
                  <a:srgbClr val="6897BB"/>
                </a:solidFill>
                <a:effectLst/>
                <a:latin typeface="Menlo"/>
              </a:rPr>
              <a:t>5000</a:t>
            </a:r>
            <a:r>
              <a:rPr lang="en-US" sz="1600" b="0" i="0" dirty="0">
                <a:solidFill>
                  <a:srgbClr val="A9B7C6"/>
                </a:solidFill>
                <a:effectLst/>
                <a:latin typeface="Menlo"/>
              </a:rPr>
              <a:t> </a:t>
            </a:r>
          </a:p>
          <a:p>
            <a:r>
              <a:rPr lang="en-US" sz="1600" b="0" i="0" dirty="0">
                <a:solidFill>
                  <a:srgbClr val="CC7832"/>
                </a:solidFill>
                <a:effectLst/>
                <a:latin typeface="Menlo"/>
              </a:rPr>
              <a:t>CMD</a:t>
            </a:r>
            <a:r>
              <a:rPr lang="en-US" sz="1600" b="0" i="0" dirty="0">
                <a:solidFill>
                  <a:srgbClr val="A9B7C6"/>
                </a:solidFill>
                <a:effectLst/>
                <a:latin typeface="Menlo"/>
              </a:rPr>
              <a:t> [ </a:t>
            </a:r>
            <a:r>
              <a:rPr lang="en-US" sz="1600" b="0" i="0" dirty="0">
                <a:solidFill>
                  <a:srgbClr val="6A8759"/>
                </a:solidFill>
                <a:effectLst/>
                <a:latin typeface="Menlo"/>
              </a:rPr>
              <a:t>"python3"</a:t>
            </a:r>
            <a:r>
              <a:rPr lang="en-US" sz="1600" b="0" i="0" dirty="0">
                <a:solidFill>
                  <a:srgbClr val="A9B7C6"/>
                </a:solidFill>
                <a:effectLst/>
                <a:latin typeface="Menlo"/>
              </a:rPr>
              <a:t>, </a:t>
            </a:r>
            <a:r>
              <a:rPr lang="en-US" sz="1600" b="0" i="0" dirty="0">
                <a:solidFill>
                  <a:srgbClr val="6A8759"/>
                </a:solidFill>
                <a:effectLst/>
                <a:latin typeface="Menlo"/>
              </a:rPr>
              <a:t>"-m"</a:t>
            </a:r>
            <a:r>
              <a:rPr lang="en-US" sz="1600" b="0" i="0" dirty="0">
                <a:solidFill>
                  <a:srgbClr val="A9B7C6"/>
                </a:solidFill>
                <a:effectLst/>
                <a:latin typeface="Menlo"/>
              </a:rPr>
              <a:t> , </a:t>
            </a:r>
            <a:r>
              <a:rPr lang="en-US" sz="1600" b="0" i="0" dirty="0">
                <a:solidFill>
                  <a:srgbClr val="6A8759"/>
                </a:solidFill>
                <a:effectLst/>
                <a:latin typeface="Menlo"/>
              </a:rPr>
              <a:t>"flask"</a:t>
            </a:r>
            <a:r>
              <a:rPr lang="en-US" sz="1600" b="0" i="0" dirty="0">
                <a:solidFill>
                  <a:srgbClr val="A9B7C6"/>
                </a:solidFill>
                <a:effectLst/>
                <a:latin typeface="Menlo"/>
              </a:rPr>
              <a:t>, </a:t>
            </a:r>
            <a:r>
              <a:rPr lang="en-US" sz="1600" b="0" i="0" dirty="0">
                <a:solidFill>
                  <a:srgbClr val="6A8759"/>
                </a:solidFill>
                <a:effectLst/>
                <a:latin typeface="Menlo"/>
              </a:rPr>
              <a:t>"run"</a:t>
            </a:r>
            <a:r>
              <a:rPr lang="en-US" sz="1600" b="0" i="0" dirty="0">
                <a:solidFill>
                  <a:srgbClr val="A9B7C6"/>
                </a:solidFill>
                <a:effectLst/>
                <a:latin typeface="Menlo"/>
              </a:rPr>
              <a:t>, </a:t>
            </a:r>
            <a:r>
              <a:rPr lang="en-US" sz="1600" b="0" i="0" dirty="0">
                <a:solidFill>
                  <a:srgbClr val="6A8759"/>
                </a:solidFill>
                <a:effectLst/>
                <a:latin typeface="Menlo"/>
              </a:rPr>
              <a:t>"--host=0.0.0.0"</a:t>
            </a:r>
            <a:r>
              <a:rPr lang="en-US" sz="1600" b="0" i="0" dirty="0">
                <a:solidFill>
                  <a:srgbClr val="A9B7C6"/>
                </a:solidFill>
                <a:effectLst/>
                <a:latin typeface="Menlo"/>
              </a:rPr>
              <a:t>]</a:t>
            </a:r>
            <a:endParaRPr lang="en-US" sz="1600" dirty="0"/>
          </a:p>
        </p:txBody>
      </p:sp>
    </p:spTree>
    <p:extLst>
      <p:ext uri="{BB962C8B-B14F-4D97-AF65-F5344CB8AC3E}">
        <p14:creationId xmlns:p14="http://schemas.microsoft.com/office/powerpoint/2010/main" val="3996978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DOCKERFILE</a:t>
            </a:r>
          </a:p>
        </p:txBody>
      </p:sp>
      <p:grpSp>
        <p:nvGrpSpPr>
          <p:cNvPr id="27" name="Group 26" descr="Small circle with number 3 inside  indicating step 3">
            <a:extLst>
              <a:ext uri="{FF2B5EF4-FFF2-40B4-BE49-F238E27FC236}">
                <a16:creationId xmlns:a16="http://schemas.microsoft.com/office/drawing/2014/main" id="{F59072E0-7F54-4FA6-B85F-207D3FB3057C}"/>
              </a:ext>
            </a:extLst>
          </p:cNvPr>
          <p:cNvGrpSpPr/>
          <p:nvPr/>
        </p:nvGrpSpPr>
        <p:grpSpPr bwMode="blackWhite">
          <a:xfrm>
            <a:off x="507860" y="644816"/>
            <a:ext cx="558179" cy="409838"/>
            <a:chOff x="6953426" y="711274"/>
            <a:chExt cx="558179" cy="409838"/>
          </a:xfrm>
        </p:grpSpPr>
        <p:sp>
          <p:nvSpPr>
            <p:cNvPr id="28" name="Oval 27" descr="Small circle">
              <a:extLst>
                <a:ext uri="{FF2B5EF4-FFF2-40B4-BE49-F238E27FC236}">
                  <a16:creationId xmlns:a16="http://schemas.microsoft.com/office/drawing/2014/main" id="{ACB4382A-F3C2-47A3-ABB2-2F406FC931F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a:extLst>
                <a:ext uri="{FF2B5EF4-FFF2-40B4-BE49-F238E27FC236}">
                  <a16:creationId xmlns:a16="http://schemas.microsoft.com/office/drawing/2014/main" id="{3564F9B3-FA15-4B4B-8CFE-69192C7D814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7</a:t>
              </a:r>
            </a:p>
          </p:txBody>
        </p:sp>
      </p:grpSp>
      <p:sp>
        <p:nvSpPr>
          <p:cNvPr id="35" name="TextBox 34">
            <a:extLst>
              <a:ext uri="{FF2B5EF4-FFF2-40B4-BE49-F238E27FC236}">
                <a16:creationId xmlns:a16="http://schemas.microsoft.com/office/drawing/2014/main" id="{EF89E527-0030-4C5A-B8F9-98122D9FB5FE}"/>
              </a:ext>
            </a:extLst>
          </p:cNvPr>
          <p:cNvSpPr txBox="1"/>
          <p:nvPr/>
        </p:nvSpPr>
        <p:spPr>
          <a:xfrm>
            <a:off x="507860" y="1301186"/>
            <a:ext cx="6096000" cy="369332"/>
          </a:xfrm>
          <a:prstGeom prst="rect">
            <a:avLst/>
          </a:prstGeom>
          <a:noFill/>
        </p:spPr>
        <p:txBody>
          <a:bodyPr wrap="square">
            <a:spAutoFit/>
          </a:bodyPr>
          <a:lstStyle/>
          <a:p>
            <a:pPr algn="just">
              <a:lnSpc>
                <a:spcPct val="100000"/>
              </a:lnSpc>
            </a:pPr>
            <a:r>
              <a:rPr lang="fr-FR" u="sng" dirty="0">
                <a:solidFill>
                  <a:srgbClr val="0563C1"/>
                </a:solidFill>
                <a:latin typeface="Montserrat" panose="00000500000000000000" pitchFamily="2" charset="0"/>
              </a:rPr>
              <a:t>2</a:t>
            </a:r>
            <a:r>
              <a:rPr lang="fr-FR" sz="1800" u="sng" dirty="0">
                <a:solidFill>
                  <a:srgbClr val="0563C1"/>
                </a:solidFill>
                <a:latin typeface="Montserrat" panose="00000500000000000000" pitchFamily="2" charset="0"/>
              </a:rPr>
              <a:t>- Les instructions de </a:t>
            </a:r>
            <a:r>
              <a:rPr lang="fr-FR" sz="1800" u="sng" dirty="0" err="1">
                <a:solidFill>
                  <a:srgbClr val="0563C1"/>
                </a:solidFill>
                <a:latin typeface="Montserrat" panose="00000500000000000000" pitchFamily="2" charset="0"/>
              </a:rPr>
              <a:t>Dockerfile</a:t>
            </a:r>
            <a:endParaRPr lang="fr-FR" sz="1800" u="sng" dirty="0">
              <a:solidFill>
                <a:srgbClr val="0563C1"/>
              </a:solidFill>
              <a:latin typeface="Montserrat" panose="00000500000000000000" pitchFamily="2" charset="0"/>
            </a:endParaRPr>
          </a:p>
        </p:txBody>
      </p:sp>
      <p:graphicFrame>
        <p:nvGraphicFramePr>
          <p:cNvPr id="36" name="Table 35">
            <a:extLst>
              <a:ext uri="{FF2B5EF4-FFF2-40B4-BE49-F238E27FC236}">
                <a16:creationId xmlns:a16="http://schemas.microsoft.com/office/drawing/2014/main" id="{CC18A9B6-9471-4DCE-A167-D119A54E6AB3}"/>
              </a:ext>
            </a:extLst>
          </p:cNvPr>
          <p:cNvGraphicFramePr>
            <a:graphicFrameLocks noGrp="1"/>
          </p:cNvGraphicFramePr>
          <p:nvPr>
            <p:extLst>
              <p:ext uri="{D42A27DB-BD31-4B8C-83A1-F6EECF244321}">
                <p14:modId xmlns:p14="http://schemas.microsoft.com/office/powerpoint/2010/main" val="4101095930"/>
              </p:ext>
            </p:extLst>
          </p:nvPr>
        </p:nvGraphicFramePr>
        <p:xfrm>
          <a:off x="532869" y="1941266"/>
          <a:ext cx="11151271" cy="4480561"/>
        </p:xfrm>
        <a:graphic>
          <a:graphicData uri="http://schemas.openxmlformats.org/drawingml/2006/table">
            <a:tbl>
              <a:tblPr>
                <a:tableStyleId>{8A107856-5554-42FB-B03E-39F5DBC370BA}</a:tableStyleId>
              </a:tblPr>
              <a:tblGrid>
                <a:gridCol w="1261673">
                  <a:extLst>
                    <a:ext uri="{9D8B030D-6E8A-4147-A177-3AD203B41FA5}">
                      <a16:colId xmlns:a16="http://schemas.microsoft.com/office/drawing/2014/main" val="1885874664"/>
                    </a:ext>
                  </a:extLst>
                </a:gridCol>
                <a:gridCol w="9889598">
                  <a:extLst>
                    <a:ext uri="{9D8B030D-6E8A-4147-A177-3AD203B41FA5}">
                      <a16:colId xmlns:a16="http://schemas.microsoft.com/office/drawing/2014/main" val="3369965684"/>
                    </a:ext>
                  </a:extLst>
                </a:gridCol>
              </a:tblGrid>
              <a:tr h="213827">
                <a:tc>
                  <a:txBody>
                    <a:bodyPr/>
                    <a:lstStyle/>
                    <a:p>
                      <a:pPr algn="l" fontAlgn="b"/>
                      <a:r>
                        <a:rPr lang="en-US" sz="1100" b="1" u="none" strike="noStrike" dirty="0">
                          <a:effectLst/>
                          <a:latin typeface="Montserrat" panose="00000500000000000000" pitchFamily="2" charset="0"/>
                        </a:rPr>
                        <a:t>INSTRUCTIONS</a:t>
                      </a:r>
                      <a:endParaRPr lang="en-US" sz="1100" b="1" i="0" u="none" strike="noStrike" dirty="0">
                        <a:solidFill>
                          <a:srgbClr val="000000"/>
                        </a:solidFill>
                        <a:effectLst/>
                        <a:latin typeface="Montserrat" panose="00000500000000000000" pitchFamily="2" charset="0"/>
                      </a:endParaRPr>
                    </a:p>
                  </a:txBody>
                  <a:tcPr marL="3054" marR="3054" marT="3054" marB="0" anchor="b">
                    <a:solidFill>
                      <a:srgbClr val="FF9B45"/>
                    </a:solidFill>
                  </a:tcPr>
                </a:tc>
                <a:tc>
                  <a:txBody>
                    <a:bodyPr/>
                    <a:lstStyle/>
                    <a:p>
                      <a:pPr algn="l" fontAlgn="b"/>
                      <a:r>
                        <a:rPr lang="en-US" sz="1100" b="1" u="none" strike="noStrike" dirty="0">
                          <a:effectLst/>
                          <a:latin typeface="Montserrat" panose="00000500000000000000" pitchFamily="2" charset="0"/>
                        </a:rPr>
                        <a:t>ACTIONS</a:t>
                      </a:r>
                      <a:endParaRPr lang="en-US" sz="1100" b="1" i="0" u="none" strike="noStrike" dirty="0">
                        <a:solidFill>
                          <a:srgbClr val="000000"/>
                        </a:solidFill>
                        <a:effectLst/>
                        <a:latin typeface="Montserrat" panose="00000500000000000000" pitchFamily="2" charset="0"/>
                      </a:endParaRPr>
                    </a:p>
                  </a:txBody>
                  <a:tcPr marL="3054" marR="3054" marT="3054" marB="0" anchor="b">
                    <a:solidFill>
                      <a:srgbClr val="FF9B45"/>
                    </a:solidFill>
                  </a:tcPr>
                </a:tc>
                <a:extLst>
                  <a:ext uri="{0D108BD9-81ED-4DB2-BD59-A6C34878D82A}">
                    <a16:rowId xmlns:a16="http://schemas.microsoft.com/office/drawing/2014/main" val="2963285397"/>
                  </a:ext>
                </a:extLst>
              </a:tr>
              <a:tr h="213827">
                <a:tc>
                  <a:txBody>
                    <a:bodyPr/>
                    <a:lstStyle/>
                    <a:p>
                      <a:pPr algn="l" fontAlgn="ctr"/>
                      <a:r>
                        <a:rPr lang="en-US" sz="1100" b="1" u="none" strike="noStrike" dirty="0">
                          <a:effectLst/>
                          <a:latin typeface="Montserrat" panose="00000500000000000000" pitchFamily="2" charset="0"/>
                        </a:rPr>
                        <a:t>FROM</a:t>
                      </a:r>
                      <a:endParaRPr lang="en-US" sz="1100" b="1" i="0" u="none" strike="noStrike" dirty="0">
                        <a:solidFill>
                          <a:srgbClr val="C7254E"/>
                        </a:solidFill>
                        <a:effectLst/>
                        <a:latin typeface="Montserrat" panose="00000500000000000000" pitchFamily="2" charset="0"/>
                      </a:endParaRPr>
                    </a:p>
                  </a:txBody>
                  <a:tcPr marL="27487" marR="3054" marT="3054" marB="0" anchor="ctr"/>
                </a:tc>
                <a:tc>
                  <a:txBody>
                    <a:bodyPr/>
                    <a:lstStyle/>
                    <a:p>
                      <a:pPr algn="l" fontAlgn="b"/>
                      <a:r>
                        <a:rPr lang="fr-FR" sz="1100" u="none" strike="noStrike" dirty="0">
                          <a:effectLst/>
                          <a:latin typeface="Montserrat" panose="00000500000000000000" pitchFamily="2" charset="0"/>
                        </a:rPr>
                        <a:t> Définit l'image de base qui sera utilisée par les instructions suivantes.</a:t>
                      </a:r>
                      <a:endParaRPr lang="fr-FR" sz="1100" b="0" i="0" u="none" strike="noStrike" dirty="0">
                        <a:solidFill>
                          <a:srgbClr val="000000"/>
                        </a:solidFill>
                        <a:effectLst/>
                        <a:latin typeface="Montserrat" panose="00000500000000000000" pitchFamily="2" charset="0"/>
                      </a:endParaRPr>
                    </a:p>
                  </a:txBody>
                  <a:tcPr marL="3054" marR="3054" marT="3054" marB="0" anchor="b"/>
                </a:tc>
                <a:extLst>
                  <a:ext uri="{0D108BD9-81ED-4DB2-BD59-A6C34878D82A}">
                    <a16:rowId xmlns:a16="http://schemas.microsoft.com/office/drawing/2014/main" val="1549115494"/>
                  </a:ext>
                </a:extLst>
              </a:tr>
              <a:tr h="278434">
                <a:tc>
                  <a:txBody>
                    <a:bodyPr/>
                    <a:lstStyle/>
                    <a:p>
                      <a:pPr algn="l" fontAlgn="ctr"/>
                      <a:r>
                        <a:rPr lang="en-US" sz="1100" b="1" u="none" strike="noStrike" dirty="0">
                          <a:effectLst/>
                          <a:latin typeface="Montserrat" panose="00000500000000000000" pitchFamily="2" charset="0"/>
                        </a:rPr>
                        <a:t>LABEL</a:t>
                      </a:r>
                      <a:endParaRPr lang="en-US" sz="1100" b="1" i="0" u="none" strike="noStrike" dirty="0">
                        <a:solidFill>
                          <a:srgbClr val="C7254E"/>
                        </a:solidFill>
                        <a:effectLst/>
                        <a:latin typeface="Montserrat" panose="00000500000000000000" pitchFamily="2" charset="0"/>
                      </a:endParaRPr>
                    </a:p>
                  </a:txBody>
                  <a:tcPr marL="27487" marR="3054" marT="3054" marB="0" anchor="ctr"/>
                </a:tc>
                <a:tc>
                  <a:txBody>
                    <a:bodyPr/>
                    <a:lstStyle/>
                    <a:p>
                      <a:pPr algn="l" fontAlgn="b"/>
                      <a:r>
                        <a:rPr lang="fr-FR" sz="1100" u="none" strike="noStrike" dirty="0">
                          <a:effectLst/>
                          <a:latin typeface="Montserrat" panose="00000500000000000000" pitchFamily="2" charset="0"/>
                        </a:rPr>
                        <a:t> Ajoute des métadonnées à l'image avec un système de clés-valeurs, permet par exemple d'indiquer à l'utilisateur l'auteur du </a:t>
                      </a:r>
                      <a:r>
                        <a:rPr lang="fr-FR" sz="1100" u="none" strike="noStrike" dirty="0" err="1">
                          <a:effectLst/>
                          <a:latin typeface="Montserrat" panose="00000500000000000000" pitchFamily="2" charset="0"/>
                        </a:rPr>
                        <a:t>Dockerfile</a:t>
                      </a:r>
                      <a:r>
                        <a:rPr lang="fr-FR" sz="1100" u="none" strike="noStrike" dirty="0">
                          <a:effectLst/>
                          <a:latin typeface="Montserrat" panose="00000500000000000000" pitchFamily="2" charset="0"/>
                        </a:rPr>
                        <a:t>.</a:t>
                      </a:r>
                      <a:endParaRPr lang="fr-FR" sz="1100" b="0" i="0" u="none" strike="noStrike" dirty="0">
                        <a:solidFill>
                          <a:srgbClr val="000000"/>
                        </a:solidFill>
                        <a:effectLst/>
                        <a:latin typeface="Montserrat" panose="00000500000000000000" pitchFamily="2" charset="0"/>
                      </a:endParaRPr>
                    </a:p>
                  </a:txBody>
                  <a:tcPr marL="3054" marR="3054" marT="3054" marB="0" anchor="b"/>
                </a:tc>
                <a:extLst>
                  <a:ext uri="{0D108BD9-81ED-4DB2-BD59-A6C34878D82A}">
                    <a16:rowId xmlns:a16="http://schemas.microsoft.com/office/drawing/2014/main" val="1963983869"/>
                  </a:ext>
                </a:extLst>
              </a:tr>
              <a:tr h="213827">
                <a:tc>
                  <a:txBody>
                    <a:bodyPr/>
                    <a:lstStyle/>
                    <a:p>
                      <a:pPr algn="l" fontAlgn="ctr"/>
                      <a:r>
                        <a:rPr lang="en-US" sz="1100" b="1" u="none" strike="noStrike" dirty="0">
                          <a:effectLst/>
                          <a:latin typeface="Montserrat" panose="00000500000000000000" pitchFamily="2" charset="0"/>
                        </a:rPr>
                        <a:t>ARG</a:t>
                      </a:r>
                      <a:endParaRPr lang="en-US" sz="1100" b="1" i="0" u="none" strike="noStrike" dirty="0">
                        <a:solidFill>
                          <a:srgbClr val="C7254E"/>
                        </a:solidFill>
                        <a:effectLst/>
                        <a:latin typeface="Montserrat" panose="00000500000000000000" pitchFamily="2" charset="0"/>
                      </a:endParaRPr>
                    </a:p>
                  </a:txBody>
                  <a:tcPr marL="27487" marR="3054" marT="3054" marB="0" anchor="ctr"/>
                </a:tc>
                <a:tc>
                  <a:txBody>
                    <a:bodyPr/>
                    <a:lstStyle/>
                    <a:p>
                      <a:pPr algn="l" fontAlgn="b"/>
                      <a:r>
                        <a:rPr lang="fr-FR" sz="1100" u="none" strike="noStrike" dirty="0">
                          <a:effectLst/>
                          <a:latin typeface="Montserrat" panose="00000500000000000000" pitchFamily="2" charset="0"/>
                        </a:rPr>
                        <a:t> Variables temporaires qu'on peut utiliser dans un </a:t>
                      </a:r>
                      <a:r>
                        <a:rPr lang="fr-FR" sz="1100" u="none" strike="noStrike" dirty="0" err="1">
                          <a:effectLst/>
                          <a:latin typeface="Montserrat" panose="00000500000000000000" pitchFamily="2" charset="0"/>
                        </a:rPr>
                        <a:t>Dockerfile</a:t>
                      </a:r>
                      <a:r>
                        <a:rPr lang="fr-FR" sz="1100" u="none" strike="noStrike" dirty="0">
                          <a:effectLst/>
                          <a:latin typeface="Montserrat" panose="00000500000000000000" pitchFamily="2" charset="0"/>
                        </a:rPr>
                        <a:t>.</a:t>
                      </a:r>
                      <a:endParaRPr lang="fr-FR" sz="1100" b="0" i="0" u="none" strike="noStrike" dirty="0">
                        <a:solidFill>
                          <a:srgbClr val="000000"/>
                        </a:solidFill>
                        <a:effectLst/>
                        <a:latin typeface="Montserrat" panose="00000500000000000000" pitchFamily="2" charset="0"/>
                      </a:endParaRPr>
                    </a:p>
                  </a:txBody>
                  <a:tcPr marL="3054" marR="3054" marT="3054" marB="0" anchor="b"/>
                </a:tc>
                <a:extLst>
                  <a:ext uri="{0D108BD9-81ED-4DB2-BD59-A6C34878D82A}">
                    <a16:rowId xmlns:a16="http://schemas.microsoft.com/office/drawing/2014/main" val="1620661467"/>
                  </a:ext>
                </a:extLst>
              </a:tr>
              <a:tr h="213827">
                <a:tc>
                  <a:txBody>
                    <a:bodyPr/>
                    <a:lstStyle/>
                    <a:p>
                      <a:pPr algn="l" fontAlgn="ctr"/>
                      <a:r>
                        <a:rPr lang="en-US" sz="1100" b="1" u="none" strike="noStrike" dirty="0">
                          <a:effectLst/>
                          <a:latin typeface="Montserrat" panose="00000500000000000000" pitchFamily="2" charset="0"/>
                        </a:rPr>
                        <a:t>ENV</a:t>
                      </a:r>
                      <a:endParaRPr lang="en-US" sz="1100" b="1" i="0" u="none" strike="noStrike" dirty="0">
                        <a:solidFill>
                          <a:srgbClr val="C7254E"/>
                        </a:solidFill>
                        <a:effectLst/>
                        <a:latin typeface="Montserrat" panose="00000500000000000000" pitchFamily="2" charset="0"/>
                      </a:endParaRPr>
                    </a:p>
                  </a:txBody>
                  <a:tcPr marL="27487" marR="3054" marT="3054" marB="0" anchor="ctr"/>
                </a:tc>
                <a:tc>
                  <a:txBody>
                    <a:bodyPr/>
                    <a:lstStyle/>
                    <a:p>
                      <a:pPr algn="l" fontAlgn="b"/>
                      <a:r>
                        <a:rPr lang="fr-FR" sz="1100" u="none" strike="noStrike" dirty="0">
                          <a:effectLst/>
                          <a:latin typeface="Montserrat" panose="00000500000000000000" pitchFamily="2" charset="0"/>
                        </a:rPr>
                        <a:t> Variables d'environnements utilisables dans votre </a:t>
                      </a:r>
                      <a:r>
                        <a:rPr lang="fr-FR" sz="1100" u="none" strike="noStrike" dirty="0" err="1">
                          <a:effectLst/>
                          <a:latin typeface="Montserrat" panose="00000500000000000000" pitchFamily="2" charset="0"/>
                        </a:rPr>
                        <a:t>Dockerfile</a:t>
                      </a:r>
                      <a:r>
                        <a:rPr lang="fr-FR" sz="1100" u="none" strike="noStrike" dirty="0">
                          <a:effectLst/>
                          <a:latin typeface="Montserrat" panose="00000500000000000000" pitchFamily="2" charset="0"/>
                        </a:rPr>
                        <a:t> et conteneur.</a:t>
                      </a:r>
                      <a:endParaRPr lang="fr-FR" sz="1100" b="0" i="0" u="none" strike="noStrike" dirty="0">
                        <a:solidFill>
                          <a:srgbClr val="000000"/>
                        </a:solidFill>
                        <a:effectLst/>
                        <a:latin typeface="Montserrat" panose="00000500000000000000" pitchFamily="2" charset="0"/>
                      </a:endParaRPr>
                    </a:p>
                  </a:txBody>
                  <a:tcPr marL="3054" marR="3054" marT="3054" marB="0" anchor="b"/>
                </a:tc>
                <a:extLst>
                  <a:ext uri="{0D108BD9-81ED-4DB2-BD59-A6C34878D82A}">
                    <a16:rowId xmlns:a16="http://schemas.microsoft.com/office/drawing/2014/main" val="3338941834"/>
                  </a:ext>
                </a:extLst>
              </a:tr>
              <a:tr h="448619">
                <a:tc>
                  <a:txBody>
                    <a:bodyPr/>
                    <a:lstStyle/>
                    <a:p>
                      <a:pPr algn="l" fontAlgn="ctr"/>
                      <a:r>
                        <a:rPr lang="en-US" sz="1100" b="1" u="none" strike="noStrike" dirty="0">
                          <a:effectLst/>
                          <a:latin typeface="Montserrat" panose="00000500000000000000" pitchFamily="2" charset="0"/>
                        </a:rPr>
                        <a:t>RUN</a:t>
                      </a:r>
                      <a:endParaRPr lang="en-US" sz="1100" b="1" i="0" u="none" strike="noStrike" dirty="0">
                        <a:solidFill>
                          <a:srgbClr val="C7254E"/>
                        </a:solidFill>
                        <a:effectLst/>
                        <a:latin typeface="Montserrat" panose="00000500000000000000" pitchFamily="2" charset="0"/>
                      </a:endParaRPr>
                    </a:p>
                  </a:txBody>
                  <a:tcPr marL="27487" marR="3054" marT="3054" marB="0" anchor="ctr"/>
                </a:tc>
                <a:tc>
                  <a:txBody>
                    <a:bodyPr/>
                    <a:lstStyle/>
                    <a:p>
                      <a:pPr algn="l" fontAlgn="b"/>
                      <a:r>
                        <a:rPr lang="fr-FR" sz="1100" u="none" strike="noStrike" dirty="0">
                          <a:effectLst/>
                          <a:latin typeface="Montserrat" panose="00000500000000000000" pitchFamily="2" charset="0"/>
                        </a:rPr>
                        <a:t> Exécute des commandes Linux ou Windows lors de la création de l'image. Chaque instruction RUN va créer une couche en cache qui sera réutilisée dans le cas de modification ultérieure du </a:t>
                      </a:r>
                      <a:r>
                        <a:rPr lang="fr-FR" sz="1100" u="none" strike="noStrike" dirty="0" err="1">
                          <a:effectLst/>
                          <a:latin typeface="Montserrat" panose="00000500000000000000" pitchFamily="2" charset="0"/>
                        </a:rPr>
                        <a:t>Dockerfile</a:t>
                      </a:r>
                      <a:r>
                        <a:rPr lang="fr-FR" sz="1100" u="none" strike="noStrike" dirty="0">
                          <a:effectLst/>
                          <a:latin typeface="Montserrat" panose="00000500000000000000" pitchFamily="2" charset="0"/>
                        </a:rPr>
                        <a:t>.</a:t>
                      </a:r>
                      <a:endParaRPr lang="fr-FR" sz="1100" b="0" i="0" u="none" strike="noStrike" dirty="0">
                        <a:solidFill>
                          <a:srgbClr val="000000"/>
                        </a:solidFill>
                        <a:effectLst/>
                        <a:latin typeface="Montserrat" panose="00000500000000000000" pitchFamily="2" charset="0"/>
                      </a:endParaRPr>
                    </a:p>
                  </a:txBody>
                  <a:tcPr marL="3054" marR="3054" marT="3054" marB="0" anchor="b"/>
                </a:tc>
                <a:extLst>
                  <a:ext uri="{0D108BD9-81ED-4DB2-BD59-A6C34878D82A}">
                    <a16:rowId xmlns:a16="http://schemas.microsoft.com/office/drawing/2014/main" val="3824726915"/>
                  </a:ext>
                </a:extLst>
              </a:tr>
              <a:tr h="270732">
                <a:tc>
                  <a:txBody>
                    <a:bodyPr/>
                    <a:lstStyle/>
                    <a:p>
                      <a:pPr algn="l" fontAlgn="ctr"/>
                      <a:r>
                        <a:rPr lang="en-US" sz="1100" b="1" u="none" strike="noStrike" dirty="0">
                          <a:effectLst/>
                          <a:latin typeface="Montserrat" panose="00000500000000000000" pitchFamily="2" charset="0"/>
                        </a:rPr>
                        <a:t>COPY</a:t>
                      </a:r>
                      <a:endParaRPr lang="en-US" sz="1100" b="1" i="0" u="none" strike="noStrike" dirty="0">
                        <a:solidFill>
                          <a:srgbClr val="C7254E"/>
                        </a:solidFill>
                        <a:effectLst/>
                        <a:latin typeface="Montserrat" panose="00000500000000000000" pitchFamily="2" charset="0"/>
                      </a:endParaRPr>
                    </a:p>
                  </a:txBody>
                  <a:tcPr marL="27487" marR="3054" marT="3054" marB="0" anchor="ctr"/>
                </a:tc>
                <a:tc>
                  <a:txBody>
                    <a:bodyPr/>
                    <a:lstStyle/>
                    <a:p>
                      <a:pPr algn="l" fontAlgn="b"/>
                      <a:r>
                        <a:rPr lang="fr-FR" sz="1100" u="none" strike="noStrike" dirty="0">
                          <a:effectLst/>
                          <a:latin typeface="Montserrat" panose="00000500000000000000" pitchFamily="2" charset="0"/>
                        </a:rPr>
                        <a:t> Permet de copier des fichiers depuis notre machine locale vers le conteneur Docker.</a:t>
                      </a:r>
                      <a:endParaRPr lang="fr-FR" sz="1100" b="0" i="0" u="none" strike="noStrike" dirty="0">
                        <a:solidFill>
                          <a:srgbClr val="000000"/>
                        </a:solidFill>
                        <a:effectLst/>
                        <a:latin typeface="Montserrat" panose="00000500000000000000" pitchFamily="2" charset="0"/>
                      </a:endParaRPr>
                    </a:p>
                  </a:txBody>
                  <a:tcPr marL="3054" marR="3054" marT="3054" marB="0" anchor="b"/>
                </a:tc>
                <a:extLst>
                  <a:ext uri="{0D108BD9-81ED-4DB2-BD59-A6C34878D82A}">
                    <a16:rowId xmlns:a16="http://schemas.microsoft.com/office/drawing/2014/main" val="1657693785"/>
                  </a:ext>
                </a:extLst>
              </a:tr>
              <a:tr h="337468">
                <a:tc>
                  <a:txBody>
                    <a:bodyPr/>
                    <a:lstStyle/>
                    <a:p>
                      <a:pPr algn="l" fontAlgn="ctr"/>
                      <a:r>
                        <a:rPr lang="en-US" sz="1100" b="1" u="none" strike="noStrike" dirty="0">
                          <a:effectLst/>
                          <a:latin typeface="Montserrat" panose="00000500000000000000" pitchFamily="2" charset="0"/>
                        </a:rPr>
                        <a:t>ADD</a:t>
                      </a:r>
                      <a:endParaRPr lang="en-US" sz="1100" b="1" i="0" u="none" strike="noStrike" dirty="0">
                        <a:solidFill>
                          <a:srgbClr val="C7254E"/>
                        </a:solidFill>
                        <a:effectLst/>
                        <a:latin typeface="Montserrat" panose="00000500000000000000" pitchFamily="2" charset="0"/>
                      </a:endParaRPr>
                    </a:p>
                  </a:txBody>
                  <a:tcPr marL="27487" marR="3054" marT="3054" marB="0" anchor="ctr"/>
                </a:tc>
                <a:tc>
                  <a:txBody>
                    <a:bodyPr/>
                    <a:lstStyle/>
                    <a:p>
                      <a:pPr algn="l" fontAlgn="b"/>
                      <a:r>
                        <a:rPr lang="fr-FR" sz="1100" u="none" strike="noStrike" dirty="0">
                          <a:effectLst/>
                          <a:latin typeface="Montserrat" panose="00000500000000000000" pitchFamily="2" charset="0"/>
                        </a:rPr>
                        <a:t> Même chose que COPY mais prend en charge des liens ou des archives (si le format est reconnu, alors il sera décompressé à la volée).</a:t>
                      </a:r>
                      <a:endParaRPr lang="fr-FR" sz="1100" b="0" i="0" u="none" strike="noStrike" dirty="0">
                        <a:solidFill>
                          <a:srgbClr val="000000"/>
                        </a:solidFill>
                        <a:effectLst/>
                        <a:latin typeface="Montserrat" panose="00000500000000000000" pitchFamily="2" charset="0"/>
                      </a:endParaRPr>
                    </a:p>
                  </a:txBody>
                  <a:tcPr marL="3054" marR="3054" marT="3054" marB="0" anchor="b"/>
                </a:tc>
                <a:extLst>
                  <a:ext uri="{0D108BD9-81ED-4DB2-BD59-A6C34878D82A}">
                    <a16:rowId xmlns:a16="http://schemas.microsoft.com/office/drawing/2014/main" val="954300867"/>
                  </a:ext>
                </a:extLst>
              </a:tr>
              <a:tr h="506036">
                <a:tc>
                  <a:txBody>
                    <a:bodyPr/>
                    <a:lstStyle/>
                    <a:p>
                      <a:pPr algn="l" fontAlgn="ctr"/>
                      <a:r>
                        <a:rPr lang="en-US" sz="1100" b="1" u="none" strike="noStrike" dirty="0">
                          <a:effectLst/>
                          <a:latin typeface="Montserrat" panose="00000500000000000000" pitchFamily="2" charset="0"/>
                        </a:rPr>
                        <a:t>ENTRYPOINT</a:t>
                      </a:r>
                      <a:endParaRPr lang="en-US" sz="1100" b="1" i="0" u="none" strike="noStrike" dirty="0">
                        <a:solidFill>
                          <a:srgbClr val="C7254E"/>
                        </a:solidFill>
                        <a:effectLst/>
                        <a:latin typeface="Montserrat" panose="00000500000000000000" pitchFamily="2" charset="0"/>
                      </a:endParaRPr>
                    </a:p>
                  </a:txBody>
                  <a:tcPr marL="27487" marR="3054" marT="3054" marB="0" anchor="ctr"/>
                </a:tc>
                <a:tc>
                  <a:txBody>
                    <a:bodyPr/>
                    <a:lstStyle/>
                    <a:p>
                      <a:pPr algn="l" fontAlgn="b"/>
                      <a:r>
                        <a:rPr lang="fr-FR" sz="1100" u="none" strike="noStrike" dirty="0">
                          <a:effectLst/>
                          <a:latin typeface="Montserrat" panose="00000500000000000000" pitchFamily="2" charset="0"/>
                        </a:rPr>
                        <a:t> comme son nom l'indique, c'est le point d'entrée de votre conteneur, en d'autres termes, c'est la commande qui sera toujours exécutée au démarrage du conteneur. Il prend la forme de tableau JSON (ex : CMD ["cmd1","cmd1"]) ou de texte.</a:t>
                      </a:r>
                      <a:endParaRPr lang="fr-FR" sz="1100" b="0" i="0" u="none" strike="noStrike" dirty="0">
                        <a:solidFill>
                          <a:srgbClr val="000000"/>
                        </a:solidFill>
                        <a:effectLst/>
                        <a:latin typeface="Montserrat" panose="00000500000000000000" pitchFamily="2" charset="0"/>
                      </a:endParaRPr>
                    </a:p>
                  </a:txBody>
                  <a:tcPr marL="3054" marR="3054" marT="3054" marB="0" anchor="b"/>
                </a:tc>
                <a:extLst>
                  <a:ext uri="{0D108BD9-81ED-4DB2-BD59-A6C34878D82A}">
                    <a16:rowId xmlns:a16="http://schemas.microsoft.com/office/drawing/2014/main" val="1425103238"/>
                  </a:ext>
                </a:extLst>
              </a:tr>
              <a:tr h="671542">
                <a:tc>
                  <a:txBody>
                    <a:bodyPr/>
                    <a:lstStyle/>
                    <a:p>
                      <a:pPr algn="l" fontAlgn="ctr"/>
                      <a:r>
                        <a:rPr lang="en-US" sz="1100" b="1" u="none" strike="noStrike" dirty="0">
                          <a:effectLst/>
                          <a:latin typeface="Montserrat" panose="00000500000000000000" pitchFamily="2" charset="0"/>
                        </a:rPr>
                        <a:t>CMD</a:t>
                      </a:r>
                      <a:endParaRPr lang="en-US" sz="1100" b="1" i="0" u="none" strike="noStrike" dirty="0">
                        <a:solidFill>
                          <a:srgbClr val="C7254E"/>
                        </a:solidFill>
                        <a:effectLst/>
                        <a:latin typeface="Montserrat" panose="00000500000000000000" pitchFamily="2" charset="0"/>
                      </a:endParaRPr>
                    </a:p>
                  </a:txBody>
                  <a:tcPr marL="27487" marR="3054" marT="3054" marB="0" anchor="ctr"/>
                </a:tc>
                <a:tc>
                  <a:txBody>
                    <a:bodyPr/>
                    <a:lstStyle/>
                    <a:p>
                      <a:pPr algn="l" fontAlgn="b"/>
                      <a:r>
                        <a:rPr lang="fr-FR" sz="1100" u="none" strike="noStrike" dirty="0">
                          <a:effectLst/>
                          <a:latin typeface="Montserrat" panose="00000500000000000000" pitchFamily="2" charset="0"/>
                        </a:rPr>
                        <a:t> Spécifie les arguments qui seront envoyés au ENTRYPOINT, (on peut aussi l'utiliser pour lancer des commandes par défaut lors du démarrage d'un conteneur). Si il est utilisé pour fournir des arguments par défaut pour l'instruction ENTRYPOINT, alors les instructions CMD et ENTRYPOINT doivent être spécifiées au format de tableau JSON.</a:t>
                      </a:r>
                      <a:endParaRPr lang="fr-FR" sz="1100" b="0" i="0" u="none" strike="noStrike" dirty="0">
                        <a:solidFill>
                          <a:srgbClr val="000000"/>
                        </a:solidFill>
                        <a:effectLst/>
                        <a:latin typeface="Montserrat" panose="00000500000000000000" pitchFamily="2" charset="0"/>
                      </a:endParaRPr>
                    </a:p>
                  </a:txBody>
                  <a:tcPr marL="3054" marR="3054" marT="3054" marB="0" anchor="b"/>
                </a:tc>
                <a:extLst>
                  <a:ext uri="{0D108BD9-81ED-4DB2-BD59-A6C34878D82A}">
                    <a16:rowId xmlns:a16="http://schemas.microsoft.com/office/drawing/2014/main" val="1640589618"/>
                  </a:ext>
                </a:extLst>
              </a:tr>
              <a:tr h="470941">
                <a:tc>
                  <a:txBody>
                    <a:bodyPr/>
                    <a:lstStyle/>
                    <a:p>
                      <a:pPr algn="l" fontAlgn="ctr"/>
                      <a:r>
                        <a:rPr lang="en-US" sz="1100" b="1" u="none" strike="noStrike" dirty="0">
                          <a:effectLst/>
                          <a:latin typeface="Montserrat" panose="00000500000000000000" pitchFamily="2" charset="0"/>
                        </a:rPr>
                        <a:t>WORKDIR</a:t>
                      </a:r>
                      <a:endParaRPr lang="en-US" sz="1100" b="1" i="0" u="none" strike="noStrike" dirty="0">
                        <a:solidFill>
                          <a:srgbClr val="C7254E"/>
                        </a:solidFill>
                        <a:effectLst/>
                        <a:latin typeface="Montserrat" panose="00000500000000000000" pitchFamily="2" charset="0"/>
                      </a:endParaRPr>
                    </a:p>
                  </a:txBody>
                  <a:tcPr marL="27487" marR="3054" marT="3054" marB="0" anchor="ctr"/>
                </a:tc>
                <a:tc>
                  <a:txBody>
                    <a:bodyPr/>
                    <a:lstStyle/>
                    <a:p>
                      <a:pPr algn="l" fontAlgn="b"/>
                      <a:r>
                        <a:rPr lang="fr-FR" sz="1100" u="none" strike="noStrike" dirty="0">
                          <a:effectLst/>
                          <a:latin typeface="Montserrat" panose="00000500000000000000" pitchFamily="2" charset="0"/>
                        </a:rPr>
                        <a:t> Définit le répertoire de travail qui sera utilisé pour le lancement des commandes CMD et/ou ENTRYPOINT et ça sera aussi le dossier courant lors du démarrage du conteneur.</a:t>
                      </a:r>
                      <a:endParaRPr lang="fr-FR" sz="1100" b="0" i="0" u="none" strike="noStrike" dirty="0">
                        <a:solidFill>
                          <a:srgbClr val="000000"/>
                        </a:solidFill>
                        <a:effectLst/>
                        <a:latin typeface="Montserrat" panose="00000500000000000000" pitchFamily="2" charset="0"/>
                      </a:endParaRPr>
                    </a:p>
                  </a:txBody>
                  <a:tcPr marL="3054" marR="3054" marT="3054" marB="0" anchor="b"/>
                </a:tc>
                <a:extLst>
                  <a:ext uri="{0D108BD9-81ED-4DB2-BD59-A6C34878D82A}">
                    <a16:rowId xmlns:a16="http://schemas.microsoft.com/office/drawing/2014/main" val="3071078465"/>
                  </a:ext>
                </a:extLst>
              </a:tr>
              <a:tr h="213827">
                <a:tc>
                  <a:txBody>
                    <a:bodyPr/>
                    <a:lstStyle/>
                    <a:p>
                      <a:pPr algn="l" fontAlgn="ctr"/>
                      <a:r>
                        <a:rPr lang="en-US" sz="1100" b="1" u="none" strike="noStrike" dirty="0">
                          <a:effectLst/>
                          <a:latin typeface="Montserrat" panose="00000500000000000000" pitchFamily="2" charset="0"/>
                        </a:rPr>
                        <a:t>EXPOSE</a:t>
                      </a:r>
                      <a:endParaRPr lang="en-US" sz="1100" b="1" i="0" u="none" strike="noStrike" dirty="0">
                        <a:solidFill>
                          <a:srgbClr val="C7254E"/>
                        </a:solidFill>
                        <a:effectLst/>
                        <a:latin typeface="Montserrat" panose="00000500000000000000" pitchFamily="2" charset="0"/>
                      </a:endParaRPr>
                    </a:p>
                  </a:txBody>
                  <a:tcPr marL="27487" marR="3054" marT="3054" marB="0" anchor="ctr"/>
                </a:tc>
                <a:tc>
                  <a:txBody>
                    <a:bodyPr/>
                    <a:lstStyle/>
                    <a:p>
                      <a:pPr algn="l" fontAlgn="b"/>
                      <a:r>
                        <a:rPr lang="en-US" sz="1100" u="none" strike="noStrike" dirty="0">
                          <a:effectLst/>
                          <a:latin typeface="Montserrat" panose="00000500000000000000" pitchFamily="2" charset="0"/>
                        </a:rPr>
                        <a:t> Expose un port.</a:t>
                      </a:r>
                      <a:endParaRPr lang="en-US" sz="1100" b="0" i="0" u="none" strike="noStrike" dirty="0">
                        <a:solidFill>
                          <a:srgbClr val="000000"/>
                        </a:solidFill>
                        <a:effectLst/>
                        <a:latin typeface="Montserrat" panose="00000500000000000000" pitchFamily="2" charset="0"/>
                      </a:endParaRPr>
                    </a:p>
                  </a:txBody>
                  <a:tcPr marL="3054" marR="3054" marT="3054" marB="0" anchor="b"/>
                </a:tc>
                <a:extLst>
                  <a:ext uri="{0D108BD9-81ED-4DB2-BD59-A6C34878D82A}">
                    <a16:rowId xmlns:a16="http://schemas.microsoft.com/office/drawing/2014/main" val="3746856361"/>
                  </a:ext>
                </a:extLst>
              </a:tr>
              <a:tr h="213827">
                <a:tc>
                  <a:txBody>
                    <a:bodyPr/>
                    <a:lstStyle/>
                    <a:p>
                      <a:pPr algn="l" fontAlgn="ctr"/>
                      <a:r>
                        <a:rPr lang="en-US" sz="1100" b="1" u="none" strike="noStrike" dirty="0">
                          <a:effectLst/>
                          <a:latin typeface="Montserrat" panose="00000500000000000000" pitchFamily="2" charset="0"/>
                        </a:rPr>
                        <a:t>VOLUMES</a:t>
                      </a:r>
                      <a:endParaRPr lang="en-US" sz="1100" b="1" i="0" u="none" strike="noStrike" dirty="0">
                        <a:solidFill>
                          <a:srgbClr val="C7254E"/>
                        </a:solidFill>
                        <a:effectLst/>
                        <a:latin typeface="Montserrat" panose="00000500000000000000" pitchFamily="2" charset="0"/>
                      </a:endParaRPr>
                    </a:p>
                  </a:txBody>
                  <a:tcPr marL="27487" marR="3054" marT="3054" marB="0" anchor="ctr"/>
                </a:tc>
                <a:tc>
                  <a:txBody>
                    <a:bodyPr/>
                    <a:lstStyle/>
                    <a:p>
                      <a:pPr algn="l" fontAlgn="b"/>
                      <a:r>
                        <a:rPr lang="fr-FR" sz="1100" u="none" strike="noStrike" dirty="0">
                          <a:effectLst/>
                          <a:latin typeface="Montserrat" panose="00000500000000000000" pitchFamily="2" charset="0"/>
                        </a:rPr>
                        <a:t> Crée un point de montage qui permettra de persister les données.</a:t>
                      </a:r>
                      <a:endParaRPr lang="fr-FR" sz="1100" b="0" i="0" u="none" strike="noStrike" dirty="0">
                        <a:solidFill>
                          <a:srgbClr val="000000"/>
                        </a:solidFill>
                        <a:effectLst/>
                        <a:latin typeface="Montserrat" panose="00000500000000000000" pitchFamily="2" charset="0"/>
                      </a:endParaRPr>
                    </a:p>
                  </a:txBody>
                  <a:tcPr marL="3054" marR="3054" marT="3054" marB="0" anchor="b"/>
                </a:tc>
                <a:extLst>
                  <a:ext uri="{0D108BD9-81ED-4DB2-BD59-A6C34878D82A}">
                    <a16:rowId xmlns:a16="http://schemas.microsoft.com/office/drawing/2014/main" val="389425420"/>
                  </a:ext>
                </a:extLst>
              </a:tr>
              <a:tr h="213827">
                <a:tc>
                  <a:txBody>
                    <a:bodyPr/>
                    <a:lstStyle/>
                    <a:p>
                      <a:pPr algn="l" fontAlgn="ctr"/>
                      <a:r>
                        <a:rPr lang="en-US" sz="1100" b="1" u="none" strike="noStrike" dirty="0">
                          <a:effectLst/>
                          <a:latin typeface="Montserrat" panose="00000500000000000000" pitchFamily="2" charset="0"/>
                        </a:rPr>
                        <a:t>USER</a:t>
                      </a:r>
                      <a:endParaRPr lang="en-US" sz="1100" b="1" i="0" u="none" strike="noStrike" dirty="0">
                        <a:solidFill>
                          <a:srgbClr val="C7254E"/>
                        </a:solidFill>
                        <a:effectLst/>
                        <a:latin typeface="Montserrat" panose="00000500000000000000" pitchFamily="2" charset="0"/>
                      </a:endParaRPr>
                    </a:p>
                  </a:txBody>
                  <a:tcPr marL="27487" marR="3054" marT="3054" marB="0" anchor="ctr"/>
                </a:tc>
                <a:tc>
                  <a:txBody>
                    <a:bodyPr/>
                    <a:lstStyle/>
                    <a:p>
                      <a:pPr algn="l" fontAlgn="b"/>
                      <a:r>
                        <a:rPr lang="fr-FR" sz="1100" u="none" strike="noStrike" dirty="0">
                          <a:effectLst/>
                          <a:latin typeface="Montserrat" panose="00000500000000000000" pitchFamily="2" charset="0"/>
                        </a:rPr>
                        <a:t> Désigne quel est l'utilisateur qui lancera les prochaines instructions RUN, CMD ou ENTRYPOINT (par défaut c'est l'utilisateur root).</a:t>
                      </a:r>
                      <a:endParaRPr lang="fr-FR" sz="1100" b="0" i="0" u="none" strike="noStrike" dirty="0">
                        <a:solidFill>
                          <a:srgbClr val="000000"/>
                        </a:solidFill>
                        <a:effectLst/>
                        <a:latin typeface="Montserrat" panose="00000500000000000000" pitchFamily="2" charset="0"/>
                      </a:endParaRPr>
                    </a:p>
                  </a:txBody>
                  <a:tcPr marL="3054" marR="3054" marT="3054" marB="0" anchor="b"/>
                </a:tc>
                <a:extLst>
                  <a:ext uri="{0D108BD9-81ED-4DB2-BD59-A6C34878D82A}">
                    <a16:rowId xmlns:a16="http://schemas.microsoft.com/office/drawing/2014/main" val="970964909"/>
                  </a:ext>
                </a:extLst>
              </a:tr>
            </a:tbl>
          </a:graphicData>
        </a:graphic>
      </p:graphicFrame>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DOCKERFILE</a:t>
            </a:r>
          </a:p>
        </p:txBody>
      </p:sp>
      <p:grpSp>
        <p:nvGrpSpPr>
          <p:cNvPr id="27" name="Group 26" descr="Small circle with number 3 inside  indicating step 3">
            <a:extLst>
              <a:ext uri="{FF2B5EF4-FFF2-40B4-BE49-F238E27FC236}">
                <a16:creationId xmlns:a16="http://schemas.microsoft.com/office/drawing/2014/main" id="{F59072E0-7F54-4FA6-B85F-207D3FB3057C}"/>
              </a:ext>
            </a:extLst>
          </p:cNvPr>
          <p:cNvGrpSpPr/>
          <p:nvPr/>
        </p:nvGrpSpPr>
        <p:grpSpPr bwMode="blackWhite">
          <a:xfrm>
            <a:off x="507860" y="644816"/>
            <a:ext cx="558179" cy="409838"/>
            <a:chOff x="6953426" y="711274"/>
            <a:chExt cx="558179" cy="409838"/>
          </a:xfrm>
        </p:grpSpPr>
        <p:sp>
          <p:nvSpPr>
            <p:cNvPr id="28" name="Oval 27" descr="Small circle">
              <a:extLst>
                <a:ext uri="{FF2B5EF4-FFF2-40B4-BE49-F238E27FC236}">
                  <a16:creationId xmlns:a16="http://schemas.microsoft.com/office/drawing/2014/main" id="{ACB4382A-F3C2-47A3-ABB2-2F406FC931F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a:extLst>
                <a:ext uri="{FF2B5EF4-FFF2-40B4-BE49-F238E27FC236}">
                  <a16:creationId xmlns:a16="http://schemas.microsoft.com/office/drawing/2014/main" id="{3564F9B3-FA15-4B4B-8CFE-69192C7D814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7</a:t>
              </a:r>
            </a:p>
          </p:txBody>
        </p:sp>
      </p:grpSp>
      <p:sp>
        <p:nvSpPr>
          <p:cNvPr id="7" name="TextBox 6">
            <a:extLst>
              <a:ext uri="{FF2B5EF4-FFF2-40B4-BE49-F238E27FC236}">
                <a16:creationId xmlns:a16="http://schemas.microsoft.com/office/drawing/2014/main" id="{070A2D3C-F48D-43CC-9453-7A97AF6C70D1}"/>
              </a:ext>
            </a:extLst>
          </p:cNvPr>
          <p:cNvSpPr txBox="1"/>
          <p:nvPr/>
        </p:nvSpPr>
        <p:spPr>
          <a:xfrm>
            <a:off x="507860" y="1301186"/>
            <a:ext cx="6096000" cy="369332"/>
          </a:xfrm>
          <a:prstGeom prst="rect">
            <a:avLst/>
          </a:prstGeom>
          <a:noFill/>
        </p:spPr>
        <p:txBody>
          <a:bodyPr wrap="square">
            <a:spAutoFit/>
          </a:bodyPr>
          <a:lstStyle/>
          <a:p>
            <a:pPr algn="just">
              <a:lnSpc>
                <a:spcPct val="100000"/>
              </a:lnSpc>
            </a:pPr>
            <a:r>
              <a:rPr lang="fr-FR" u="sng" dirty="0">
                <a:solidFill>
                  <a:srgbClr val="0563C1"/>
                </a:solidFill>
                <a:latin typeface="Montserrat" panose="00000500000000000000" pitchFamily="2" charset="0"/>
              </a:rPr>
              <a:t>2</a:t>
            </a:r>
            <a:r>
              <a:rPr lang="fr-FR" sz="1800" u="sng" dirty="0">
                <a:solidFill>
                  <a:srgbClr val="0563C1"/>
                </a:solidFill>
                <a:latin typeface="Montserrat" panose="00000500000000000000" pitchFamily="2" charset="0"/>
              </a:rPr>
              <a:t>- Exemples de </a:t>
            </a:r>
            <a:r>
              <a:rPr lang="fr-FR" sz="1800" u="sng" dirty="0" err="1">
                <a:solidFill>
                  <a:srgbClr val="0563C1"/>
                </a:solidFill>
                <a:latin typeface="Montserrat" panose="00000500000000000000" pitchFamily="2" charset="0"/>
              </a:rPr>
              <a:t>Dockerfile</a:t>
            </a:r>
            <a:endParaRPr lang="fr-FR" sz="1800" u="sng" dirty="0">
              <a:solidFill>
                <a:srgbClr val="0563C1"/>
              </a:solidFill>
              <a:latin typeface="Montserrat" panose="00000500000000000000" pitchFamily="2" charset="0"/>
            </a:endParaRPr>
          </a:p>
        </p:txBody>
      </p:sp>
      <p:sp>
        <p:nvSpPr>
          <p:cNvPr id="2" name="TextBox 1">
            <a:extLst>
              <a:ext uri="{FF2B5EF4-FFF2-40B4-BE49-F238E27FC236}">
                <a16:creationId xmlns:a16="http://schemas.microsoft.com/office/drawing/2014/main" id="{26B5E953-B2FD-4A64-BA5B-9EB18A5C1D5D}"/>
              </a:ext>
            </a:extLst>
          </p:cNvPr>
          <p:cNvSpPr txBox="1"/>
          <p:nvPr/>
        </p:nvSpPr>
        <p:spPr>
          <a:xfrm>
            <a:off x="579502" y="1803400"/>
            <a:ext cx="5516497" cy="418576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 Sample </a:t>
            </a:r>
            <a:r>
              <a:rPr lang="en-US" sz="1400" dirty="0" err="1"/>
              <a:t>Dockerfile</a:t>
            </a:r>
            <a:r>
              <a:rPr lang="en-US" sz="1400" dirty="0"/>
              <a:t> (Windows </a:t>
            </a:r>
            <a:r>
              <a:rPr lang="en-US" sz="1400" dirty="0" err="1"/>
              <a:t>.Net</a:t>
            </a:r>
            <a:r>
              <a:rPr lang="en-US" sz="1400" dirty="0"/>
              <a:t> Core)</a:t>
            </a:r>
          </a:p>
          <a:p>
            <a:endParaRPr lang="en-US" sz="1400" dirty="0"/>
          </a:p>
          <a:p>
            <a:r>
              <a:rPr lang="en-US" sz="1400" dirty="0"/>
              <a:t># Indicates that the </a:t>
            </a:r>
            <a:r>
              <a:rPr lang="en-US" sz="1400" dirty="0" err="1"/>
              <a:t>windowsservercore</a:t>
            </a:r>
            <a:r>
              <a:rPr lang="en-US" sz="1400" dirty="0"/>
              <a:t> image will be used as the base image.</a:t>
            </a:r>
          </a:p>
          <a:p>
            <a:r>
              <a:rPr lang="en-US" sz="1400" dirty="0"/>
              <a:t>FROM mcr.microsoft.com/dotnet/core/sdk:2.1 AS build-env</a:t>
            </a:r>
          </a:p>
          <a:p>
            <a:endParaRPr lang="en-US" sz="1400" dirty="0"/>
          </a:p>
          <a:p>
            <a:r>
              <a:rPr lang="en-US" sz="1400" dirty="0"/>
              <a:t># set the working directory</a:t>
            </a:r>
          </a:p>
          <a:p>
            <a:r>
              <a:rPr lang="en-US" sz="1400" dirty="0"/>
              <a:t>WORKDIR /app</a:t>
            </a:r>
          </a:p>
          <a:p>
            <a:r>
              <a:rPr lang="en-US" sz="1400" dirty="0"/>
              <a:t># copy source codes in the working directory</a:t>
            </a:r>
          </a:p>
          <a:p>
            <a:r>
              <a:rPr lang="en-US" sz="1400" dirty="0"/>
              <a:t>COPY *.</a:t>
            </a:r>
            <a:r>
              <a:rPr lang="en-US" sz="1400" dirty="0" err="1"/>
              <a:t>csproj</a:t>
            </a:r>
            <a:r>
              <a:rPr lang="en-US" sz="1400" dirty="0"/>
              <a:t> ./</a:t>
            </a:r>
          </a:p>
          <a:p>
            <a:r>
              <a:rPr lang="en-US" sz="1400" dirty="0"/>
              <a:t>RUN dotnet restore</a:t>
            </a:r>
          </a:p>
          <a:p>
            <a:endParaRPr lang="en-US" sz="1400" dirty="0"/>
          </a:p>
          <a:p>
            <a:r>
              <a:rPr lang="en-US" sz="1400" dirty="0"/>
              <a:t>COPY . ./</a:t>
            </a:r>
          </a:p>
          <a:p>
            <a:r>
              <a:rPr lang="en-US" sz="1400" dirty="0"/>
              <a:t>RUN dotnet publish -c Release -o out</a:t>
            </a:r>
          </a:p>
          <a:p>
            <a:endParaRPr lang="en-US" sz="1400" dirty="0"/>
          </a:p>
          <a:p>
            <a:r>
              <a:rPr lang="en-US" sz="1400" dirty="0"/>
              <a:t>FROM mcr.microsoft.com/dotnet/core/aspnet:2.1</a:t>
            </a:r>
          </a:p>
          <a:p>
            <a:r>
              <a:rPr lang="en-US" sz="1400" dirty="0"/>
              <a:t>WORKDIR /app</a:t>
            </a:r>
          </a:p>
          <a:p>
            <a:r>
              <a:rPr lang="en-US" sz="1400" dirty="0"/>
              <a:t>COPY --from=build-env /app/out .</a:t>
            </a:r>
          </a:p>
          <a:p>
            <a:r>
              <a:rPr lang="en-US" sz="1400" dirty="0"/>
              <a:t>ENTRYPOINT ["dotnet", "asp-net-getting-started.dll"]</a:t>
            </a:r>
          </a:p>
        </p:txBody>
      </p:sp>
      <p:sp>
        <p:nvSpPr>
          <p:cNvPr id="8" name="TextBox 7">
            <a:extLst>
              <a:ext uri="{FF2B5EF4-FFF2-40B4-BE49-F238E27FC236}">
                <a16:creationId xmlns:a16="http://schemas.microsoft.com/office/drawing/2014/main" id="{23FC6811-024D-44B7-B2D9-2CF70575E0C6}"/>
              </a:ext>
            </a:extLst>
          </p:cNvPr>
          <p:cNvSpPr txBox="1"/>
          <p:nvPr/>
        </p:nvSpPr>
        <p:spPr>
          <a:xfrm>
            <a:off x="6226768" y="1803399"/>
            <a:ext cx="5516497" cy="440120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 Sample </a:t>
            </a:r>
            <a:r>
              <a:rPr lang="en-US" sz="1400" dirty="0" err="1"/>
              <a:t>Dockerfile</a:t>
            </a:r>
            <a:r>
              <a:rPr lang="en-US" sz="1400" dirty="0"/>
              <a:t> (Windows IIS)</a:t>
            </a:r>
          </a:p>
          <a:p>
            <a:endParaRPr lang="en-US" sz="1400" dirty="0"/>
          </a:p>
          <a:p>
            <a:r>
              <a:rPr lang="en-US" sz="1400" dirty="0"/>
              <a:t># Indicates that the </a:t>
            </a:r>
            <a:r>
              <a:rPr lang="en-US" sz="1400" dirty="0" err="1"/>
              <a:t>windowsservercore</a:t>
            </a:r>
            <a:r>
              <a:rPr lang="en-US" sz="1400" dirty="0"/>
              <a:t> image will be used as the base image.</a:t>
            </a:r>
          </a:p>
          <a:p>
            <a:r>
              <a:rPr lang="en-US" sz="1400" dirty="0"/>
              <a:t>FROM mcr.microsoft.com/windows/servercore:ltsc2019</a:t>
            </a:r>
          </a:p>
          <a:p>
            <a:endParaRPr lang="en-US" sz="1400" dirty="0"/>
          </a:p>
          <a:p>
            <a:r>
              <a:rPr lang="en-US" sz="1400" dirty="0"/>
              <a:t># Metadata indicating an image maintainer.</a:t>
            </a:r>
          </a:p>
          <a:p>
            <a:r>
              <a:rPr lang="en-US" sz="1400" dirty="0"/>
              <a:t>LABEL maintainer="jshelton@contoso.com"</a:t>
            </a:r>
          </a:p>
          <a:p>
            <a:endParaRPr lang="en-US" sz="1400" dirty="0"/>
          </a:p>
          <a:p>
            <a:r>
              <a:rPr lang="en-US" sz="1400" dirty="0"/>
              <a:t># Uses dism.exe to install the IIS role.</a:t>
            </a:r>
          </a:p>
          <a:p>
            <a:r>
              <a:rPr lang="en-US" sz="1400" dirty="0"/>
              <a:t>RUN dism.exe /online /enable-feature /all /</a:t>
            </a:r>
            <a:r>
              <a:rPr lang="en-US" sz="1400" dirty="0" err="1"/>
              <a:t>featurename:iis-webserver</a:t>
            </a:r>
            <a:r>
              <a:rPr lang="en-US" sz="1400" dirty="0"/>
              <a:t> /</a:t>
            </a:r>
            <a:r>
              <a:rPr lang="en-US" sz="1400" dirty="0" err="1"/>
              <a:t>NoRestart</a:t>
            </a:r>
            <a:endParaRPr lang="en-US" sz="1400" dirty="0"/>
          </a:p>
          <a:p>
            <a:endParaRPr lang="en-US" sz="1400" dirty="0"/>
          </a:p>
          <a:p>
            <a:r>
              <a:rPr lang="en-US" sz="1400" dirty="0"/>
              <a:t># Creates an HTML file and adds content to this file.</a:t>
            </a:r>
          </a:p>
          <a:p>
            <a:r>
              <a:rPr lang="en-US" sz="1400" dirty="0"/>
              <a:t>RUN echo "Hello World - </a:t>
            </a:r>
            <a:r>
              <a:rPr lang="en-US" sz="1400" dirty="0" err="1"/>
              <a:t>Dockerfile</a:t>
            </a:r>
            <a:r>
              <a:rPr lang="en-US" sz="1400" dirty="0"/>
              <a:t>" &gt; c:\inetpub\wwwroot\index.html</a:t>
            </a:r>
          </a:p>
          <a:p>
            <a:endParaRPr lang="en-US" sz="1400" dirty="0"/>
          </a:p>
          <a:p>
            <a:r>
              <a:rPr lang="en-US" sz="1400" dirty="0"/>
              <a:t># Sets a command or process that will run each time a container is run from the new image.</a:t>
            </a:r>
          </a:p>
          <a:p>
            <a:r>
              <a:rPr lang="en-US" sz="1400" dirty="0"/>
              <a:t>CMD [ "</a:t>
            </a:r>
            <a:r>
              <a:rPr lang="en-US" sz="1400" dirty="0" err="1"/>
              <a:t>cmd</a:t>
            </a:r>
            <a:r>
              <a:rPr lang="en-US" sz="1400" dirty="0"/>
              <a:t>" ]</a:t>
            </a:r>
          </a:p>
        </p:txBody>
      </p:sp>
    </p:spTree>
    <p:extLst>
      <p:ext uri="{BB962C8B-B14F-4D97-AF65-F5344CB8AC3E}">
        <p14:creationId xmlns:p14="http://schemas.microsoft.com/office/powerpoint/2010/main" val="2030628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DOCKERFILE</a:t>
            </a:r>
          </a:p>
        </p:txBody>
      </p:sp>
      <p:grpSp>
        <p:nvGrpSpPr>
          <p:cNvPr id="27" name="Group 26" descr="Small circle with number 3 inside  indicating step 3">
            <a:extLst>
              <a:ext uri="{FF2B5EF4-FFF2-40B4-BE49-F238E27FC236}">
                <a16:creationId xmlns:a16="http://schemas.microsoft.com/office/drawing/2014/main" id="{F59072E0-7F54-4FA6-B85F-207D3FB3057C}"/>
              </a:ext>
            </a:extLst>
          </p:cNvPr>
          <p:cNvGrpSpPr/>
          <p:nvPr/>
        </p:nvGrpSpPr>
        <p:grpSpPr bwMode="blackWhite">
          <a:xfrm>
            <a:off x="507860" y="644816"/>
            <a:ext cx="558179" cy="409838"/>
            <a:chOff x="6953426" y="711274"/>
            <a:chExt cx="558179" cy="409838"/>
          </a:xfrm>
        </p:grpSpPr>
        <p:sp>
          <p:nvSpPr>
            <p:cNvPr id="28" name="Oval 27" descr="Small circle">
              <a:extLst>
                <a:ext uri="{FF2B5EF4-FFF2-40B4-BE49-F238E27FC236}">
                  <a16:creationId xmlns:a16="http://schemas.microsoft.com/office/drawing/2014/main" id="{ACB4382A-F3C2-47A3-ABB2-2F406FC931F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a:extLst>
                <a:ext uri="{FF2B5EF4-FFF2-40B4-BE49-F238E27FC236}">
                  <a16:creationId xmlns:a16="http://schemas.microsoft.com/office/drawing/2014/main" id="{3564F9B3-FA15-4B4B-8CFE-69192C7D814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7</a:t>
              </a:r>
            </a:p>
          </p:txBody>
        </p:sp>
      </p:grpSp>
      <p:sp>
        <p:nvSpPr>
          <p:cNvPr id="7" name="TextBox 6">
            <a:extLst>
              <a:ext uri="{FF2B5EF4-FFF2-40B4-BE49-F238E27FC236}">
                <a16:creationId xmlns:a16="http://schemas.microsoft.com/office/drawing/2014/main" id="{731C5257-E1BC-4B60-99E5-D4E823F6B393}"/>
              </a:ext>
            </a:extLst>
          </p:cNvPr>
          <p:cNvSpPr txBox="1"/>
          <p:nvPr/>
        </p:nvSpPr>
        <p:spPr>
          <a:xfrm>
            <a:off x="521207" y="1482636"/>
            <a:ext cx="5286926"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 </a:t>
            </a:r>
            <a:r>
              <a:rPr lang="en-US" sz="1800" dirty="0"/>
              <a:t>Sample </a:t>
            </a:r>
            <a:r>
              <a:rPr lang="en-US" sz="1800" dirty="0" err="1"/>
              <a:t>Dockerfile</a:t>
            </a:r>
            <a:r>
              <a:rPr lang="en-US" sz="1800" dirty="0"/>
              <a:t> (Linux Ubuntu)</a:t>
            </a:r>
          </a:p>
          <a:p>
            <a:r>
              <a:rPr lang="en-US" dirty="0"/>
              <a:t># This is my first Docker image </a:t>
            </a:r>
          </a:p>
          <a:p>
            <a:r>
              <a:rPr lang="en-US" dirty="0"/>
              <a:t>FROM ubuntu </a:t>
            </a:r>
          </a:p>
          <a:p>
            <a:r>
              <a:rPr lang="en-US" dirty="0"/>
              <a:t>LABEL maintainer=mgueye@obertys.com </a:t>
            </a:r>
          </a:p>
          <a:p>
            <a:r>
              <a:rPr lang="en-US" dirty="0"/>
              <a:t>RUN apt-get update </a:t>
            </a:r>
          </a:p>
          <a:p>
            <a:r>
              <a:rPr lang="en-US" dirty="0"/>
              <a:t>CMD [“La formation Docker"] </a:t>
            </a:r>
          </a:p>
          <a:p>
            <a:r>
              <a:rPr lang="en-US" dirty="0"/>
              <a:t>ENTRYPOINT ["echo", “</a:t>
            </a:r>
            <a:r>
              <a:rPr lang="en-US" dirty="0" err="1"/>
              <a:t>Vous</a:t>
            </a:r>
            <a:r>
              <a:rPr lang="en-US" dirty="0"/>
              <a:t> suivez"]</a:t>
            </a:r>
          </a:p>
        </p:txBody>
      </p:sp>
      <p:sp>
        <p:nvSpPr>
          <p:cNvPr id="9" name="TextBox 8">
            <a:extLst>
              <a:ext uri="{FF2B5EF4-FFF2-40B4-BE49-F238E27FC236}">
                <a16:creationId xmlns:a16="http://schemas.microsoft.com/office/drawing/2014/main" id="{DB49023D-69B5-4819-AA50-02F13578680C}"/>
              </a:ext>
            </a:extLst>
          </p:cNvPr>
          <p:cNvSpPr txBox="1"/>
          <p:nvPr/>
        </p:nvSpPr>
        <p:spPr>
          <a:xfrm>
            <a:off x="507860" y="3723795"/>
            <a:ext cx="3328841" cy="276999"/>
          </a:xfrm>
          <a:prstGeom prst="rect">
            <a:avLst/>
          </a:prstGeom>
          <a:noFill/>
        </p:spPr>
        <p:txBody>
          <a:bodyPr wrap="square">
            <a:spAutoFit/>
          </a:bodyPr>
          <a:lstStyle/>
          <a:p>
            <a:r>
              <a:rPr lang="de-DE" sz="1200" b="1" i="1" dirty="0"/>
              <a:t>$ </a:t>
            </a:r>
            <a:r>
              <a:rPr lang="de-DE" sz="1200" b="1" i="1" dirty="0" err="1"/>
              <a:t>docker</a:t>
            </a:r>
            <a:r>
              <a:rPr lang="de-DE" sz="1200" b="1" i="1" dirty="0"/>
              <a:t> </a:t>
            </a:r>
            <a:r>
              <a:rPr lang="de-DE" sz="1200" b="1" i="1" dirty="0" err="1"/>
              <a:t>image</a:t>
            </a:r>
            <a:r>
              <a:rPr lang="de-DE" sz="1200" b="1" i="1" dirty="0"/>
              <a:t> </a:t>
            </a:r>
            <a:r>
              <a:rPr lang="de-DE" sz="1200" b="1" i="1" dirty="0" err="1"/>
              <a:t>build</a:t>
            </a:r>
            <a:r>
              <a:rPr lang="de-DE" sz="1200" b="1" i="1" dirty="0"/>
              <a:t> -t welcome:1.0 .</a:t>
            </a:r>
            <a:endParaRPr lang="en-US" sz="1200" b="1" i="1" dirty="0"/>
          </a:p>
        </p:txBody>
      </p:sp>
      <p:sp>
        <p:nvSpPr>
          <p:cNvPr id="11" name="TextBox 10">
            <a:extLst>
              <a:ext uri="{FF2B5EF4-FFF2-40B4-BE49-F238E27FC236}">
                <a16:creationId xmlns:a16="http://schemas.microsoft.com/office/drawing/2014/main" id="{8DFC2C23-D99D-479B-B274-DC60B5CF9D87}"/>
              </a:ext>
            </a:extLst>
          </p:cNvPr>
          <p:cNvSpPr txBox="1"/>
          <p:nvPr/>
        </p:nvSpPr>
        <p:spPr>
          <a:xfrm>
            <a:off x="521207" y="4192600"/>
            <a:ext cx="3087268" cy="276999"/>
          </a:xfrm>
          <a:prstGeom prst="rect">
            <a:avLst/>
          </a:prstGeom>
          <a:noFill/>
        </p:spPr>
        <p:txBody>
          <a:bodyPr wrap="square">
            <a:spAutoFit/>
          </a:bodyPr>
          <a:lstStyle/>
          <a:p>
            <a:r>
              <a:rPr lang="en-US" sz="1200" b="1" i="1" dirty="0"/>
              <a:t>$ docker container run welcome:1.0 </a:t>
            </a:r>
          </a:p>
        </p:txBody>
      </p:sp>
      <p:sp>
        <p:nvSpPr>
          <p:cNvPr id="13" name="TextBox 12">
            <a:extLst>
              <a:ext uri="{FF2B5EF4-FFF2-40B4-BE49-F238E27FC236}">
                <a16:creationId xmlns:a16="http://schemas.microsoft.com/office/drawing/2014/main" id="{4F022797-6CFF-469A-82FF-14489F5056B8}"/>
              </a:ext>
            </a:extLst>
          </p:cNvPr>
          <p:cNvSpPr txBox="1"/>
          <p:nvPr/>
        </p:nvSpPr>
        <p:spPr>
          <a:xfrm>
            <a:off x="521207" y="4724215"/>
            <a:ext cx="4753526" cy="276999"/>
          </a:xfrm>
          <a:prstGeom prst="rect">
            <a:avLst/>
          </a:prstGeom>
          <a:noFill/>
        </p:spPr>
        <p:txBody>
          <a:bodyPr wrap="square">
            <a:spAutoFit/>
          </a:bodyPr>
          <a:lstStyle/>
          <a:p>
            <a:r>
              <a:rPr lang="en-US" sz="1200" b="1" i="1" dirty="0"/>
              <a:t>$ docker container run welcome:1.0 "Docker Beginner's Guide"</a:t>
            </a:r>
          </a:p>
        </p:txBody>
      </p:sp>
      <p:sp>
        <p:nvSpPr>
          <p:cNvPr id="10" name="TextBox 9">
            <a:extLst>
              <a:ext uri="{FF2B5EF4-FFF2-40B4-BE49-F238E27FC236}">
                <a16:creationId xmlns:a16="http://schemas.microsoft.com/office/drawing/2014/main" id="{B58ABA16-1CB5-400C-9703-B66AAE592E8E}"/>
              </a:ext>
            </a:extLst>
          </p:cNvPr>
          <p:cNvSpPr txBox="1"/>
          <p:nvPr/>
        </p:nvSpPr>
        <p:spPr>
          <a:xfrm>
            <a:off x="6731000" y="1482636"/>
            <a:ext cx="4834467" cy="206210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b="0" i="0">
                <a:solidFill>
                  <a:srgbClr val="808080"/>
                </a:solidFill>
                <a:effectLst/>
                <a:latin typeface="Menlo"/>
              </a:rPr>
              <a:t># syntax=docker/dockerfile:1</a:t>
            </a:r>
            <a:r>
              <a:rPr lang="en-US" sz="1600" b="0" i="0">
                <a:solidFill>
                  <a:srgbClr val="A9B7C6"/>
                </a:solidFill>
                <a:effectLst/>
                <a:latin typeface="Menlo"/>
              </a:rPr>
              <a:t> </a:t>
            </a:r>
          </a:p>
          <a:p>
            <a:r>
              <a:rPr lang="en-US" sz="1600" b="0" i="0">
                <a:solidFill>
                  <a:srgbClr val="CC7832"/>
                </a:solidFill>
                <a:effectLst/>
                <a:latin typeface="Menlo"/>
              </a:rPr>
              <a:t>FROM</a:t>
            </a:r>
            <a:r>
              <a:rPr lang="en-US" sz="1600" b="0" i="0">
                <a:solidFill>
                  <a:srgbClr val="A9B7C6"/>
                </a:solidFill>
                <a:effectLst/>
                <a:latin typeface="Menlo"/>
              </a:rPr>
              <a:t> python:</a:t>
            </a:r>
            <a:r>
              <a:rPr lang="en-US" sz="1600" b="0" i="0">
                <a:solidFill>
                  <a:srgbClr val="6897BB"/>
                </a:solidFill>
                <a:effectLst/>
                <a:latin typeface="Menlo"/>
              </a:rPr>
              <a:t>3.8</a:t>
            </a:r>
            <a:r>
              <a:rPr lang="en-US" sz="1600" b="0" i="0">
                <a:solidFill>
                  <a:srgbClr val="A9B7C6"/>
                </a:solidFill>
                <a:effectLst/>
                <a:latin typeface="Menlo"/>
              </a:rPr>
              <a:t>-slim-buster </a:t>
            </a:r>
          </a:p>
          <a:p>
            <a:r>
              <a:rPr lang="en-US" sz="1600" b="0" i="0">
                <a:solidFill>
                  <a:srgbClr val="CC7832"/>
                </a:solidFill>
                <a:effectLst/>
                <a:latin typeface="Menlo"/>
              </a:rPr>
              <a:t>WORKDIR</a:t>
            </a:r>
            <a:r>
              <a:rPr lang="en-US" sz="1600" b="0" i="0">
                <a:solidFill>
                  <a:srgbClr val="A9B7C6"/>
                </a:solidFill>
                <a:effectLst/>
                <a:latin typeface="Menlo"/>
              </a:rPr>
              <a:t> /app </a:t>
            </a:r>
          </a:p>
          <a:p>
            <a:r>
              <a:rPr lang="en-US" sz="1600" b="0" i="0">
                <a:solidFill>
                  <a:srgbClr val="CC7832"/>
                </a:solidFill>
                <a:effectLst/>
                <a:latin typeface="Menlo"/>
              </a:rPr>
              <a:t>COPY</a:t>
            </a:r>
            <a:r>
              <a:rPr lang="en-US" sz="1600" b="0" i="0">
                <a:solidFill>
                  <a:srgbClr val="A9B7C6"/>
                </a:solidFill>
                <a:effectLst/>
                <a:latin typeface="Menlo"/>
              </a:rPr>
              <a:t> requirements.txt requirements.txt </a:t>
            </a:r>
          </a:p>
          <a:p>
            <a:r>
              <a:rPr lang="en-US" sz="1600" b="0" i="0">
                <a:solidFill>
                  <a:srgbClr val="CC7832"/>
                </a:solidFill>
                <a:effectLst/>
                <a:latin typeface="Menlo"/>
              </a:rPr>
              <a:t>RUN</a:t>
            </a:r>
            <a:r>
              <a:rPr lang="en-US" sz="1600" b="0" i="0">
                <a:solidFill>
                  <a:srgbClr val="A9B7C6"/>
                </a:solidFill>
                <a:effectLst/>
                <a:latin typeface="Menlo"/>
              </a:rPr>
              <a:t> pip3 install -r requirements.txt </a:t>
            </a:r>
          </a:p>
          <a:p>
            <a:r>
              <a:rPr lang="en-US" sz="1600" b="0" i="0">
                <a:solidFill>
                  <a:srgbClr val="CC7832"/>
                </a:solidFill>
                <a:effectLst/>
                <a:latin typeface="Menlo"/>
              </a:rPr>
              <a:t>COPY</a:t>
            </a:r>
            <a:r>
              <a:rPr lang="en-US" sz="1600" b="0" i="0">
                <a:solidFill>
                  <a:srgbClr val="A9B7C6"/>
                </a:solidFill>
                <a:effectLst/>
                <a:latin typeface="Menlo"/>
              </a:rPr>
              <a:t> . . </a:t>
            </a:r>
          </a:p>
          <a:p>
            <a:r>
              <a:rPr lang="en-US" sz="1600" b="0" i="0">
                <a:solidFill>
                  <a:srgbClr val="CC7832"/>
                </a:solidFill>
                <a:effectLst/>
                <a:latin typeface="Menlo"/>
              </a:rPr>
              <a:t>EXPOSE</a:t>
            </a:r>
            <a:r>
              <a:rPr lang="en-US" sz="1600" b="0" i="0">
                <a:solidFill>
                  <a:srgbClr val="A9B7C6"/>
                </a:solidFill>
                <a:effectLst/>
                <a:latin typeface="Menlo"/>
              </a:rPr>
              <a:t> </a:t>
            </a:r>
            <a:r>
              <a:rPr lang="en-US" sz="1600" b="0" i="0">
                <a:solidFill>
                  <a:srgbClr val="6897BB"/>
                </a:solidFill>
                <a:effectLst/>
                <a:latin typeface="Menlo"/>
              </a:rPr>
              <a:t>5000</a:t>
            </a:r>
            <a:r>
              <a:rPr lang="en-US" sz="1600" b="0" i="0">
                <a:solidFill>
                  <a:srgbClr val="A9B7C6"/>
                </a:solidFill>
                <a:effectLst/>
                <a:latin typeface="Menlo"/>
              </a:rPr>
              <a:t> </a:t>
            </a:r>
          </a:p>
          <a:p>
            <a:r>
              <a:rPr lang="en-US" sz="1600" b="0" i="0">
                <a:solidFill>
                  <a:srgbClr val="CC7832"/>
                </a:solidFill>
                <a:effectLst/>
                <a:latin typeface="Menlo"/>
              </a:rPr>
              <a:t>CMD</a:t>
            </a:r>
            <a:r>
              <a:rPr lang="en-US" sz="1600" b="0" i="0">
                <a:solidFill>
                  <a:srgbClr val="A9B7C6"/>
                </a:solidFill>
                <a:effectLst/>
                <a:latin typeface="Menlo"/>
              </a:rPr>
              <a:t> [ </a:t>
            </a:r>
            <a:r>
              <a:rPr lang="en-US" sz="1600" b="0" i="0">
                <a:solidFill>
                  <a:srgbClr val="6A8759"/>
                </a:solidFill>
                <a:effectLst/>
                <a:latin typeface="Menlo"/>
              </a:rPr>
              <a:t>"python3"</a:t>
            </a:r>
            <a:r>
              <a:rPr lang="en-US" sz="1600" b="0" i="0">
                <a:solidFill>
                  <a:srgbClr val="A9B7C6"/>
                </a:solidFill>
                <a:effectLst/>
                <a:latin typeface="Menlo"/>
              </a:rPr>
              <a:t>, </a:t>
            </a:r>
            <a:r>
              <a:rPr lang="en-US" sz="1600" b="0" i="0">
                <a:solidFill>
                  <a:srgbClr val="6A8759"/>
                </a:solidFill>
                <a:effectLst/>
                <a:latin typeface="Menlo"/>
              </a:rPr>
              <a:t>"-m"</a:t>
            </a:r>
            <a:r>
              <a:rPr lang="en-US" sz="1600" b="0" i="0">
                <a:solidFill>
                  <a:srgbClr val="A9B7C6"/>
                </a:solidFill>
                <a:effectLst/>
                <a:latin typeface="Menlo"/>
              </a:rPr>
              <a:t> , </a:t>
            </a:r>
            <a:r>
              <a:rPr lang="en-US" sz="1600" b="0" i="0">
                <a:solidFill>
                  <a:srgbClr val="6A8759"/>
                </a:solidFill>
                <a:effectLst/>
                <a:latin typeface="Menlo"/>
              </a:rPr>
              <a:t>"flask"</a:t>
            </a:r>
            <a:r>
              <a:rPr lang="en-US" sz="1600" b="0" i="0">
                <a:solidFill>
                  <a:srgbClr val="A9B7C6"/>
                </a:solidFill>
                <a:effectLst/>
                <a:latin typeface="Menlo"/>
              </a:rPr>
              <a:t>, </a:t>
            </a:r>
            <a:r>
              <a:rPr lang="en-US" sz="1600" b="0" i="0">
                <a:solidFill>
                  <a:srgbClr val="6A8759"/>
                </a:solidFill>
                <a:effectLst/>
                <a:latin typeface="Menlo"/>
              </a:rPr>
              <a:t>"run"</a:t>
            </a:r>
            <a:r>
              <a:rPr lang="en-US" sz="1600" b="0" i="0">
                <a:solidFill>
                  <a:srgbClr val="A9B7C6"/>
                </a:solidFill>
                <a:effectLst/>
                <a:latin typeface="Menlo"/>
              </a:rPr>
              <a:t>, </a:t>
            </a:r>
            <a:r>
              <a:rPr lang="en-US" sz="1600" b="0" i="0">
                <a:solidFill>
                  <a:srgbClr val="6A8759"/>
                </a:solidFill>
                <a:effectLst/>
                <a:latin typeface="Menlo"/>
              </a:rPr>
              <a:t>"--host=0.0.0.0"</a:t>
            </a:r>
            <a:r>
              <a:rPr lang="en-US" sz="1600" b="0" i="0">
                <a:solidFill>
                  <a:srgbClr val="A9B7C6"/>
                </a:solidFill>
                <a:effectLst/>
                <a:latin typeface="Menlo"/>
              </a:rPr>
              <a:t>]</a:t>
            </a:r>
            <a:endParaRPr lang="en-US" sz="1600" dirty="0"/>
          </a:p>
        </p:txBody>
      </p:sp>
      <p:sp>
        <p:nvSpPr>
          <p:cNvPr id="12" name="TextBox 11">
            <a:extLst>
              <a:ext uri="{FF2B5EF4-FFF2-40B4-BE49-F238E27FC236}">
                <a16:creationId xmlns:a16="http://schemas.microsoft.com/office/drawing/2014/main" id="{65765D33-359B-472F-8CD0-02120786AC24}"/>
              </a:ext>
            </a:extLst>
          </p:cNvPr>
          <p:cNvSpPr txBox="1"/>
          <p:nvPr/>
        </p:nvSpPr>
        <p:spPr>
          <a:xfrm>
            <a:off x="6688666" y="3617798"/>
            <a:ext cx="4529667" cy="369332"/>
          </a:xfrm>
          <a:prstGeom prst="rect">
            <a:avLst/>
          </a:prstGeom>
          <a:noFill/>
        </p:spPr>
        <p:txBody>
          <a:bodyPr wrap="square">
            <a:spAutoFit/>
          </a:bodyPr>
          <a:lstStyle>
            <a:defPPr>
              <a:defRPr lang="en-US"/>
            </a:defPPr>
            <a:lvl1pPr>
              <a:defRPr sz="1200" b="1" i="1"/>
            </a:lvl1pPr>
          </a:lstStyle>
          <a:p>
            <a:r>
              <a:rPr lang="de-DE" sz="1200" b="1" i="1" dirty="0"/>
              <a:t>$  </a:t>
            </a:r>
            <a:r>
              <a:rPr lang="en-US" dirty="0"/>
              <a:t>docker build --tag python-docker .</a:t>
            </a:r>
          </a:p>
        </p:txBody>
      </p:sp>
      <p:sp>
        <p:nvSpPr>
          <p:cNvPr id="14" name="TextBox 13">
            <a:extLst>
              <a:ext uri="{FF2B5EF4-FFF2-40B4-BE49-F238E27FC236}">
                <a16:creationId xmlns:a16="http://schemas.microsoft.com/office/drawing/2014/main" id="{F4538635-59A7-43C2-A141-C5DDE468ACAC}"/>
              </a:ext>
            </a:extLst>
          </p:cNvPr>
          <p:cNvSpPr txBox="1"/>
          <p:nvPr/>
        </p:nvSpPr>
        <p:spPr>
          <a:xfrm>
            <a:off x="6690880" y="3939239"/>
            <a:ext cx="3328841" cy="276999"/>
          </a:xfrm>
          <a:prstGeom prst="rect">
            <a:avLst/>
          </a:prstGeom>
          <a:noFill/>
        </p:spPr>
        <p:txBody>
          <a:bodyPr wrap="square">
            <a:spAutoFit/>
          </a:bodyPr>
          <a:lstStyle>
            <a:defPPr>
              <a:defRPr lang="en-US"/>
            </a:defPPr>
            <a:lvl1pPr>
              <a:defRPr sz="1200" b="1" i="1"/>
            </a:lvl1pPr>
          </a:lstStyle>
          <a:p>
            <a:r>
              <a:rPr lang="de-DE" sz="1200" b="1" i="1" dirty="0"/>
              <a:t>$ </a:t>
            </a:r>
            <a:r>
              <a:rPr lang="sv-SE" dirty="0"/>
              <a:t>docker run -p 8000:5000 python-docker</a:t>
            </a:r>
            <a:endParaRPr lang="en-US" dirty="0"/>
          </a:p>
        </p:txBody>
      </p:sp>
      <p:sp>
        <p:nvSpPr>
          <p:cNvPr id="15" name="TextBox 14">
            <a:extLst>
              <a:ext uri="{FF2B5EF4-FFF2-40B4-BE49-F238E27FC236}">
                <a16:creationId xmlns:a16="http://schemas.microsoft.com/office/drawing/2014/main" id="{38EE159D-4791-4910-83D7-1938A5209724}"/>
              </a:ext>
            </a:extLst>
          </p:cNvPr>
          <p:cNvSpPr txBox="1"/>
          <p:nvPr/>
        </p:nvSpPr>
        <p:spPr>
          <a:xfrm>
            <a:off x="507859" y="5697697"/>
            <a:ext cx="6680341" cy="646331"/>
          </a:xfrm>
          <a:prstGeom prst="rect">
            <a:avLst/>
          </a:prstGeom>
          <a:noFill/>
        </p:spPr>
        <p:txBody>
          <a:bodyPr wrap="square">
            <a:spAutoFit/>
          </a:bodyPr>
          <a:lstStyle/>
          <a:p>
            <a:r>
              <a:rPr lang="en-US" dirty="0" err="1"/>
              <a:t>Telecharger</a:t>
            </a:r>
            <a:r>
              <a:rPr lang="en-US" dirty="0"/>
              <a:t> :</a:t>
            </a:r>
          </a:p>
          <a:p>
            <a:r>
              <a:rPr lang="en-US" dirty="0"/>
              <a:t>https://devopssec.fr/documents/docker/dockerfile/sources.zip</a:t>
            </a:r>
          </a:p>
        </p:txBody>
      </p:sp>
      <p:graphicFrame>
        <p:nvGraphicFramePr>
          <p:cNvPr id="2" name="Object 1">
            <a:extLst>
              <a:ext uri="{FF2B5EF4-FFF2-40B4-BE49-F238E27FC236}">
                <a16:creationId xmlns:a16="http://schemas.microsoft.com/office/drawing/2014/main" id="{BD6CF866-599F-4FFD-BE28-54C061037C07}"/>
              </a:ext>
            </a:extLst>
          </p:cNvPr>
          <p:cNvGraphicFramePr>
            <a:graphicFrameLocks noChangeAspect="1"/>
          </p:cNvGraphicFramePr>
          <p:nvPr>
            <p:extLst>
              <p:ext uri="{D42A27DB-BD31-4B8C-83A1-F6EECF244321}">
                <p14:modId xmlns:p14="http://schemas.microsoft.com/office/powerpoint/2010/main" val="4130934487"/>
              </p:ext>
            </p:extLst>
          </p:nvPr>
        </p:nvGraphicFramePr>
        <p:xfrm>
          <a:off x="6731000" y="4334363"/>
          <a:ext cx="844550" cy="349250"/>
        </p:xfrm>
        <a:graphic>
          <a:graphicData uri="http://schemas.openxmlformats.org/presentationml/2006/ole">
            <mc:AlternateContent xmlns:mc="http://schemas.openxmlformats.org/markup-compatibility/2006">
              <mc:Choice xmlns:v="urn:schemas-microsoft-com:vml" Requires="v">
                <p:oleObj name="Packager Shell Object" showAsIcon="1" r:id="rId2" imgW="844920" imgH="349200" progId="Package">
                  <p:embed/>
                </p:oleObj>
              </mc:Choice>
              <mc:Fallback>
                <p:oleObj name="Packager Shell Object" showAsIcon="1" r:id="rId2" imgW="844920" imgH="349200" progId="Package">
                  <p:embed/>
                  <p:pic>
                    <p:nvPicPr>
                      <p:cNvPr id="2" name="Object 1">
                        <a:extLst>
                          <a:ext uri="{FF2B5EF4-FFF2-40B4-BE49-F238E27FC236}">
                            <a16:creationId xmlns:a16="http://schemas.microsoft.com/office/drawing/2014/main" id="{BD6CF866-599F-4FFD-BE28-54C061037C07}"/>
                          </a:ext>
                        </a:extLst>
                      </p:cNvPr>
                      <p:cNvPicPr/>
                      <p:nvPr/>
                    </p:nvPicPr>
                    <p:blipFill>
                      <a:blip r:embed="rId3"/>
                      <a:stretch>
                        <a:fillRect/>
                      </a:stretch>
                    </p:blipFill>
                    <p:spPr>
                      <a:xfrm>
                        <a:off x="6731000" y="4334363"/>
                        <a:ext cx="844550" cy="34925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FA317B12-0A8C-486B-921D-BAA8F24041B4}"/>
              </a:ext>
            </a:extLst>
          </p:cNvPr>
          <p:cNvGraphicFramePr>
            <a:graphicFrameLocks noChangeAspect="1"/>
          </p:cNvGraphicFramePr>
          <p:nvPr>
            <p:extLst>
              <p:ext uri="{D42A27DB-BD31-4B8C-83A1-F6EECF244321}">
                <p14:modId xmlns:p14="http://schemas.microsoft.com/office/powerpoint/2010/main" val="674380278"/>
              </p:ext>
            </p:extLst>
          </p:nvPr>
        </p:nvGraphicFramePr>
        <p:xfrm>
          <a:off x="8049970" y="4294974"/>
          <a:ext cx="296863" cy="349250"/>
        </p:xfrm>
        <a:graphic>
          <a:graphicData uri="http://schemas.openxmlformats.org/presentationml/2006/ole">
            <mc:AlternateContent xmlns:mc="http://schemas.openxmlformats.org/markup-compatibility/2006">
              <mc:Choice xmlns:v="urn:schemas-microsoft-com:vml" Requires="v">
                <p:oleObj name="Packager Shell Object" showAsIcon="1" r:id="rId4" imgW="296640" imgH="349200" progId="Package">
                  <p:embed/>
                </p:oleObj>
              </mc:Choice>
              <mc:Fallback>
                <p:oleObj name="Packager Shell Object" showAsIcon="1" r:id="rId4" imgW="296640" imgH="349200" progId="Package">
                  <p:embed/>
                  <p:pic>
                    <p:nvPicPr>
                      <p:cNvPr id="4" name="Object 3">
                        <a:extLst>
                          <a:ext uri="{FF2B5EF4-FFF2-40B4-BE49-F238E27FC236}">
                            <a16:creationId xmlns:a16="http://schemas.microsoft.com/office/drawing/2014/main" id="{FA317B12-0A8C-486B-921D-BAA8F24041B4}"/>
                          </a:ext>
                        </a:extLst>
                      </p:cNvPr>
                      <p:cNvPicPr/>
                      <p:nvPr/>
                    </p:nvPicPr>
                    <p:blipFill>
                      <a:blip r:embed="rId5"/>
                      <a:stretch>
                        <a:fillRect/>
                      </a:stretch>
                    </p:blipFill>
                    <p:spPr>
                      <a:xfrm>
                        <a:off x="8049970" y="4294974"/>
                        <a:ext cx="296863" cy="349250"/>
                      </a:xfrm>
                      <a:prstGeom prst="rect">
                        <a:avLst/>
                      </a:prstGeom>
                    </p:spPr>
                  </p:pic>
                </p:oleObj>
              </mc:Fallback>
            </mc:AlternateContent>
          </a:graphicData>
        </a:graphic>
      </p:graphicFrame>
    </p:spTree>
    <p:extLst>
      <p:ext uri="{BB962C8B-B14F-4D97-AF65-F5344CB8AC3E}">
        <p14:creationId xmlns:p14="http://schemas.microsoft.com/office/powerpoint/2010/main" val="3373762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19" name="Title 5">
            <a:extLst>
              <a:ext uri="{FF2B5EF4-FFF2-40B4-BE49-F238E27FC236}">
                <a16:creationId xmlns:a16="http://schemas.microsoft.com/office/drawing/2014/main" id="{B1FBE4E5-805C-437E-ADAB-C3F678CB4322}"/>
              </a:ext>
            </a:extLst>
          </p:cNvPr>
          <p:cNvSpPr>
            <a:spLocks noGrp="1"/>
          </p:cNvSpPr>
          <p:nvPr>
            <p:ph type="title"/>
          </p:nvPr>
        </p:nvSpPr>
        <p:spPr>
          <a:xfrm>
            <a:off x="521207" y="448056"/>
            <a:ext cx="6877119" cy="640080"/>
          </a:xfrm>
        </p:spPr>
        <p:txBody>
          <a:bodyPr/>
          <a:lstStyle/>
          <a:p>
            <a:r>
              <a:rPr lang="en-US" dirty="0">
                <a:latin typeface="Segoe UI Light" panose="020B0502040204020203" pitchFamily="34" charset="0"/>
                <a:cs typeface="Segoe UI Light" panose="020B0502040204020203" pitchFamily="34" charset="0"/>
              </a:rPr>
              <a:t>	DOCKERFILE</a:t>
            </a:r>
          </a:p>
        </p:txBody>
      </p:sp>
      <p:grpSp>
        <p:nvGrpSpPr>
          <p:cNvPr id="20" name="Group 19" descr="Small circle with number 3 inside  indicating step 3">
            <a:extLst>
              <a:ext uri="{FF2B5EF4-FFF2-40B4-BE49-F238E27FC236}">
                <a16:creationId xmlns:a16="http://schemas.microsoft.com/office/drawing/2014/main" id="{73FCEE5E-16A4-44E1-A666-720F86931468}"/>
              </a:ext>
            </a:extLst>
          </p:cNvPr>
          <p:cNvGrpSpPr/>
          <p:nvPr/>
        </p:nvGrpSpPr>
        <p:grpSpPr bwMode="blackWhite">
          <a:xfrm>
            <a:off x="507860" y="644816"/>
            <a:ext cx="558179" cy="409838"/>
            <a:chOff x="6953426" y="711274"/>
            <a:chExt cx="558179" cy="409838"/>
          </a:xfrm>
        </p:grpSpPr>
        <p:sp>
          <p:nvSpPr>
            <p:cNvPr id="21" name="Oval 20" descr="Small circle">
              <a:extLst>
                <a:ext uri="{FF2B5EF4-FFF2-40B4-BE49-F238E27FC236}">
                  <a16:creationId xmlns:a16="http://schemas.microsoft.com/office/drawing/2014/main" id="{7119505A-6DF3-4CAE-806A-C0FDD7057094}"/>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descr="Number 3">
              <a:extLst>
                <a:ext uri="{FF2B5EF4-FFF2-40B4-BE49-F238E27FC236}">
                  <a16:creationId xmlns:a16="http://schemas.microsoft.com/office/drawing/2014/main" id="{13B83A4F-CEDE-468A-AAD8-E3AC31DC842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7</a:t>
              </a:r>
            </a:p>
          </p:txBody>
        </p:sp>
      </p:grpSp>
      <p:sp>
        <p:nvSpPr>
          <p:cNvPr id="4" name="Rectangle 2">
            <a:extLst>
              <a:ext uri="{FF2B5EF4-FFF2-40B4-BE49-F238E27FC236}">
                <a16:creationId xmlns:a16="http://schemas.microsoft.com/office/drawing/2014/main" id="{C149BA23-21C6-4D21-83A5-57E8A8755C79}"/>
              </a:ext>
            </a:extLst>
          </p:cNvPr>
          <p:cNvSpPr>
            <a:spLocks noChangeArrowheads="1"/>
          </p:cNvSpPr>
          <p:nvPr/>
        </p:nvSpPr>
        <p:spPr bwMode="auto">
          <a:xfrm>
            <a:off x="0" y="-46112"/>
            <a:ext cx="65" cy="549424"/>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76EE7FC0-AFA1-4C62-ACA4-08157182B236}"/>
              </a:ext>
            </a:extLst>
          </p:cNvPr>
          <p:cNvSpPr txBox="1"/>
          <p:nvPr/>
        </p:nvSpPr>
        <p:spPr>
          <a:xfrm>
            <a:off x="395418" y="1350314"/>
            <a:ext cx="6219962" cy="486287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i="0" u="none" strike="noStrike" kern="1200" cap="none" spc="0" normalizeH="0" baseline="0" noProof="0" dirty="0">
                <a:ln>
                  <a:noFill/>
                </a:ln>
                <a:solidFill>
                  <a:srgbClr val="999999"/>
                </a:solidFill>
                <a:effectLst/>
                <a:uLnTx/>
                <a:uFillTx/>
                <a:latin typeface="Montserrat" panose="00000500000000000000" pitchFamily="2" charset="0"/>
              </a:rPr>
              <a:t># --------------- DÉBUT COUCHE OS -------------------</a:t>
            </a:r>
            <a:r>
              <a:rPr kumimoji="0" lang="en-US" altLang="en-US" sz="1000"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0000"/>
                </a:solidFill>
                <a:effectLst/>
                <a:uLnTx/>
                <a:uFillTx/>
                <a:latin typeface="Montserrat" panose="00000500000000000000" pitchFamily="2" charset="0"/>
              </a:rPr>
              <a:t>FROM</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r>
              <a:rPr kumimoji="0" lang="en-US" altLang="en-US" sz="1000" b="1" i="0" u="none" strike="noStrike" kern="1200" cap="none" spc="0" normalizeH="0" baseline="0" noProof="0" dirty="0" err="1">
                <a:ln>
                  <a:noFill/>
                </a:ln>
                <a:effectLst/>
                <a:uLnTx/>
                <a:uFillTx/>
                <a:latin typeface="Montserrat" panose="00000500000000000000" pitchFamily="2" charset="0"/>
              </a:rPr>
              <a:t>debian:stable-slim</a:t>
            </a:r>
            <a:r>
              <a:rPr kumimoji="0" lang="en-US" altLang="en-US" sz="1000" b="1" i="0" u="none" strike="noStrike" kern="1200" cap="none" spc="0" normalizeH="0" baseline="0" noProof="0" dirty="0">
                <a:ln>
                  <a:noFill/>
                </a:ln>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i="0" u="none" strike="noStrike" kern="1200" cap="none" spc="0" normalizeH="0" baseline="0" noProof="0" dirty="0">
                <a:ln>
                  <a:noFill/>
                </a:ln>
                <a:solidFill>
                  <a:srgbClr val="999999"/>
                </a:solidFill>
                <a:effectLst/>
                <a:uLnTx/>
                <a:uFillTx/>
                <a:latin typeface="Montserrat" panose="00000500000000000000" pitchFamily="2" charset="0"/>
              </a:rPr>
              <a:t># --------------- FIN COUCHE OS ---------------------</a:t>
            </a:r>
            <a:r>
              <a:rPr kumimoji="0" lang="en-US" altLang="en-US" sz="1000"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i="0" u="none" strike="noStrike" kern="1200" cap="none" spc="0" normalizeH="0" baseline="0" noProof="0" dirty="0">
                <a:ln>
                  <a:noFill/>
                </a:ln>
                <a:solidFill>
                  <a:srgbClr val="999999"/>
                </a:solidFill>
                <a:effectLst/>
                <a:uLnTx/>
                <a:uFillTx/>
                <a:latin typeface="Montserrat" panose="00000500000000000000" pitchFamily="2" charset="0"/>
              </a:rPr>
              <a:t># MÉTADONNÉES DE L'IMAGE</a:t>
            </a:r>
            <a:r>
              <a:rPr kumimoji="0" lang="en-US" altLang="en-US" sz="1000"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0000"/>
                </a:solidFill>
                <a:effectLst/>
                <a:uLnTx/>
                <a:uFillTx/>
                <a:latin typeface="Montserrat" panose="00000500000000000000" pitchFamily="2" charset="0"/>
              </a:rPr>
              <a:t>LABEL</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r>
              <a:rPr kumimoji="0" lang="en-US" altLang="en-US" sz="1000" b="1" i="0" u="none" strike="noStrike" kern="1200" cap="none" spc="0" normalizeH="0" baseline="0" noProof="0" dirty="0">
                <a:ln>
                  <a:noFill/>
                </a:ln>
                <a:effectLst/>
                <a:uLnTx/>
                <a:uFillTx/>
                <a:latin typeface="Montserrat" panose="00000500000000000000" pitchFamily="2" charset="0"/>
              </a:rPr>
              <a:t>version</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a:t>
            </a:r>
            <a:r>
              <a:rPr kumimoji="0" lang="en-US" altLang="en-US" sz="1000" b="1" i="0" u="none" strike="noStrike" kern="1200" cap="none" spc="0" normalizeH="0" baseline="0" noProof="0" dirty="0">
                <a:ln>
                  <a:noFill/>
                </a:ln>
                <a:solidFill>
                  <a:srgbClr val="7EC699"/>
                </a:solidFill>
                <a:effectLst/>
                <a:uLnTx/>
                <a:uFillTx/>
                <a:latin typeface="Montserrat" panose="00000500000000000000" pitchFamily="2" charset="0"/>
              </a:rPr>
              <a:t>"1.0"</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r>
              <a:rPr kumimoji="0" lang="en-US" altLang="en-US" sz="1000" b="1" i="0" u="none" strike="noStrike" kern="1200" cap="none" spc="0" normalizeH="0" baseline="0" noProof="0" dirty="0">
                <a:ln>
                  <a:noFill/>
                </a:ln>
                <a:effectLst/>
                <a:uLnTx/>
                <a:uFillTx/>
                <a:latin typeface="Montserrat" panose="00000500000000000000" pitchFamily="2" charset="0"/>
              </a:rPr>
              <a:t>maintainer</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a:t>
            </a:r>
            <a:r>
              <a:rPr kumimoji="0" lang="en-US" altLang="en-US" sz="1000" b="1" i="0" u="none" strike="noStrike" kern="1200" cap="none" spc="0" normalizeH="0" baseline="0" noProof="0" dirty="0">
                <a:ln>
                  <a:noFill/>
                </a:ln>
                <a:solidFill>
                  <a:srgbClr val="7EC699"/>
                </a:solidFill>
                <a:effectLst/>
                <a:uLnTx/>
                <a:uFillTx/>
                <a:latin typeface="Montserrat" panose="00000500000000000000" pitchFamily="2" charset="0"/>
              </a:rPr>
              <a:t>"AJDAINI Hatim &lt;ajdaini.hatim@gmail.com&gt;"</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i="0" u="none" strike="noStrike" kern="1200" cap="none" spc="0" normalizeH="0" baseline="0" noProof="0" dirty="0">
                <a:ln>
                  <a:noFill/>
                </a:ln>
                <a:solidFill>
                  <a:srgbClr val="999999"/>
                </a:solidFill>
                <a:effectLst/>
                <a:uLnTx/>
                <a:uFillTx/>
                <a:latin typeface="Montserrat" panose="00000500000000000000" pitchFamily="2" charset="0"/>
              </a:rPr>
              <a:t># VARIABLES TEMPORAIRES</a:t>
            </a:r>
            <a:r>
              <a:rPr kumimoji="0" lang="en-US" altLang="en-US" sz="1000"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0000"/>
                </a:solidFill>
                <a:effectLst/>
                <a:uLnTx/>
                <a:uFillTx/>
                <a:latin typeface="Montserrat" panose="00000500000000000000" pitchFamily="2" charset="0"/>
              </a:rPr>
              <a:t>ARG</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r>
              <a:rPr kumimoji="0" lang="en-US" altLang="en-US" sz="1000" b="1" i="0" u="none" strike="noStrike" kern="1200" cap="none" spc="0" normalizeH="0" baseline="0" noProof="0" dirty="0">
                <a:ln>
                  <a:noFill/>
                </a:ln>
                <a:effectLst/>
                <a:uLnTx/>
                <a:uFillTx/>
                <a:latin typeface="Montserrat" panose="00000500000000000000" pitchFamily="2" charset="0"/>
              </a:rPr>
              <a:t>APT_FLAGS="-q -y" </a:t>
            </a:r>
            <a:r>
              <a:rPr kumimoji="0" lang="en-US" altLang="en-US" sz="1000" b="1" i="0" u="none" strike="noStrike" kern="1200" cap="none" spc="0" normalizeH="0" baseline="0" noProof="0" dirty="0">
                <a:ln>
                  <a:noFill/>
                </a:ln>
                <a:solidFill>
                  <a:srgbClr val="FF0000"/>
                </a:solidFill>
                <a:effectLst/>
                <a:uLnTx/>
                <a:uFillTx/>
                <a:latin typeface="Montserrat" panose="00000500000000000000" pitchFamily="2" charset="0"/>
              </a:rPr>
              <a:t>ARG</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r>
              <a:rPr kumimoji="0" lang="en-US" altLang="en-US" sz="1000" b="1" i="0" u="none" strike="noStrike" kern="1200" cap="none" spc="0" normalizeH="0" baseline="0" noProof="0" dirty="0">
                <a:ln>
                  <a:noFill/>
                </a:ln>
                <a:effectLst/>
                <a:uLnTx/>
                <a:uFillTx/>
                <a:latin typeface="Montserrat" panose="00000500000000000000" pitchFamily="2" charset="0"/>
              </a:rPr>
              <a:t>DOCUMENTROOT</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a:t>
            </a:r>
            <a:r>
              <a:rPr kumimoji="0" lang="en-US" altLang="en-US" sz="1000" b="1" i="0" u="none" strike="noStrike" kern="1200" cap="none" spc="0" normalizeH="0" baseline="0" noProof="0" dirty="0">
                <a:ln>
                  <a:noFill/>
                </a:ln>
                <a:solidFill>
                  <a:srgbClr val="7EC699"/>
                </a:solidFill>
                <a:effectLst/>
                <a:uLnTx/>
                <a:uFillTx/>
                <a:latin typeface="Montserrat" panose="00000500000000000000" pitchFamily="2" charset="0"/>
              </a:rPr>
              <a:t>"/var/www/html"</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i="0" u="none" strike="noStrike" kern="1200" cap="none" spc="0" normalizeH="0" baseline="0" noProof="0" dirty="0">
                <a:ln>
                  <a:noFill/>
                </a:ln>
                <a:solidFill>
                  <a:srgbClr val="999999"/>
                </a:solidFill>
                <a:effectLst/>
                <a:uLnTx/>
                <a:uFillTx/>
                <a:latin typeface="Montserrat" panose="00000500000000000000" pitchFamily="2" charset="0"/>
              </a:rPr>
              <a:t># --------------- DÉBUT COUCHE APACHE ---------------</a:t>
            </a:r>
            <a:r>
              <a:rPr kumimoji="0" lang="en-US" altLang="en-US" sz="1000"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0000"/>
                </a:solidFill>
                <a:effectLst/>
                <a:uLnTx/>
                <a:uFillTx/>
                <a:latin typeface="Montserrat" panose="00000500000000000000" pitchFamily="2" charset="0"/>
              </a:rPr>
              <a:t>RUN</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r>
              <a:rPr kumimoji="0" lang="en-US" altLang="en-US" sz="1000" b="1" i="0" u="none" strike="noStrike" kern="1200" cap="none" spc="0" normalizeH="0" baseline="0" noProof="0" dirty="0">
                <a:ln>
                  <a:noFill/>
                </a:ln>
                <a:effectLst/>
                <a:uLnTx/>
                <a:uFillTx/>
                <a:latin typeface="Montserrat" panose="00000500000000000000" pitchFamily="2" charset="0"/>
              </a:rPr>
              <a:t>apt-get update -y &amp;&amp; \ apt-get install ${APT_FLAGS} apache2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i="0" u="none" strike="noStrike" kern="1200" cap="none" spc="0" normalizeH="0" baseline="0" noProof="0" dirty="0">
                <a:ln>
                  <a:noFill/>
                </a:ln>
                <a:solidFill>
                  <a:srgbClr val="999999"/>
                </a:solidFill>
                <a:effectLst/>
                <a:uLnTx/>
                <a:uFillTx/>
                <a:latin typeface="Montserrat" panose="00000500000000000000" pitchFamily="2" charset="0"/>
              </a:rPr>
              <a:t># --------------- FIN COUCHE APACHE -----------------</a:t>
            </a:r>
            <a:r>
              <a:rPr kumimoji="0" lang="en-US" altLang="en-US" sz="1000"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i="0" u="none" strike="noStrike" kern="1200" cap="none" spc="0" normalizeH="0" baseline="0" noProof="0" dirty="0">
                <a:ln>
                  <a:noFill/>
                </a:ln>
                <a:solidFill>
                  <a:srgbClr val="999999"/>
                </a:solidFill>
                <a:effectLst/>
                <a:uLnTx/>
                <a:uFillTx/>
                <a:latin typeface="Montserrat" panose="00000500000000000000" pitchFamily="2" charset="0"/>
              </a:rPr>
              <a:t># --------------- DÉBUT COUCHE MYSQL ----------------</a:t>
            </a:r>
            <a:r>
              <a:rPr kumimoji="0" lang="en-US" altLang="en-US" sz="1000"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0000"/>
                </a:solidFill>
                <a:effectLst/>
                <a:uLnTx/>
                <a:uFillTx/>
                <a:latin typeface="Montserrat" panose="00000500000000000000" pitchFamily="2" charset="0"/>
              </a:rPr>
              <a:t>RUN</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r>
              <a:rPr kumimoji="0" lang="en-US" altLang="en-US" sz="1000" b="1" i="0" u="none" strike="noStrike" kern="1200" cap="none" spc="0" normalizeH="0" baseline="0" noProof="0" dirty="0">
                <a:ln>
                  <a:noFill/>
                </a:ln>
                <a:effectLst/>
                <a:uLnTx/>
                <a:uFillTx/>
                <a:latin typeface="Montserrat" panose="00000500000000000000" pitchFamily="2" charset="0"/>
              </a:rPr>
              <a:t>apt-get install ${APT_FLAGS} </a:t>
            </a:r>
            <a:r>
              <a:rPr kumimoji="0" lang="en-US" altLang="en-US" sz="1000" b="1" i="0" u="none" strike="noStrike" kern="1200" cap="none" spc="0" normalizeH="0" baseline="0" noProof="0" dirty="0" err="1">
                <a:ln>
                  <a:noFill/>
                </a:ln>
                <a:effectLst/>
                <a:uLnTx/>
                <a:uFillTx/>
                <a:latin typeface="Montserrat" panose="00000500000000000000" pitchFamily="2" charset="0"/>
              </a:rPr>
              <a:t>mariadb</a:t>
            </a:r>
            <a:r>
              <a:rPr kumimoji="0" lang="en-US" altLang="en-US" sz="1000" b="1" i="0" u="none" strike="noStrike" kern="1200" cap="none" spc="0" normalizeH="0" baseline="0" noProof="0" dirty="0">
                <a:ln>
                  <a:noFill/>
                </a:ln>
                <a:effectLst/>
                <a:uLnTx/>
                <a:uFillTx/>
                <a:latin typeface="Montserrat" panose="00000500000000000000" pitchFamily="2" charset="0"/>
              </a:rPr>
              <a:t>-server COPY </a:t>
            </a:r>
            <a:r>
              <a:rPr kumimoji="0" lang="en-US" altLang="en-US" sz="1000" b="1" i="0" u="none" strike="noStrike" kern="1200" cap="none" spc="0" normalizeH="0" baseline="0" noProof="0" dirty="0" err="1">
                <a:ln>
                  <a:noFill/>
                </a:ln>
                <a:effectLst/>
                <a:uLnTx/>
                <a:uFillTx/>
                <a:latin typeface="Montserrat" panose="00000500000000000000" pitchFamily="2" charset="0"/>
              </a:rPr>
              <a:t>db</a:t>
            </a:r>
            <a:r>
              <a:rPr kumimoji="0" lang="en-US" altLang="en-US" sz="1000" b="1" i="0" u="none" strike="noStrike" kern="1200" cap="none" spc="0" normalizeH="0" baseline="0" noProof="0" dirty="0">
                <a:ln>
                  <a:noFill/>
                </a:ln>
                <a:effectLst/>
                <a:uLnTx/>
                <a:uFillTx/>
                <a:latin typeface="Montserrat" panose="00000500000000000000" pitchFamily="2" charset="0"/>
              </a:rPr>
              <a:t>/</a:t>
            </a:r>
            <a:r>
              <a:rPr kumimoji="0" lang="en-US" altLang="en-US" sz="1000" b="1" i="0" u="none" strike="noStrike" kern="1200" cap="none" spc="0" normalizeH="0" baseline="0" noProof="0" dirty="0" err="1">
                <a:ln>
                  <a:noFill/>
                </a:ln>
                <a:effectLst/>
                <a:uLnTx/>
                <a:uFillTx/>
                <a:latin typeface="Montserrat" panose="00000500000000000000" pitchFamily="2" charset="0"/>
              </a:rPr>
              <a:t>articles.sql</a:t>
            </a:r>
            <a:r>
              <a:rPr kumimoji="0" lang="en-US" altLang="en-US" sz="1000" b="1" i="0" u="none" strike="noStrike" kern="1200" cap="none" spc="0" normalizeH="0" baseline="0" noProof="0" dirty="0">
                <a:ln>
                  <a:noFill/>
                </a:ln>
                <a:effectLst/>
                <a:uLnTx/>
                <a:uFillTx/>
                <a:latin typeface="Montserrat" panose="00000500000000000000" pitchFamily="2"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i="0" u="none" strike="noStrike" kern="1200" cap="none" spc="0" normalizeH="0" baseline="0" noProof="0" dirty="0">
                <a:ln>
                  <a:noFill/>
                </a:ln>
                <a:solidFill>
                  <a:srgbClr val="999999"/>
                </a:solidFill>
                <a:effectLst/>
                <a:uLnTx/>
                <a:uFillTx/>
                <a:latin typeface="Montserrat" panose="00000500000000000000" pitchFamily="2" charset="0"/>
              </a:rPr>
              <a:t># --------------- FIN COUCHE MYSQL ------------------</a:t>
            </a:r>
            <a:r>
              <a:rPr kumimoji="0" lang="en-US" altLang="en-US" sz="1000"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i="0" u="none" strike="noStrike" kern="1200" cap="none" spc="0" normalizeH="0" baseline="0" noProof="0" dirty="0">
                <a:ln>
                  <a:noFill/>
                </a:ln>
                <a:solidFill>
                  <a:srgbClr val="999999"/>
                </a:solidFill>
                <a:effectLst/>
                <a:uLnTx/>
                <a:uFillTx/>
                <a:latin typeface="Montserrat" panose="00000500000000000000" pitchFamily="2" charset="0"/>
              </a:rPr>
              <a:t># --------------- DÉBUT COUCHE PHP ------------------</a:t>
            </a:r>
            <a:r>
              <a:rPr kumimoji="0" lang="en-US" altLang="en-US" sz="1000"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0000"/>
                </a:solidFill>
                <a:effectLst/>
                <a:uLnTx/>
                <a:uFillTx/>
                <a:latin typeface="Montserrat" panose="00000500000000000000" pitchFamily="2" charset="0"/>
              </a:rPr>
              <a:t>RUN</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r>
              <a:rPr kumimoji="0" lang="en-US" altLang="en-US" sz="1000" b="1" i="0" u="none" strike="noStrike" kern="1200" cap="none" spc="0" normalizeH="0" baseline="0" noProof="0" dirty="0">
                <a:ln>
                  <a:noFill/>
                </a:ln>
                <a:effectLst/>
                <a:uLnTx/>
                <a:uFillTx/>
                <a:latin typeface="Montserrat" panose="00000500000000000000" pitchFamily="2" charset="0"/>
              </a:rPr>
              <a:t>apt-get install ${APT_FLAGS} \ </a:t>
            </a:r>
            <a:r>
              <a:rPr kumimoji="0" lang="en-US" altLang="en-US" sz="1000" b="1" i="0" u="none" strike="noStrike" kern="1200" cap="none" spc="0" normalizeH="0" baseline="0" noProof="0" dirty="0" err="1">
                <a:ln>
                  <a:noFill/>
                </a:ln>
                <a:effectLst/>
                <a:uLnTx/>
                <a:uFillTx/>
                <a:latin typeface="Montserrat" panose="00000500000000000000" pitchFamily="2" charset="0"/>
              </a:rPr>
              <a:t>php-mysql</a:t>
            </a:r>
            <a:r>
              <a:rPr kumimoji="0" lang="en-US" altLang="en-US" sz="1000" b="1" i="0" u="none" strike="noStrike" kern="1200" cap="none" spc="0" normalizeH="0" baseline="0" noProof="0" dirty="0">
                <a:ln>
                  <a:noFill/>
                </a:ln>
                <a:effectLst/>
                <a:uLnTx/>
                <a:uFillTx/>
                <a:latin typeface="Montserrat" panose="00000500000000000000" pitchFamily="2" charset="0"/>
              </a:rPr>
              <a:t> \ </a:t>
            </a:r>
            <a:r>
              <a:rPr kumimoji="0" lang="en-US" altLang="en-US" sz="1000" b="1" i="0" u="none" strike="noStrike" kern="1200" cap="none" spc="0" normalizeH="0" baseline="0" noProof="0" dirty="0" err="1">
                <a:ln>
                  <a:noFill/>
                </a:ln>
                <a:effectLst/>
                <a:uLnTx/>
                <a:uFillTx/>
                <a:latin typeface="Montserrat" panose="00000500000000000000" pitchFamily="2" charset="0"/>
              </a:rPr>
              <a:t>php</a:t>
            </a:r>
            <a:r>
              <a:rPr kumimoji="0" lang="en-US" altLang="en-US" sz="1000" b="1" i="0" u="none" strike="noStrike" kern="1200" cap="none" spc="0" normalizeH="0" baseline="0" noProof="0" dirty="0">
                <a:ln>
                  <a:noFill/>
                </a:ln>
                <a:effectLst/>
                <a:uLnTx/>
                <a:uFillTx/>
                <a:latin typeface="Montserrat" panose="00000500000000000000" pitchFamily="2" charset="0"/>
              </a:rPr>
              <a:t> &amp;&amp; \ rm -f ${DOCUMENTROOT}/index.html &amp;&amp; \ apt-get </a:t>
            </a:r>
            <a:r>
              <a:rPr kumimoji="0" lang="en-US" altLang="en-US" sz="1000" b="1" i="0" u="none" strike="noStrike" kern="1200" cap="none" spc="0" normalizeH="0" baseline="0" noProof="0" dirty="0" err="1">
                <a:ln>
                  <a:noFill/>
                </a:ln>
                <a:effectLst/>
                <a:uLnTx/>
                <a:uFillTx/>
                <a:latin typeface="Montserrat" panose="00000500000000000000" pitchFamily="2" charset="0"/>
              </a:rPr>
              <a:t>autoclean</a:t>
            </a:r>
            <a:r>
              <a:rPr kumimoji="0" lang="en-US" altLang="en-US" sz="1000" b="1" i="0" u="none" strike="noStrike" kern="1200" cap="none" spc="0" normalizeH="0" baseline="0" noProof="0" dirty="0">
                <a:ln>
                  <a:noFill/>
                </a:ln>
                <a:effectLst/>
                <a:uLnTx/>
                <a:uFillTx/>
                <a:latin typeface="Montserrat" panose="00000500000000000000" pitchFamily="2" charset="0"/>
              </a:rPr>
              <a:t> -y COPY app ${DOCUMENTROOT}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i="0" u="none" strike="noStrike" kern="1200" cap="none" spc="0" normalizeH="0" baseline="0" noProof="0" dirty="0">
                <a:ln>
                  <a:noFill/>
                </a:ln>
                <a:solidFill>
                  <a:srgbClr val="999999"/>
                </a:solidFill>
                <a:effectLst/>
                <a:uLnTx/>
                <a:uFillTx/>
                <a:latin typeface="Montserrat" panose="00000500000000000000" pitchFamily="2" charset="0"/>
              </a:rPr>
              <a:t># --------------- FIN COUCHE PHP --------------------</a:t>
            </a:r>
            <a:r>
              <a:rPr kumimoji="0" lang="en-US" altLang="en-US" sz="1000"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i="0" u="none" strike="noStrike" kern="1200" cap="none" spc="0" normalizeH="0" baseline="0" noProof="0" dirty="0">
                <a:ln>
                  <a:noFill/>
                </a:ln>
                <a:solidFill>
                  <a:srgbClr val="999999"/>
                </a:solidFill>
                <a:effectLst/>
                <a:uLnTx/>
                <a:uFillTx/>
                <a:latin typeface="Montserrat" panose="00000500000000000000" pitchFamily="2" charset="0"/>
              </a:rPr>
              <a:t># OUVERTURE DU PORT HTTP</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0000"/>
                </a:solidFill>
                <a:effectLst/>
                <a:uLnTx/>
                <a:uFillTx/>
                <a:latin typeface="Montserrat" panose="00000500000000000000" pitchFamily="2" charset="0"/>
              </a:rPr>
              <a:t>EXPOSE</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r>
              <a:rPr kumimoji="0" lang="en-US" altLang="en-US" sz="1000" b="1" i="0" u="none" strike="noStrike" kern="1200" cap="none" spc="0" normalizeH="0" baseline="0" noProof="0" dirty="0">
                <a:ln>
                  <a:noFill/>
                </a:ln>
                <a:effectLst/>
                <a:uLnTx/>
                <a:uFillTx/>
                <a:latin typeface="Montserrat" panose="00000500000000000000" pitchFamily="2" charset="0"/>
              </a:rPr>
              <a:t>80</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endParaRPr>
          </a:p>
          <a:p>
            <a:pPr eaLnBrk="0" fontAlgn="base" hangingPunct="0">
              <a:spcBef>
                <a:spcPct val="0"/>
              </a:spcBef>
              <a:spcAft>
                <a:spcPct val="0"/>
              </a:spcAft>
              <a:defRPr/>
            </a:pPr>
            <a:r>
              <a:rPr lang="en-US" altLang="en-US" sz="1000" dirty="0">
                <a:solidFill>
                  <a:srgbClr val="999999"/>
                </a:solidFill>
                <a:latin typeface="Montserrat" panose="00000500000000000000" pitchFamily="2" charset="0"/>
              </a:rPr>
              <a:t># RÉPERTOIRE DE TRAVAIL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0000"/>
                </a:solidFill>
                <a:effectLst/>
                <a:uLnTx/>
                <a:uFillTx/>
                <a:latin typeface="Montserrat" panose="00000500000000000000" pitchFamily="2" charset="0"/>
              </a:rPr>
              <a:t>WORKDIR</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r>
              <a:rPr kumimoji="0" lang="en-US" altLang="en-US" sz="1000" b="1" i="0" u="none" strike="noStrike" kern="1200" cap="none" spc="0" normalizeH="0" baseline="0" noProof="0" dirty="0">
                <a:ln>
                  <a:noFill/>
                </a:ln>
                <a:effectLst/>
                <a:uLnTx/>
                <a:uFillTx/>
                <a:latin typeface="Montserrat" panose="00000500000000000000" pitchFamily="2" charset="0"/>
              </a:rPr>
              <a:t>${DOCUMENTROOT}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i="0" u="none" strike="noStrike" kern="1200" cap="none" spc="0" normalizeH="0" baseline="0" noProof="0" dirty="0">
                <a:ln>
                  <a:noFill/>
                </a:ln>
                <a:solidFill>
                  <a:srgbClr val="999999"/>
                </a:solidFill>
                <a:effectLst/>
                <a:uLnTx/>
                <a:uFillTx/>
                <a:latin typeface="Montserrat" panose="00000500000000000000" pitchFamily="2" charset="0"/>
              </a:rPr>
              <a:t># DÉMARRAGE DES SERVICES LORS DE L</a:t>
            </a:r>
            <a:r>
              <a:rPr kumimoji="0" lang="en-US" altLang="en-US" sz="1000" i="0" u="none" strike="noStrike" kern="1200" cap="none" spc="0" normalizeH="0" baseline="0" noProof="0" dirty="0">
                <a:ln>
                  <a:noFill/>
                </a:ln>
                <a:solidFill>
                  <a:srgbClr val="7EC699"/>
                </a:solidFill>
                <a:effectLst/>
                <a:uLnTx/>
                <a:uFillTx/>
                <a:latin typeface="Montserrat" panose="00000500000000000000" pitchFamily="2" charset="0"/>
              </a:rPr>
              <a:t>'EXÉCUTION DE L'</a:t>
            </a:r>
            <a:r>
              <a:rPr kumimoji="0" lang="en-US" altLang="en-US" sz="1000" i="0" u="none" strike="noStrike" kern="1200" cap="none" spc="0" normalizeH="0" baseline="0" noProof="0" dirty="0">
                <a:ln>
                  <a:noFill/>
                </a:ln>
                <a:solidFill>
                  <a:srgbClr val="CCCCCC"/>
                </a:solidFill>
                <a:effectLst/>
                <a:uLnTx/>
                <a:uFillTx/>
                <a:latin typeface="Montserrat" panose="00000500000000000000" pitchFamily="2" charset="0"/>
              </a:rPr>
              <a:t>IMAGE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0000"/>
                </a:solidFill>
                <a:effectLst/>
                <a:uLnTx/>
                <a:uFillTx/>
                <a:latin typeface="Montserrat" panose="00000500000000000000" pitchFamily="2" charset="0"/>
              </a:rPr>
              <a:t>ENTRYPOINT</a:t>
            </a:r>
            <a:r>
              <a:rPr kumimoji="0" lang="en-US" altLang="en-US" sz="1000" b="1" i="0" u="none" strike="noStrike" kern="1200" cap="none" spc="0" normalizeH="0" baseline="0" noProof="0" dirty="0">
                <a:ln>
                  <a:noFill/>
                </a:ln>
                <a:solidFill>
                  <a:srgbClr val="CCCCCC"/>
                </a:solidFill>
                <a:effectLst/>
                <a:uLnTx/>
                <a:uFillTx/>
                <a:latin typeface="Montserrat" panose="00000500000000000000" pitchFamily="2" charset="0"/>
              </a:rPr>
              <a:t> </a:t>
            </a:r>
            <a:r>
              <a:rPr kumimoji="0" lang="en-US" altLang="en-US" sz="1000" b="1" i="0" u="none" strike="noStrike" kern="1200" cap="none" spc="0" normalizeH="0" baseline="0" noProof="0" dirty="0">
                <a:ln>
                  <a:noFill/>
                </a:ln>
                <a:effectLst/>
                <a:uLnTx/>
                <a:uFillTx/>
                <a:latin typeface="Montserrat" panose="00000500000000000000" pitchFamily="2" charset="0"/>
              </a:rPr>
              <a:t>service </a:t>
            </a:r>
            <a:r>
              <a:rPr kumimoji="0" lang="en-US" altLang="en-US" sz="1000" b="1" i="0" u="none" strike="noStrike" kern="1200" cap="none" spc="0" normalizeH="0" baseline="0" noProof="0" dirty="0" err="1">
                <a:ln>
                  <a:noFill/>
                </a:ln>
                <a:effectLst/>
                <a:uLnTx/>
                <a:uFillTx/>
                <a:latin typeface="Montserrat" panose="00000500000000000000" pitchFamily="2" charset="0"/>
              </a:rPr>
              <a:t>mysql</a:t>
            </a:r>
            <a:r>
              <a:rPr kumimoji="0" lang="en-US" altLang="en-US" sz="1000" b="1" i="0" u="none" strike="noStrike" kern="1200" cap="none" spc="0" normalizeH="0" baseline="0" noProof="0" dirty="0">
                <a:ln>
                  <a:noFill/>
                </a:ln>
                <a:effectLst/>
                <a:uLnTx/>
                <a:uFillTx/>
                <a:latin typeface="Montserrat" panose="00000500000000000000" pitchFamily="2" charset="0"/>
              </a:rPr>
              <a:t> start &amp;&amp; </a:t>
            </a:r>
            <a:r>
              <a:rPr kumimoji="0" lang="en-US" altLang="en-US" sz="1000" b="1" i="0" u="none" strike="noStrike" kern="1200" cap="none" spc="0" normalizeH="0" baseline="0" noProof="0" dirty="0" err="1">
                <a:ln>
                  <a:noFill/>
                </a:ln>
                <a:effectLst/>
                <a:uLnTx/>
                <a:uFillTx/>
                <a:latin typeface="Montserrat" panose="00000500000000000000" pitchFamily="2" charset="0"/>
              </a:rPr>
              <a:t>mysql</a:t>
            </a:r>
            <a:r>
              <a:rPr kumimoji="0" lang="en-US" altLang="en-US" sz="1000" b="1" i="0" u="none" strike="noStrike" kern="1200" cap="none" spc="0" normalizeH="0" baseline="0" noProof="0" dirty="0">
                <a:ln>
                  <a:noFill/>
                </a:ln>
                <a:effectLst/>
                <a:uLnTx/>
                <a:uFillTx/>
                <a:latin typeface="Montserrat" panose="00000500000000000000" pitchFamily="2" charset="0"/>
              </a:rPr>
              <a:t> &lt; /</a:t>
            </a:r>
            <a:r>
              <a:rPr kumimoji="0" lang="en-US" altLang="en-US" sz="1000" b="1" i="0" u="none" strike="noStrike" kern="1200" cap="none" spc="0" normalizeH="0" baseline="0" noProof="0" dirty="0" err="1">
                <a:ln>
                  <a:noFill/>
                </a:ln>
                <a:effectLst/>
                <a:uLnTx/>
                <a:uFillTx/>
                <a:latin typeface="Montserrat" panose="00000500000000000000" pitchFamily="2" charset="0"/>
              </a:rPr>
              <a:t>articles.sql</a:t>
            </a:r>
            <a:r>
              <a:rPr kumimoji="0" lang="en-US" altLang="en-US" sz="1000" b="1" i="0" u="none" strike="noStrike" kern="1200" cap="none" spc="0" normalizeH="0" baseline="0" noProof="0" dirty="0">
                <a:ln>
                  <a:noFill/>
                </a:ln>
                <a:effectLst/>
                <a:uLnTx/>
                <a:uFillTx/>
                <a:latin typeface="Montserrat" panose="00000500000000000000" pitchFamily="2" charset="0"/>
              </a:rPr>
              <a:t> &amp;&amp; apache2ctl -D FOREGROUND</a:t>
            </a:r>
            <a:r>
              <a:rPr kumimoji="0" lang="en-US" altLang="en-US" sz="800" b="1" i="0" u="none" strike="noStrike" kern="1200" cap="none" spc="0" normalizeH="0" baseline="0" noProof="0" dirty="0">
                <a:ln>
                  <a:noFill/>
                </a:ln>
                <a:effectLst/>
                <a:uLnTx/>
                <a:uFillTx/>
                <a:latin typeface="Montserrat" panose="00000500000000000000" pitchFamily="2" charset="0"/>
              </a:rPr>
              <a:t> </a:t>
            </a:r>
            <a:endParaRPr kumimoji="0" lang="en-US" altLang="en-US" b="1" i="0" u="none" strike="noStrike" kern="1200" cap="none" spc="0" normalizeH="0" baseline="0" noProof="0" dirty="0">
              <a:ln>
                <a:noFill/>
              </a:ln>
              <a:effectLst/>
              <a:uLnTx/>
              <a:uFillTx/>
              <a:latin typeface="Montserrat" panose="00000500000000000000" pitchFamily="2" charset="0"/>
            </a:endParaRPr>
          </a:p>
        </p:txBody>
      </p:sp>
      <p:sp>
        <p:nvSpPr>
          <p:cNvPr id="27" name="TextBox 26">
            <a:extLst>
              <a:ext uri="{FF2B5EF4-FFF2-40B4-BE49-F238E27FC236}">
                <a16:creationId xmlns:a16="http://schemas.microsoft.com/office/drawing/2014/main" id="{270266BF-E520-4C6C-95FC-F2FEF43318E7}"/>
              </a:ext>
            </a:extLst>
          </p:cNvPr>
          <p:cNvSpPr txBox="1"/>
          <p:nvPr/>
        </p:nvSpPr>
        <p:spPr>
          <a:xfrm>
            <a:off x="7018867" y="1545005"/>
            <a:ext cx="3242733" cy="307777"/>
          </a:xfrm>
          <a:prstGeom prst="rect">
            <a:avLst/>
          </a:prstGeom>
          <a:noFill/>
        </p:spPr>
        <p:txBody>
          <a:bodyPr wrap="square">
            <a:spAutoFit/>
          </a:bodyPr>
          <a:lstStyle/>
          <a:p>
            <a:r>
              <a:rPr lang="en-US" sz="1400" b="1" i="1" dirty="0"/>
              <a:t>docker build -t </a:t>
            </a:r>
            <a:r>
              <a:rPr lang="en-US" sz="1400" b="1" i="1" dirty="0" err="1"/>
              <a:t>my_lamp</a:t>
            </a:r>
            <a:r>
              <a:rPr lang="en-US" sz="1400" b="1" i="1" dirty="0"/>
              <a:t> .</a:t>
            </a:r>
          </a:p>
        </p:txBody>
      </p:sp>
      <p:sp>
        <p:nvSpPr>
          <p:cNvPr id="29" name="TextBox 28">
            <a:extLst>
              <a:ext uri="{FF2B5EF4-FFF2-40B4-BE49-F238E27FC236}">
                <a16:creationId xmlns:a16="http://schemas.microsoft.com/office/drawing/2014/main" id="{08DBAF39-4A3C-4FB7-A748-56A91518CD28}"/>
              </a:ext>
            </a:extLst>
          </p:cNvPr>
          <p:cNvSpPr txBox="1"/>
          <p:nvPr/>
        </p:nvSpPr>
        <p:spPr>
          <a:xfrm>
            <a:off x="6985258" y="1891803"/>
            <a:ext cx="4673600" cy="307777"/>
          </a:xfrm>
          <a:prstGeom prst="rect">
            <a:avLst/>
          </a:prstGeom>
          <a:noFill/>
        </p:spPr>
        <p:txBody>
          <a:bodyPr wrap="square">
            <a:spAutoFit/>
          </a:bodyPr>
          <a:lstStyle/>
          <a:p>
            <a:r>
              <a:rPr lang="en-US" sz="1400" b="1" i="1" dirty="0"/>
              <a:t>docker run -d --name </a:t>
            </a:r>
            <a:r>
              <a:rPr lang="en-US" sz="1400" b="1" i="1" dirty="0" err="1"/>
              <a:t>my_lamp_c</a:t>
            </a:r>
            <a:r>
              <a:rPr lang="en-US" sz="1400" b="1" i="1" dirty="0"/>
              <a:t> -p 8080:80 </a:t>
            </a:r>
            <a:r>
              <a:rPr lang="en-US" sz="1400" b="1" i="1" dirty="0" err="1"/>
              <a:t>my_lamp</a:t>
            </a:r>
            <a:endParaRPr lang="en-US" sz="1400" b="1" i="1" dirty="0"/>
          </a:p>
        </p:txBody>
      </p:sp>
      <p:sp>
        <p:nvSpPr>
          <p:cNvPr id="31" name="TextBox 30">
            <a:extLst>
              <a:ext uri="{FF2B5EF4-FFF2-40B4-BE49-F238E27FC236}">
                <a16:creationId xmlns:a16="http://schemas.microsoft.com/office/drawing/2014/main" id="{BF071F9F-4F94-4DDF-AF69-FFD5E7DD8526}"/>
              </a:ext>
            </a:extLst>
          </p:cNvPr>
          <p:cNvSpPr txBox="1"/>
          <p:nvPr/>
        </p:nvSpPr>
        <p:spPr>
          <a:xfrm>
            <a:off x="6824130" y="2390244"/>
            <a:ext cx="3683000" cy="369332"/>
          </a:xfrm>
          <a:prstGeom prst="rect">
            <a:avLst/>
          </a:prstGeom>
          <a:noFill/>
        </p:spPr>
        <p:txBody>
          <a:bodyPr wrap="square">
            <a:spAutoFit/>
          </a:bodyPr>
          <a:lstStyle/>
          <a:p>
            <a:r>
              <a:rPr lang="fr-FR" b="1" dirty="0">
                <a:solidFill>
                  <a:srgbClr val="11884C"/>
                </a:solidFill>
                <a:latin typeface="Montserrat" panose="00000500000000000000" pitchFamily="2" charset="0"/>
              </a:rPr>
              <a:t>D</a:t>
            </a:r>
            <a:r>
              <a:rPr lang="fr-FR" b="1" i="0" dirty="0">
                <a:solidFill>
                  <a:srgbClr val="11884C"/>
                </a:solidFill>
                <a:effectLst/>
                <a:latin typeface="Montserrat" panose="00000500000000000000" pitchFamily="2" charset="0"/>
              </a:rPr>
              <a:t>ifférence entre ENV et ARG</a:t>
            </a:r>
            <a:endParaRPr lang="en-US" dirty="0"/>
          </a:p>
        </p:txBody>
      </p:sp>
      <p:sp>
        <p:nvSpPr>
          <p:cNvPr id="10" name="TextBox 9">
            <a:extLst>
              <a:ext uri="{FF2B5EF4-FFF2-40B4-BE49-F238E27FC236}">
                <a16:creationId xmlns:a16="http://schemas.microsoft.com/office/drawing/2014/main" id="{37A50D08-23EE-4E9E-88EC-44050FFEC753}"/>
              </a:ext>
            </a:extLst>
          </p:cNvPr>
          <p:cNvSpPr txBox="1"/>
          <p:nvPr/>
        </p:nvSpPr>
        <p:spPr>
          <a:xfrm>
            <a:off x="6731851" y="2840167"/>
            <a:ext cx="5460149" cy="307777"/>
          </a:xfrm>
          <a:prstGeom prst="rect">
            <a:avLst/>
          </a:prstGeom>
          <a:noFill/>
        </p:spPr>
        <p:txBody>
          <a:bodyPr wrap="none" rtlCol="0">
            <a:spAutoFit/>
          </a:bodyPr>
          <a:lstStyle/>
          <a:p>
            <a:r>
              <a:rPr lang="en-US" sz="1400" b="1" dirty="0">
                <a:solidFill>
                  <a:srgbClr val="C7254E"/>
                </a:solidFill>
                <a:latin typeface="Consolas" panose="020B0609020204030204" pitchFamily="49" charset="0"/>
              </a:rPr>
              <a:t>ARG</a:t>
            </a:r>
            <a:r>
              <a:rPr lang="en-US" sz="1400" dirty="0">
                <a:latin typeface="Montserrat" panose="00000500000000000000" pitchFamily="2" charset="0"/>
              </a:rPr>
              <a:t> </a:t>
            </a:r>
            <a:r>
              <a:rPr lang="en-US" sz="1400" dirty="0" err="1">
                <a:latin typeface="Montserrat" panose="00000500000000000000" pitchFamily="2" charset="0"/>
              </a:rPr>
              <a:t>est</a:t>
            </a:r>
            <a:r>
              <a:rPr lang="en-US" sz="1400" dirty="0">
                <a:latin typeface="Montserrat" panose="00000500000000000000" pitchFamily="2" charset="0"/>
              </a:rPr>
              <a:t> </a:t>
            </a:r>
            <a:r>
              <a:rPr lang="en-US" sz="1400" dirty="0" err="1">
                <a:latin typeface="Montserrat" panose="00000500000000000000" pitchFamily="2" charset="0"/>
              </a:rPr>
              <a:t>temporaire</a:t>
            </a:r>
            <a:r>
              <a:rPr lang="en-US" sz="1400" dirty="0">
                <a:latin typeface="Montserrat" panose="00000500000000000000" pitchFamily="2" charset="0"/>
              </a:rPr>
              <a:t> et utilizable </a:t>
            </a:r>
            <a:r>
              <a:rPr lang="en-US" sz="1400" dirty="0" err="1">
                <a:latin typeface="Montserrat" panose="00000500000000000000" pitchFamily="2" charset="0"/>
              </a:rPr>
              <a:t>qu’au</a:t>
            </a:r>
            <a:r>
              <a:rPr lang="en-US" sz="1400" dirty="0">
                <a:latin typeface="Montserrat" panose="00000500000000000000" pitchFamily="2" charset="0"/>
              </a:rPr>
              <a:t> </a:t>
            </a:r>
            <a:r>
              <a:rPr lang="en-US" sz="1400" dirty="0" err="1">
                <a:latin typeface="Montserrat" panose="00000500000000000000" pitchFamily="2" charset="0"/>
              </a:rPr>
              <a:t>niveau</a:t>
            </a:r>
            <a:r>
              <a:rPr lang="en-US" sz="1400" dirty="0">
                <a:latin typeface="Montserrat" panose="00000500000000000000" pitchFamily="2" charset="0"/>
              </a:rPr>
              <a:t> de </a:t>
            </a:r>
            <a:r>
              <a:rPr lang="en-US" sz="1400" dirty="0" err="1">
                <a:latin typeface="Montserrat" panose="00000500000000000000" pitchFamily="2" charset="0"/>
              </a:rPr>
              <a:t>dockerfile</a:t>
            </a:r>
            <a:endParaRPr lang="en-US" sz="1400" dirty="0">
              <a:latin typeface="Montserrat" panose="00000500000000000000" pitchFamily="2" charset="0"/>
            </a:endParaRPr>
          </a:p>
        </p:txBody>
      </p:sp>
      <p:sp>
        <p:nvSpPr>
          <p:cNvPr id="45" name="TextBox 44">
            <a:extLst>
              <a:ext uri="{FF2B5EF4-FFF2-40B4-BE49-F238E27FC236}">
                <a16:creationId xmlns:a16="http://schemas.microsoft.com/office/drawing/2014/main" id="{C2A05E83-71F4-4A15-89A0-AE373359D798}"/>
              </a:ext>
            </a:extLst>
          </p:cNvPr>
          <p:cNvSpPr txBox="1"/>
          <p:nvPr/>
        </p:nvSpPr>
        <p:spPr>
          <a:xfrm>
            <a:off x="6741169" y="3254857"/>
            <a:ext cx="5222231" cy="523220"/>
          </a:xfrm>
          <a:prstGeom prst="rect">
            <a:avLst/>
          </a:prstGeom>
          <a:noFill/>
        </p:spPr>
        <p:txBody>
          <a:bodyPr wrap="square">
            <a:spAutoFit/>
          </a:bodyPr>
          <a:lstStyle/>
          <a:p>
            <a:r>
              <a:rPr lang="fr-FR" sz="1400" b="1" i="0" dirty="0">
                <a:solidFill>
                  <a:srgbClr val="C7254E"/>
                </a:solidFill>
                <a:effectLst/>
                <a:latin typeface="Consolas" panose="020B0609020204030204" pitchFamily="49" charset="0"/>
              </a:rPr>
              <a:t>ENV</a:t>
            </a:r>
            <a:r>
              <a:rPr lang="fr-FR" sz="1400" dirty="0">
                <a:solidFill>
                  <a:srgbClr val="2C2C2C"/>
                </a:solidFill>
                <a:latin typeface="Montserrat" panose="00000500000000000000" pitchFamily="2" charset="0"/>
              </a:rPr>
              <a:t> </a:t>
            </a:r>
            <a:r>
              <a:rPr lang="fr-FR" sz="1400" b="0" i="0" dirty="0">
                <a:solidFill>
                  <a:srgbClr val="2C2C2C"/>
                </a:solidFill>
                <a:effectLst/>
                <a:latin typeface="Montserrat" panose="00000500000000000000" pitchFamily="2" charset="0"/>
              </a:rPr>
              <a:t>est une variable d'environnements accessible depuis le </a:t>
            </a:r>
            <a:r>
              <a:rPr lang="fr-FR" sz="1400" b="0" i="0" dirty="0" err="1">
                <a:solidFill>
                  <a:srgbClr val="2C2C2C"/>
                </a:solidFill>
                <a:effectLst/>
                <a:latin typeface="Montserrat" panose="00000500000000000000" pitchFamily="2" charset="0"/>
              </a:rPr>
              <a:t>Dockerfile</a:t>
            </a:r>
            <a:r>
              <a:rPr lang="fr-FR" sz="1400" b="0" i="0" dirty="0">
                <a:solidFill>
                  <a:srgbClr val="2C2C2C"/>
                </a:solidFill>
                <a:effectLst/>
                <a:latin typeface="Montserrat" panose="00000500000000000000" pitchFamily="2" charset="0"/>
              </a:rPr>
              <a:t> et le conteneur</a:t>
            </a:r>
            <a:endParaRPr lang="en-US" sz="1400" dirty="0"/>
          </a:p>
        </p:txBody>
      </p:sp>
      <p:sp>
        <p:nvSpPr>
          <p:cNvPr id="46" name="TextBox 45">
            <a:extLst>
              <a:ext uri="{FF2B5EF4-FFF2-40B4-BE49-F238E27FC236}">
                <a16:creationId xmlns:a16="http://schemas.microsoft.com/office/drawing/2014/main" id="{5039DA91-A954-4A79-9FC6-D1F2962025E0}"/>
              </a:ext>
            </a:extLst>
          </p:cNvPr>
          <p:cNvSpPr txBox="1"/>
          <p:nvPr/>
        </p:nvSpPr>
        <p:spPr>
          <a:xfrm>
            <a:off x="6807456" y="3935025"/>
            <a:ext cx="3852333" cy="369332"/>
          </a:xfrm>
          <a:prstGeom prst="rect">
            <a:avLst/>
          </a:prstGeom>
          <a:noFill/>
        </p:spPr>
        <p:txBody>
          <a:bodyPr wrap="square">
            <a:spAutoFit/>
          </a:bodyPr>
          <a:lstStyle/>
          <a:p>
            <a:r>
              <a:rPr lang="fr-FR" b="1" dirty="0">
                <a:solidFill>
                  <a:srgbClr val="11884C"/>
                </a:solidFill>
                <a:latin typeface="Montserrat" panose="00000500000000000000" pitchFamily="2" charset="0"/>
              </a:rPr>
              <a:t>D</a:t>
            </a:r>
            <a:r>
              <a:rPr lang="fr-FR" b="1" i="0" dirty="0">
                <a:solidFill>
                  <a:srgbClr val="11884C"/>
                </a:solidFill>
                <a:effectLst/>
                <a:latin typeface="Montserrat" panose="00000500000000000000" pitchFamily="2" charset="0"/>
              </a:rPr>
              <a:t>ifférence entre COPY et ADD</a:t>
            </a:r>
            <a:endParaRPr lang="en-US" dirty="0"/>
          </a:p>
        </p:txBody>
      </p:sp>
      <p:sp>
        <p:nvSpPr>
          <p:cNvPr id="47" name="TextBox 46">
            <a:extLst>
              <a:ext uri="{FF2B5EF4-FFF2-40B4-BE49-F238E27FC236}">
                <a16:creationId xmlns:a16="http://schemas.microsoft.com/office/drawing/2014/main" id="{F10FD60D-1929-4CEC-AEF9-EDF64116A491}"/>
              </a:ext>
            </a:extLst>
          </p:cNvPr>
          <p:cNvSpPr txBox="1"/>
          <p:nvPr/>
        </p:nvSpPr>
        <p:spPr>
          <a:xfrm>
            <a:off x="6731851" y="4304357"/>
            <a:ext cx="5231549" cy="523220"/>
          </a:xfrm>
          <a:prstGeom prst="rect">
            <a:avLst/>
          </a:prstGeom>
          <a:noFill/>
        </p:spPr>
        <p:txBody>
          <a:bodyPr wrap="square">
            <a:spAutoFit/>
          </a:bodyPr>
          <a:lstStyle/>
          <a:p>
            <a:r>
              <a:rPr lang="fr-FR" sz="1400" b="0" i="0" dirty="0">
                <a:solidFill>
                  <a:srgbClr val="2C2C2C"/>
                </a:solidFill>
                <a:effectLst/>
                <a:latin typeface="Montserrat" panose="00000500000000000000" pitchFamily="2" charset="0"/>
              </a:rPr>
              <a:t>Ils permettent tous les deux de copier un fichier/dossier local vers un conteneur</a:t>
            </a:r>
            <a:endParaRPr lang="en-US" sz="1400" dirty="0"/>
          </a:p>
        </p:txBody>
      </p:sp>
      <p:sp>
        <p:nvSpPr>
          <p:cNvPr id="48" name="TextBox 47">
            <a:extLst>
              <a:ext uri="{FF2B5EF4-FFF2-40B4-BE49-F238E27FC236}">
                <a16:creationId xmlns:a16="http://schemas.microsoft.com/office/drawing/2014/main" id="{BAD9C3E5-0F67-4DC1-B150-EF2F04FA4663}"/>
              </a:ext>
            </a:extLst>
          </p:cNvPr>
          <p:cNvSpPr txBox="1"/>
          <p:nvPr/>
        </p:nvSpPr>
        <p:spPr>
          <a:xfrm>
            <a:off x="6741169" y="4780601"/>
            <a:ext cx="4275667" cy="738664"/>
          </a:xfrm>
          <a:prstGeom prst="rect">
            <a:avLst/>
          </a:prstGeom>
          <a:noFill/>
        </p:spPr>
        <p:txBody>
          <a:bodyPr wrap="square">
            <a:spAutoFit/>
          </a:bodyPr>
          <a:lstStyle/>
          <a:p>
            <a:r>
              <a:rPr lang="fr-FR" sz="1400" b="1" i="0" dirty="0">
                <a:solidFill>
                  <a:srgbClr val="C7254E"/>
                </a:solidFill>
                <a:effectLst/>
                <a:latin typeface="Consolas" panose="020B0609020204030204" pitchFamily="49" charset="0"/>
              </a:rPr>
              <a:t>ADD</a:t>
            </a:r>
            <a:r>
              <a:rPr lang="fr-FR" sz="1400" b="0" i="0" dirty="0">
                <a:solidFill>
                  <a:srgbClr val="2C2C2C"/>
                </a:solidFill>
                <a:effectLst/>
                <a:latin typeface="Montserrat" panose="00000500000000000000" pitchFamily="2" charset="0"/>
              </a:rPr>
              <a:t> autorise les sources sous forme d’url et décompresse les fichiers archive.</a:t>
            </a:r>
          </a:p>
          <a:p>
            <a:r>
              <a:rPr lang="fr-FR" sz="1400" dirty="0">
                <a:solidFill>
                  <a:srgbClr val="2C2C2C"/>
                </a:solidFill>
                <a:latin typeface="Montserrat" panose="00000500000000000000" pitchFamily="2" charset="0"/>
              </a:rPr>
              <a:t>Il est conseille d’utiliser </a:t>
            </a:r>
            <a:r>
              <a:rPr lang="fr-FR" sz="1400" b="1" dirty="0">
                <a:solidFill>
                  <a:srgbClr val="C7254E"/>
                </a:solidFill>
                <a:latin typeface="Consolas" panose="020B0609020204030204" pitchFamily="49" charset="0"/>
              </a:rPr>
              <a:t>COPY</a:t>
            </a:r>
            <a:endParaRPr lang="en-US" sz="1400" b="1" dirty="0">
              <a:solidFill>
                <a:srgbClr val="C7254E"/>
              </a:solidFill>
              <a:latin typeface="Consolas" panose="020B0609020204030204" pitchFamily="49" charset="0"/>
            </a:endParaRPr>
          </a:p>
        </p:txBody>
      </p:sp>
      <p:graphicFrame>
        <p:nvGraphicFramePr>
          <p:cNvPr id="2" name="Object 1">
            <a:extLst>
              <a:ext uri="{FF2B5EF4-FFF2-40B4-BE49-F238E27FC236}">
                <a16:creationId xmlns:a16="http://schemas.microsoft.com/office/drawing/2014/main" id="{E877B1BF-24C0-4966-BA19-1203A1294874}"/>
              </a:ext>
            </a:extLst>
          </p:cNvPr>
          <p:cNvGraphicFramePr>
            <a:graphicFrameLocks noChangeAspect="1"/>
          </p:cNvGraphicFramePr>
          <p:nvPr>
            <p:extLst>
              <p:ext uri="{D42A27DB-BD31-4B8C-83A1-F6EECF244321}">
                <p14:modId xmlns:p14="http://schemas.microsoft.com/office/powerpoint/2010/main" val="3956563951"/>
              </p:ext>
            </p:extLst>
          </p:nvPr>
        </p:nvGraphicFramePr>
        <p:xfrm>
          <a:off x="6824130" y="5733521"/>
          <a:ext cx="471487" cy="349250"/>
        </p:xfrm>
        <a:graphic>
          <a:graphicData uri="http://schemas.openxmlformats.org/presentationml/2006/ole">
            <mc:AlternateContent xmlns:mc="http://schemas.openxmlformats.org/markup-compatibility/2006">
              <mc:Choice xmlns:v="urn:schemas-microsoft-com:vml" Requires="v">
                <p:oleObj name="Packager Shell Object" showAsIcon="1" r:id="rId2" imgW="470880" imgH="349200" progId="Package">
                  <p:embed/>
                </p:oleObj>
              </mc:Choice>
              <mc:Fallback>
                <p:oleObj name="Packager Shell Object" showAsIcon="1" r:id="rId2" imgW="470880" imgH="349200" progId="Package">
                  <p:embed/>
                  <p:pic>
                    <p:nvPicPr>
                      <p:cNvPr id="2" name="Object 1">
                        <a:extLst>
                          <a:ext uri="{FF2B5EF4-FFF2-40B4-BE49-F238E27FC236}">
                            <a16:creationId xmlns:a16="http://schemas.microsoft.com/office/drawing/2014/main" id="{E877B1BF-24C0-4966-BA19-1203A1294874}"/>
                          </a:ext>
                        </a:extLst>
                      </p:cNvPr>
                      <p:cNvPicPr/>
                      <p:nvPr/>
                    </p:nvPicPr>
                    <p:blipFill>
                      <a:blip r:embed="rId3"/>
                      <a:stretch>
                        <a:fillRect/>
                      </a:stretch>
                    </p:blipFill>
                    <p:spPr>
                      <a:xfrm>
                        <a:off x="6824130" y="5733521"/>
                        <a:ext cx="471487" cy="349250"/>
                      </a:xfrm>
                      <a:prstGeom prst="rect">
                        <a:avLst/>
                      </a:prstGeom>
                    </p:spPr>
                  </p:pic>
                </p:oleObj>
              </mc:Fallback>
            </mc:AlternateContent>
          </a:graphicData>
        </a:graphic>
      </p:graphicFrame>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D1FADE-BC76-4AB4-A985-12823675AE6E}"/>
              </a:ext>
            </a:extLst>
          </p:cNvPr>
          <p:cNvSpPr txBox="1"/>
          <p:nvPr/>
        </p:nvSpPr>
        <p:spPr>
          <a:xfrm>
            <a:off x="5981356" y="1305352"/>
            <a:ext cx="5948177" cy="4247317"/>
          </a:xfrm>
          <a:prstGeom prst="rect">
            <a:avLst/>
          </a:prstGeom>
          <a:noFill/>
        </p:spPr>
        <p:txBody>
          <a:bodyPr wrap="square">
            <a:spAutoFit/>
          </a:bodyPr>
          <a:lstStyle/>
          <a:p>
            <a:r>
              <a:rPr lang="fr-FR" b="1" dirty="0">
                <a:solidFill>
                  <a:srgbClr val="11884C"/>
                </a:solidFill>
                <a:latin typeface="Montserrat" panose="00000500000000000000" pitchFamily="2" charset="0"/>
              </a:rPr>
              <a:t>D</a:t>
            </a:r>
            <a:r>
              <a:rPr lang="fr-FR" b="1" i="0" dirty="0">
                <a:solidFill>
                  <a:srgbClr val="11884C"/>
                </a:solidFill>
                <a:effectLst/>
                <a:latin typeface="Montserrat" panose="00000500000000000000" pitchFamily="2" charset="0"/>
              </a:rPr>
              <a:t>ifférence entre RUN, ENTRYPOINT et CMD</a:t>
            </a:r>
          </a:p>
          <a:p>
            <a:endParaRPr lang="fr-FR" b="1" i="0" dirty="0">
              <a:solidFill>
                <a:srgbClr val="C7254E"/>
              </a:solidFill>
              <a:effectLst/>
              <a:latin typeface="Consolas" panose="020B0609020204030204" pitchFamily="49" charset="0"/>
            </a:endParaRPr>
          </a:p>
          <a:p>
            <a:r>
              <a:rPr lang="fr-FR" b="1" i="0" dirty="0">
                <a:solidFill>
                  <a:srgbClr val="C7254E"/>
                </a:solidFill>
                <a:effectLst/>
                <a:latin typeface="Consolas" panose="020B0609020204030204" pitchFamily="49" charset="0"/>
              </a:rPr>
              <a:t>RUN</a:t>
            </a:r>
            <a:r>
              <a:rPr lang="fr-FR" b="0" i="0" dirty="0">
                <a:solidFill>
                  <a:srgbClr val="2C2C2C"/>
                </a:solidFill>
                <a:effectLst/>
                <a:latin typeface="Montserrat" panose="00000500000000000000" pitchFamily="2" charset="0"/>
              </a:rPr>
              <a:t> est</a:t>
            </a:r>
            <a:r>
              <a:rPr lang="fr-FR" i="0" dirty="0">
                <a:solidFill>
                  <a:srgbClr val="2C2C2C"/>
                </a:solidFill>
                <a:effectLst/>
                <a:latin typeface="Montserrat" panose="00000500000000000000" pitchFamily="2" charset="0"/>
              </a:rPr>
              <a:t> exécuté pendant la construction de l’image. </a:t>
            </a:r>
            <a:r>
              <a:rPr lang="fr-FR" b="0" i="0" dirty="0">
                <a:solidFill>
                  <a:srgbClr val="2C2C2C"/>
                </a:solidFill>
                <a:effectLst/>
                <a:latin typeface="Montserrat" panose="00000500000000000000" pitchFamily="2" charset="0"/>
              </a:rPr>
              <a:t>Il est souvent utilisé pour installer des packages logiciels qui formeront les différentes couches de votre image.</a:t>
            </a:r>
            <a:endParaRPr lang="fr-FR" i="0" dirty="0">
              <a:solidFill>
                <a:srgbClr val="2C2C2C"/>
              </a:solidFill>
              <a:effectLst/>
              <a:latin typeface="Montserrat" panose="00000500000000000000" pitchFamily="2" charset="0"/>
            </a:endParaRPr>
          </a:p>
          <a:p>
            <a:endParaRPr lang="fr-FR" dirty="0">
              <a:solidFill>
                <a:srgbClr val="2C2C2C"/>
              </a:solidFill>
              <a:latin typeface="Montserrat" panose="00000500000000000000" pitchFamily="2" charset="0"/>
            </a:endParaRPr>
          </a:p>
          <a:p>
            <a:r>
              <a:rPr lang="fr-FR" b="1" i="0" dirty="0">
                <a:solidFill>
                  <a:srgbClr val="C7254E"/>
                </a:solidFill>
                <a:effectLst/>
                <a:latin typeface="Consolas" panose="020B0609020204030204" pitchFamily="49" charset="0"/>
              </a:rPr>
              <a:t>ENTRYPOINT</a:t>
            </a:r>
            <a:r>
              <a:rPr lang="fr-FR" b="0" i="0" dirty="0">
                <a:solidFill>
                  <a:srgbClr val="2C2C2C"/>
                </a:solidFill>
                <a:effectLst/>
                <a:latin typeface="Montserrat" panose="00000500000000000000" pitchFamily="2" charset="0"/>
              </a:rPr>
              <a:t> est </a:t>
            </a:r>
            <a:r>
              <a:rPr lang="fr-FR" i="0" dirty="0">
                <a:solidFill>
                  <a:srgbClr val="2C2C2C"/>
                </a:solidFill>
                <a:effectLst/>
                <a:latin typeface="Montserrat" panose="00000500000000000000" pitchFamily="2" charset="0"/>
              </a:rPr>
              <a:t>exécuté pendant le lancement de votre conteneur </a:t>
            </a:r>
            <a:r>
              <a:rPr lang="fr-FR" b="0" i="0" dirty="0">
                <a:solidFill>
                  <a:srgbClr val="2C2C2C"/>
                </a:solidFill>
                <a:effectLst/>
                <a:latin typeface="Montserrat" panose="00000500000000000000" pitchFamily="2" charset="0"/>
              </a:rPr>
              <a:t>et permet de configurer un conteneur qui s'exécutera en tant qu'exécutable.</a:t>
            </a:r>
          </a:p>
          <a:p>
            <a:endParaRPr lang="fr-FR" dirty="0">
              <a:solidFill>
                <a:srgbClr val="2C2C2C"/>
              </a:solidFill>
              <a:latin typeface="Montserrat" panose="00000500000000000000" pitchFamily="2" charset="0"/>
            </a:endParaRPr>
          </a:p>
          <a:p>
            <a:r>
              <a:rPr lang="fr-FR" b="1" i="0" dirty="0">
                <a:solidFill>
                  <a:srgbClr val="C7254E"/>
                </a:solidFill>
                <a:effectLst/>
                <a:latin typeface="Consolas" panose="020B0609020204030204" pitchFamily="49" charset="0"/>
              </a:rPr>
              <a:t>CMD</a:t>
            </a:r>
            <a:r>
              <a:rPr lang="fr-FR" b="0" i="0" dirty="0">
                <a:solidFill>
                  <a:srgbClr val="2C2C2C"/>
                </a:solidFill>
                <a:effectLst/>
                <a:latin typeface="Montserrat" panose="00000500000000000000" pitchFamily="2" charset="0"/>
              </a:rPr>
              <a:t> est aussi </a:t>
            </a:r>
            <a:r>
              <a:rPr lang="fr-FR" i="0" dirty="0">
                <a:solidFill>
                  <a:srgbClr val="2C2C2C"/>
                </a:solidFill>
                <a:effectLst/>
                <a:latin typeface="Montserrat" panose="00000500000000000000" pitchFamily="2" charset="0"/>
              </a:rPr>
              <a:t>exécuté pendant le lancement de votre conteneur</a:t>
            </a:r>
            <a:r>
              <a:rPr lang="fr-FR" b="0" i="0" dirty="0">
                <a:solidFill>
                  <a:srgbClr val="2C2C2C"/>
                </a:solidFill>
                <a:effectLst/>
                <a:latin typeface="Montserrat" panose="00000500000000000000" pitchFamily="2" charset="0"/>
              </a:rPr>
              <a:t>, elle définit les commandes et/ou les paramètres de l'instruction </a:t>
            </a:r>
            <a:r>
              <a:rPr lang="fr-FR" b="1" i="0" dirty="0">
                <a:solidFill>
                  <a:srgbClr val="C7254E"/>
                </a:solidFill>
                <a:effectLst/>
                <a:latin typeface="Consolas" panose="020B0609020204030204" pitchFamily="49" charset="0"/>
              </a:rPr>
              <a:t>ENTRYPOINT</a:t>
            </a:r>
            <a:r>
              <a:rPr lang="fr-FR" b="0" i="0" dirty="0">
                <a:solidFill>
                  <a:srgbClr val="2C2C2C"/>
                </a:solidFill>
                <a:effectLst/>
                <a:latin typeface="Montserrat" panose="00000500000000000000" pitchFamily="2" charset="0"/>
              </a:rPr>
              <a:t> par défaut</a:t>
            </a:r>
            <a:endParaRPr lang="en-US" dirty="0"/>
          </a:p>
        </p:txBody>
      </p:sp>
      <p:sp>
        <p:nvSpPr>
          <p:cNvPr id="6" name="TextBox 5">
            <a:extLst>
              <a:ext uri="{FF2B5EF4-FFF2-40B4-BE49-F238E27FC236}">
                <a16:creationId xmlns:a16="http://schemas.microsoft.com/office/drawing/2014/main" id="{D0D80256-CF84-4890-ABBA-75F718A412FC}"/>
              </a:ext>
            </a:extLst>
          </p:cNvPr>
          <p:cNvSpPr txBox="1"/>
          <p:nvPr/>
        </p:nvSpPr>
        <p:spPr>
          <a:xfrm>
            <a:off x="521207" y="1441977"/>
            <a:ext cx="3683000" cy="369332"/>
          </a:xfrm>
          <a:prstGeom prst="rect">
            <a:avLst/>
          </a:prstGeom>
          <a:noFill/>
        </p:spPr>
        <p:txBody>
          <a:bodyPr wrap="square">
            <a:spAutoFit/>
          </a:bodyPr>
          <a:lstStyle/>
          <a:p>
            <a:r>
              <a:rPr lang="fr-FR" b="1" dirty="0">
                <a:solidFill>
                  <a:srgbClr val="11884C"/>
                </a:solidFill>
                <a:latin typeface="Montserrat" panose="00000500000000000000" pitchFamily="2" charset="0"/>
              </a:rPr>
              <a:t>D</a:t>
            </a:r>
            <a:r>
              <a:rPr lang="fr-FR" b="1" i="0" dirty="0">
                <a:solidFill>
                  <a:srgbClr val="11884C"/>
                </a:solidFill>
                <a:effectLst/>
                <a:latin typeface="Montserrat" panose="00000500000000000000" pitchFamily="2" charset="0"/>
              </a:rPr>
              <a:t>ifférence entre ENV et ARG</a:t>
            </a:r>
            <a:endParaRPr lang="en-US" dirty="0"/>
          </a:p>
        </p:txBody>
      </p:sp>
      <p:sp>
        <p:nvSpPr>
          <p:cNvPr id="7" name="TextBox 6">
            <a:extLst>
              <a:ext uri="{FF2B5EF4-FFF2-40B4-BE49-F238E27FC236}">
                <a16:creationId xmlns:a16="http://schemas.microsoft.com/office/drawing/2014/main" id="{39492E66-8018-4C47-ABE9-1D6EFD9D76DB}"/>
              </a:ext>
            </a:extLst>
          </p:cNvPr>
          <p:cNvSpPr txBox="1"/>
          <p:nvPr/>
        </p:nvSpPr>
        <p:spPr>
          <a:xfrm>
            <a:off x="521207" y="1891900"/>
            <a:ext cx="5460149" cy="307777"/>
          </a:xfrm>
          <a:prstGeom prst="rect">
            <a:avLst/>
          </a:prstGeom>
          <a:noFill/>
        </p:spPr>
        <p:txBody>
          <a:bodyPr wrap="none" rtlCol="0">
            <a:spAutoFit/>
          </a:bodyPr>
          <a:lstStyle/>
          <a:p>
            <a:r>
              <a:rPr lang="en-US" sz="1400" b="1" dirty="0">
                <a:solidFill>
                  <a:srgbClr val="C7254E"/>
                </a:solidFill>
                <a:latin typeface="Consolas" panose="020B0609020204030204" pitchFamily="49" charset="0"/>
              </a:rPr>
              <a:t>ARG</a:t>
            </a:r>
            <a:r>
              <a:rPr lang="en-US" sz="1400" dirty="0">
                <a:latin typeface="Montserrat" panose="00000500000000000000" pitchFamily="2" charset="0"/>
              </a:rPr>
              <a:t> </a:t>
            </a:r>
            <a:r>
              <a:rPr lang="en-US" sz="1400" dirty="0" err="1">
                <a:latin typeface="Montserrat" panose="00000500000000000000" pitchFamily="2" charset="0"/>
              </a:rPr>
              <a:t>est</a:t>
            </a:r>
            <a:r>
              <a:rPr lang="en-US" sz="1400" dirty="0">
                <a:latin typeface="Montserrat" panose="00000500000000000000" pitchFamily="2" charset="0"/>
              </a:rPr>
              <a:t> </a:t>
            </a:r>
            <a:r>
              <a:rPr lang="en-US" sz="1400" dirty="0" err="1">
                <a:latin typeface="Montserrat" panose="00000500000000000000" pitchFamily="2" charset="0"/>
              </a:rPr>
              <a:t>temporaire</a:t>
            </a:r>
            <a:r>
              <a:rPr lang="en-US" sz="1400" dirty="0">
                <a:latin typeface="Montserrat" panose="00000500000000000000" pitchFamily="2" charset="0"/>
              </a:rPr>
              <a:t> et utilizable </a:t>
            </a:r>
            <a:r>
              <a:rPr lang="en-US" sz="1400" dirty="0" err="1">
                <a:latin typeface="Montserrat" panose="00000500000000000000" pitchFamily="2" charset="0"/>
              </a:rPr>
              <a:t>qu’au</a:t>
            </a:r>
            <a:r>
              <a:rPr lang="en-US" sz="1400" dirty="0">
                <a:latin typeface="Montserrat" panose="00000500000000000000" pitchFamily="2" charset="0"/>
              </a:rPr>
              <a:t> </a:t>
            </a:r>
            <a:r>
              <a:rPr lang="en-US" sz="1400" dirty="0" err="1">
                <a:latin typeface="Montserrat" panose="00000500000000000000" pitchFamily="2" charset="0"/>
              </a:rPr>
              <a:t>niveau</a:t>
            </a:r>
            <a:r>
              <a:rPr lang="en-US" sz="1400" dirty="0">
                <a:latin typeface="Montserrat" panose="00000500000000000000" pitchFamily="2" charset="0"/>
              </a:rPr>
              <a:t> de </a:t>
            </a:r>
            <a:r>
              <a:rPr lang="en-US" sz="1400" dirty="0" err="1">
                <a:latin typeface="Montserrat" panose="00000500000000000000" pitchFamily="2" charset="0"/>
              </a:rPr>
              <a:t>dockerfile</a:t>
            </a:r>
            <a:endParaRPr lang="en-US" sz="1400" dirty="0">
              <a:latin typeface="Montserrat" panose="00000500000000000000" pitchFamily="2" charset="0"/>
            </a:endParaRPr>
          </a:p>
        </p:txBody>
      </p:sp>
      <p:sp>
        <p:nvSpPr>
          <p:cNvPr id="8" name="TextBox 7">
            <a:extLst>
              <a:ext uri="{FF2B5EF4-FFF2-40B4-BE49-F238E27FC236}">
                <a16:creationId xmlns:a16="http://schemas.microsoft.com/office/drawing/2014/main" id="{7455377A-F8F8-48CD-8C0A-34EC397FD517}"/>
              </a:ext>
            </a:extLst>
          </p:cNvPr>
          <p:cNvSpPr txBox="1"/>
          <p:nvPr/>
        </p:nvSpPr>
        <p:spPr>
          <a:xfrm>
            <a:off x="521207" y="2306590"/>
            <a:ext cx="5222231" cy="523220"/>
          </a:xfrm>
          <a:prstGeom prst="rect">
            <a:avLst/>
          </a:prstGeom>
          <a:noFill/>
        </p:spPr>
        <p:txBody>
          <a:bodyPr wrap="square">
            <a:spAutoFit/>
          </a:bodyPr>
          <a:lstStyle/>
          <a:p>
            <a:r>
              <a:rPr lang="fr-FR" sz="1400" b="1" i="0" dirty="0">
                <a:solidFill>
                  <a:srgbClr val="C7254E"/>
                </a:solidFill>
                <a:effectLst/>
                <a:latin typeface="Consolas" panose="020B0609020204030204" pitchFamily="49" charset="0"/>
              </a:rPr>
              <a:t>ENV</a:t>
            </a:r>
            <a:r>
              <a:rPr lang="fr-FR" sz="1400" dirty="0">
                <a:solidFill>
                  <a:srgbClr val="2C2C2C"/>
                </a:solidFill>
                <a:latin typeface="Montserrat" panose="00000500000000000000" pitchFamily="2" charset="0"/>
              </a:rPr>
              <a:t> </a:t>
            </a:r>
            <a:r>
              <a:rPr lang="fr-FR" sz="1400" b="0" i="0" dirty="0">
                <a:solidFill>
                  <a:srgbClr val="2C2C2C"/>
                </a:solidFill>
                <a:effectLst/>
                <a:latin typeface="Montserrat" panose="00000500000000000000" pitchFamily="2" charset="0"/>
              </a:rPr>
              <a:t>est une variable d'environnements accessible depuis le </a:t>
            </a:r>
            <a:r>
              <a:rPr lang="fr-FR" sz="1400" b="0" i="0" dirty="0" err="1">
                <a:solidFill>
                  <a:srgbClr val="2C2C2C"/>
                </a:solidFill>
                <a:effectLst/>
                <a:latin typeface="Montserrat" panose="00000500000000000000" pitchFamily="2" charset="0"/>
              </a:rPr>
              <a:t>Dockerfile</a:t>
            </a:r>
            <a:r>
              <a:rPr lang="fr-FR" sz="1400" b="0" i="0" dirty="0">
                <a:solidFill>
                  <a:srgbClr val="2C2C2C"/>
                </a:solidFill>
                <a:effectLst/>
                <a:latin typeface="Montserrat" panose="00000500000000000000" pitchFamily="2" charset="0"/>
              </a:rPr>
              <a:t> et le conteneur</a:t>
            </a:r>
            <a:endParaRPr lang="en-US" sz="1400" dirty="0"/>
          </a:p>
        </p:txBody>
      </p:sp>
      <p:sp>
        <p:nvSpPr>
          <p:cNvPr id="9" name="TextBox 8">
            <a:extLst>
              <a:ext uri="{FF2B5EF4-FFF2-40B4-BE49-F238E27FC236}">
                <a16:creationId xmlns:a16="http://schemas.microsoft.com/office/drawing/2014/main" id="{B13CE6AE-CE2F-4395-B38B-F9C61B52FF46}"/>
              </a:ext>
            </a:extLst>
          </p:cNvPr>
          <p:cNvSpPr txBox="1"/>
          <p:nvPr/>
        </p:nvSpPr>
        <p:spPr>
          <a:xfrm>
            <a:off x="521207" y="4002759"/>
            <a:ext cx="3852333" cy="369332"/>
          </a:xfrm>
          <a:prstGeom prst="rect">
            <a:avLst/>
          </a:prstGeom>
          <a:noFill/>
        </p:spPr>
        <p:txBody>
          <a:bodyPr wrap="square">
            <a:spAutoFit/>
          </a:bodyPr>
          <a:lstStyle/>
          <a:p>
            <a:r>
              <a:rPr lang="fr-FR" b="1" dirty="0">
                <a:solidFill>
                  <a:srgbClr val="11884C"/>
                </a:solidFill>
                <a:latin typeface="Montserrat" panose="00000500000000000000" pitchFamily="2" charset="0"/>
              </a:rPr>
              <a:t>D</a:t>
            </a:r>
            <a:r>
              <a:rPr lang="fr-FR" b="1" i="0" dirty="0">
                <a:solidFill>
                  <a:srgbClr val="11884C"/>
                </a:solidFill>
                <a:effectLst/>
                <a:latin typeface="Montserrat" panose="00000500000000000000" pitchFamily="2" charset="0"/>
              </a:rPr>
              <a:t>ifférence entre COPY et ADD</a:t>
            </a:r>
            <a:endParaRPr lang="en-US" dirty="0"/>
          </a:p>
        </p:txBody>
      </p:sp>
      <p:sp>
        <p:nvSpPr>
          <p:cNvPr id="10" name="TextBox 9">
            <a:extLst>
              <a:ext uri="{FF2B5EF4-FFF2-40B4-BE49-F238E27FC236}">
                <a16:creationId xmlns:a16="http://schemas.microsoft.com/office/drawing/2014/main" id="{5F05595F-C8F1-45F9-A9F7-FDCE238AD1F5}"/>
              </a:ext>
            </a:extLst>
          </p:cNvPr>
          <p:cNvSpPr txBox="1"/>
          <p:nvPr/>
        </p:nvSpPr>
        <p:spPr>
          <a:xfrm>
            <a:off x="521207" y="4372091"/>
            <a:ext cx="5231549" cy="523220"/>
          </a:xfrm>
          <a:prstGeom prst="rect">
            <a:avLst/>
          </a:prstGeom>
          <a:noFill/>
        </p:spPr>
        <p:txBody>
          <a:bodyPr wrap="square">
            <a:spAutoFit/>
          </a:bodyPr>
          <a:lstStyle/>
          <a:p>
            <a:r>
              <a:rPr lang="fr-FR" sz="1400" b="0" i="0" dirty="0">
                <a:solidFill>
                  <a:srgbClr val="2C2C2C"/>
                </a:solidFill>
                <a:effectLst/>
                <a:latin typeface="Montserrat" panose="00000500000000000000" pitchFamily="2" charset="0"/>
              </a:rPr>
              <a:t>Ils permettent tous les deux de copier un fichier/dossier local vers un conteneur</a:t>
            </a:r>
            <a:endParaRPr lang="en-US" sz="1400" dirty="0"/>
          </a:p>
        </p:txBody>
      </p:sp>
      <p:sp>
        <p:nvSpPr>
          <p:cNvPr id="11" name="TextBox 10">
            <a:extLst>
              <a:ext uri="{FF2B5EF4-FFF2-40B4-BE49-F238E27FC236}">
                <a16:creationId xmlns:a16="http://schemas.microsoft.com/office/drawing/2014/main" id="{E51EBF9F-8E2F-4BC8-89EB-00198D8BACDF}"/>
              </a:ext>
            </a:extLst>
          </p:cNvPr>
          <p:cNvSpPr txBox="1"/>
          <p:nvPr/>
        </p:nvSpPr>
        <p:spPr>
          <a:xfrm>
            <a:off x="521207" y="4848335"/>
            <a:ext cx="4275667" cy="738664"/>
          </a:xfrm>
          <a:prstGeom prst="rect">
            <a:avLst/>
          </a:prstGeom>
          <a:noFill/>
        </p:spPr>
        <p:txBody>
          <a:bodyPr wrap="square">
            <a:spAutoFit/>
          </a:bodyPr>
          <a:lstStyle/>
          <a:p>
            <a:r>
              <a:rPr lang="fr-FR" sz="1400" b="1" i="0" dirty="0">
                <a:solidFill>
                  <a:srgbClr val="C7254E"/>
                </a:solidFill>
                <a:effectLst/>
                <a:latin typeface="Consolas" panose="020B0609020204030204" pitchFamily="49" charset="0"/>
              </a:rPr>
              <a:t>ADD</a:t>
            </a:r>
            <a:r>
              <a:rPr lang="fr-FR" sz="1400" b="0" i="0" dirty="0">
                <a:solidFill>
                  <a:srgbClr val="2C2C2C"/>
                </a:solidFill>
                <a:effectLst/>
                <a:latin typeface="Montserrat" panose="00000500000000000000" pitchFamily="2" charset="0"/>
              </a:rPr>
              <a:t> autorise les sources sous forme d’url et décompresse les fichiers archive.</a:t>
            </a:r>
          </a:p>
          <a:p>
            <a:r>
              <a:rPr lang="fr-FR" sz="1400" dirty="0">
                <a:solidFill>
                  <a:srgbClr val="2C2C2C"/>
                </a:solidFill>
                <a:latin typeface="Montserrat" panose="00000500000000000000" pitchFamily="2" charset="0"/>
              </a:rPr>
              <a:t>Il est conseille d’utiliser </a:t>
            </a:r>
            <a:r>
              <a:rPr lang="fr-FR" sz="1400" b="1" dirty="0">
                <a:solidFill>
                  <a:srgbClr val="C7254E"/>
                </a:solidFill>
                <a:latin typeface="Consolas" panose="020B0609020204030204" pitchFamily="49" charset="0"/>
              </a:rPr>
              <a:t>COPY</a:t>
            </a:r>
            <a:endParaRPr lang="en-US" sz="1400" b="1" dirty="0">
              <a:solidFill>
                <a:srgbClr val="C7254E"/>
              </a:solidFill>
              <a:latin typeface="Consolas" panose="020B0609020204030204" pitchFamily="49" charset="0"/>
            </a:endParaRPr>
          </a:p>
        </p:txBody>
      </p:sp>
      <p:sp>
        <p:nvSpPr>
          <p:cNvPr id="12" name="TextBox 11">
            <a:extLst>
              <a:ext uri="{FF2B5EF4-FFF2-40B4-BE49-F238E27FC236}">
                <a16:creationId xmlns:a16="http://schemas.microsoft.com/office/drawing/2014/main" id="{BB0643FD-4D33-4732-80B6-7AC96018F602}"/>
              </a:ext>
            </a:extLst>
          </p:cNvPr>
          <p:cNvSpPr txBox="1"/>
          <p:nvPr/>
        </p:nvSpPr>
        <p:spPr>
          <a:xfrm>
            <a:off x="5981356" y="5782733"/>
            <a:ext cx="5948177" cy="646331"/>
          </a:xfrm>
          <a:prstGeom prst="rect">
            <a:avLst/>
          </a:prstGeom>
          <a:noFill/>
        </p:spPr>
        <p:txBody>
          <a:bodyPr wrap="square" rtlCol="0">
            <a:spAutoFit/>
          </a:bodyPr>
          <a:lstStyle/>
          <a:p>
            <a:r>
              <a:rPr lang="fr-FR" dirty="0">
                <a:solidFill>
                  <a:srgbClr val="2C2C2C"/>
                </a:solidFill>
                <a:latin typeface="Montserrat" panose="00000500000000000000" pitchFamily="2" charset="0"/>
              </a:rPr>
              <a:t>I</a:t>
            </a:r>
            <a:r>
              <a:rPr lang="fr-FR" b="0" i="0" dirty="0">
                <a:solidFill>
                  <a:srgbClr val="2C2C2C"/>
                </a:solidFill>
                <a:effectLst/>
                <a:latin typeface="Montserrat" panose="00000500000000000000" pitchFamily="2" charset="0"/>
              </a:rPr>
              <a:t>l est possible de combiner l’instruction </a:t>
            </a:r>
            <a:r>
              <a:rPr lang="fr-FR" b="1" i="0" dirty="0">
                <a:solidFill>
                  <a:srgbClr val="C7254E"/>
                </a:solidFill>
                <a:effectLst/>
                <a:latin typeface="Consolas" panose="020B0609020204030204" pitchFamily="49" charset="0"/>
              </a:rPr>
              <a:t>ENTRYPOINT</a:t>
            </a:r>
            <a:r>
              <a:rPr lang="fr-FR" b="0" i="0" dirty="0">
                <a:solidFill>
                  <a:srgbClr val="2C2C2C"/>
                </a:solidFill>
                <a:effectLst/>
                <a:latin typeface="Montserrat" panose="00000500000000000000" pitchFamily="2" charset="0"/>
              </a:rPr>
              <a:t> avec l'instruction </a:t>
            </a:r>
            <a:r>
              <a:rPr lang="fr-FR" b="1" i="0" dirty="0">
                <a:solidFill>
                  <a:srgbClr val="C7254E"/>
                </a:solidFill>
                <a:effectLst/>
                <a:latin typeface="Consolas" panose="020B0609020204030204" pitchFamily="49" charset="0"/>
              </a:rPr>
              <a:t>CMD</a:t>
            </a:r>
            <a:r>
              <a:rPr lang="fr-FR" b="0" i="0" dirty="0">
                <a:solidFill>
                  <a:srgbClr val="2C2C2C"/>
                </a:solidFill>
                <a:effectLst/>
                <a:latin typeface="Montserrat" panose="00000500000000000000" pitchFamily="2" charset="0"/>
              </a:rPr>
              <a:t>.</a:t>
            </a:r>
            <a:endParaRPr lang="en-US" dirty="0"/>
          </a:p>
        </p:txBody>
      </p:sp>
      <p:sp>
        <p:nvSpPr>
          <p:cNvPr id="13" name="Title 5">
            <a:extLst>
              <a:ext uri="{FF2B5EF4-FFF2-40B4-BE49-F238E27FC236}">
                <a16:creationId xmlns:a16="http://schemas.microsoft.com/office/drawing/2014/main" id="{9D460AE5-CD8A-4834-9EAB-E5BB6EDABEF2}"/>
              </a:ext>
            </a:extLst>
          </p:cNvPr>
          <p:cNvSpPr>
            <a:spLocks noGrp="1"/>
          </p:cNvSpPr>
          <p:nvPr>
            <p:ph type="title"/>
          </p:nvPr>
        </p:nvSpPr>
        <p:spPr>
          <a:xfrm>
            <a:off x="521207" y="448056"/>
            <a:ext cx="6877119" cy="640080"/>
          </a:xfrm>
        </p:spPr>
        <p:txBody>
          <a:bodyPr/>
          <a:lstStyle/>
          <a:p>
            <a:r>
              <a:rPr lang="en-US" dirty="0">
                <a:latin typeface="Segoe UI Light" panose="020B0502040204020203" pitchFamily="34" charset="0"/>
                <a:cs typeface="Segoe UI Light" panose="020B0502040204020203" pitchFamily="34" charset="0"/>
              </a:rPr>
              <a:t>	DOCKERFILE</a:t>
            </a:r>
          </a:p>
        </p:txBody>
      </p:sp>
      <p:grpSp>
        <p:nvGrpSpPr>
          <p:cNvPr id="14" name="Group 13" descr="Small circle with number 3 inside  indicating step 3">
            <a:extLst>
              <a:ext uri="{FF2B5EF4-FFF2-40B4-BE49-F238E27FC236}">
                <a16:creationId xmlns:a16="http://schemas.microsoft.com/office/drawing/2014/main" id="{B37776E4-BF80-4804-B0DB-743BFD4BBC23}"/>
              </a:ext>
            </a:extLst>
          </p:cNvPr>
          <p:cNvGrpSpPr/>
          <p:nvPr/>
        </p:nvGrpSpPr>
        <p:grpSpPr bwMode="blackWhite">
          <a:xfrm>
            <a:off x="507860" y="644816"/>
            <a:ext cx="558179" cy="409838"/>
            <a:chOff x="6953426" y="711274"/>
            <a:chExt cx="558179" cy="409838"/>
          </a:xfrm>
        </p:grpSpPr>
        <p:sp>
          <p:nvSpPr>
            <p:cNvPr id="15" name="Oval 14" descr="Small circle">
              <a:extLst>
                <a:ext uri="{FF2B5EF4-FFF2-40B4-BE49-F238E27FC236}">
                  <a16:creationId xmlns:a16="http://schemas.microsoft.com/office/drawing/2014/main" id="{271CA7D0-705E-4802-BBB0-3FB75BBA171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descr="Number 3">
              <a:extLst>
                <a:ext uri="{FF2B5EF4-FFF2-40B4-BE49-F238E27FC236}">
                  <a16:creationId xmlns:a16="http://schemas.microsoft.com/office/drawing/2014/main" id="{390A2289-9171-4500-81A9-F2CAEEEE019F}"/>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7</a:t>
              </a:r>
            </a:p>
          </p:txBody>
        </p:sp>
      </p:grpSp>
    </p:spTree>
    <p:extLst>
      <p:ext uri="{BB962C8B-B14F-4D97-AF65-F5344CB8AC3E}">
        <p14:creationId xmlns:p14="http://schemas.microsoft.com/office/powerpoint/2010/main" val="153538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FE2E1C-9A57-4150-9BF2-60ADE69E69A7}"/>
              </a:ext>
            </a:extLst>
          </p:cNvPr>
          <p:cNvSpPr txBox="1"/>
          <p:nvPr/>
        </p:nvSpPr>
        <p:spPr>
          <a:xfrm>
            <a:off x="550334" y="763600"/>
            <a:ext cx="6096000" cy="369332"/>
          </a:xfrm>
          <a:prstGeom prst="rect">
            <a:avLst/>
          </a:prstGeom>
          <a:noFill/>
        </p:spPr>
        <p:txBody>
          <a:bodyPr wrap="square">
            <a:spAutoFit/>
          </a:bodyPr>
          <a:lstStyle/>
          <a:p>
            <a:pPr algn="l"/>
            <a:r>
              <a:rPr lang="fr-FR" b="1" i="0" dirty="0">
                <a:solidFill>
                  <a:srgbClr val="0B0B0B"/>
                </a:solidFill>
                <a:effectLst/>
                <a:latin typeface="Montserrat" panose="00000500000000000000" pitchFamily="2" charset="0"/>
              </a:rPr>
              <a:t>Publier son image dans le Hub Docker</a:t>
            </a:r>
          </a:p>
        </p:txBody>
      </p:sp>
      <p:sp>
        <p:nvSpPr>
          <p:cNvPr id="4" name="TextBox 3">
            <a:extLst>
              <a:ext uri="{FF2B5EF4-FFF2-40B4-BE49-F238E27FC236}">
                <a16:creationId xmlns:a16="http://schemas.microsoft.com/office/drawing/2014/main" id="{394FF14D-3246-47B9-8111-E01B08772E67}"/>
              </a:ext>
            </a:extLst>
          </p:cNvPr>
          <p:cNvSpPr txBox="1"/>
          <p:nvPr/>
        </p:nvSpPr>
        <p:spPr>
          <a:xfrm>
            <a:off x="550328" y="1371599"/>
            <a:ext cx="4736361" cy="369332"/>
          </a:xfrm>
          <a:prstGeom prst="rect">
            <a:avLst/>
          </a:prstGeom>
          <a:noFill/>
        </p:spPr>
        <p:txBody>
          <a:bodyPr wrap="none" rtlCol="0">
            <a:spAutoFit/>
          </a:bodyPr>
          <a:lstStyle/>
          <a:p>
            <a:r>
              <a:rPr lang="en-US" dirty="0" err="1"/>
              <a:t>Partager</a:t>
            </a:r>
            <a:r>
              <a:rPr lang="en-US" dirty="0"/>
              <a:t> des images avec </a:t>
            </a:r>
            <a:r>
              <a:rPr lang="en-US" dirty="0" err="1"/>
              <a:t>d’autres</a:t>
            </a:r>
            <a:r>
              <a:rPr lang="en-US" dirty="0"/>
              <a:t> </a:t>
            </a:r>
            <a:r>
              <a:rPr lang="en-US" dirty="0" err="1"/>
              <a:t>personnes</a:t>
            </a:r>
            <a:endParaRPr lang="en-US" dirty="0"/>
          </a:p>
        </p:txBody>
      </p:sp>
      <p:pic>
        <p:nvPicPr>
          <p:cNvPr id="6" name="Picture 5">
            <a:extLst>
              <a:ext uri="{FF2B5EF4-FFF2-40B4-BE49-F238E27FC236}">
                <a16:creationId xmlns:a16="http://schemas.microsoft.com/office/drawing/2014/main" id="{D403D351-C156-4F4A-B618-8C033FA55B8E}"/>
              </a:ext>
            </a:extLst>
          </p:cNvPr>
          <p:cNvPicPr>
            <a:picLocks noChangeAspect="1"/>
          </p:cNvPicPr>
          <p:nvPr/>
        </p:nvPicPr>
        <p:blipFill rotWithShape="1">
          <a:blip r:embed="rId2"/>
          <a:srcRect l="14666" t="6578" r="12555" b="36814"/>
          <a:stretch/>
        </p:blipFill>
        <p:spPr>
          <a:xfrm>
            <a:off x="442003" y="1920324"/>
            <a:ext cx="6331327" cy="326974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0CC11FE-1C88-48BD-9893-CB5DEFCA6182}"/>
                  </a:ext>
                </a:extLst>
              </p14:cNvPr>
              <p14:cNvContentPartPr/>
              <p14:nvPr/>
            </p14:nvContentPartPr>
            <p14:xfrm>
              <a:off x="3240226" y="1980704"/>
              <a:ext cx="554040" cy="306000"/>
            </p14:xfrm>
          </p:contentPart>
        </mc:Choice>
        <mc:Fallback xmlns="">
          <p:pic>
            <p:nvPicPr>
              <p:cNvPr id="7" name="Ink 6">
                <a:extLst>
                  <a:ext uri="{FF2B5EF4-FFF2-40B4-BE49-F238E27FC236}">
                    <a16:creationId xmlns:a16="http://schemas.microsoft.com/office/drawing/2014/main" id="{E0CC11FE-1C88-48BD-9893-CB5DEFCA6182}"/>
                  </a:ext>
                </a:extLst>
              </p:cNvPr>
              <p:cNvPicPr/>
              <p:nvPr/>
            </p:nvPicPr>
            <p:blipFill>
              <a:blip r:embed="rId4"/>
              <a:stretch>
                <a:fillRect/>
              </a:stretch>
            </p:blipFill>
            <p:spPr>
              <a:xfrm>
                <a:off x="3231226" y="1972064"/>
                <a:ext cx="57168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B3C52BF9-FD42-4679-939F-C22BC7EB95D9}"/>
                  </a:ext>
                </a:extLst>
              </p14:cNvPr>
              <p14:cNvContentPartPr/>
              <p14:nvPr/>
            </p14:nvContentPartPr>
            <p14:xfrm>
              <a:off x="8745693" y="2226653"/>
              <a:ext cx="360" cy="360"/>
            </p14:xfrm>
          </p:contentPart>
        </mc:Choice>
        <mc:Fallback xmlns="">
          <p:pic>
            <p:nvPicPr>
              <p:cNvPr id="8" name="Ink 7">
                <a:extLst>
                  <a:ext uri="{FF2B5EF4-FFF2-40B4-BE49-F238E27FC236}">
                    <a16:creationId xmlns:a16="http://schemas.microsoft.com/office/drawing/2014/main" id="{B3C52BF9-FD42-4679-939F-C22BC7EB95D9}"/>
                  </a:ext>
                </a:extLst>
              </p:cNvPr>
              <p:cNvPicPr/>
              <p:nvPr/>
            </p:nvPicPr>
            <p:blipFill>
              <a:blip r:embed="rId6"/>
              <a:stretch>
                <a:fillRect/>
              </a:stretch>
            </p:blipFill>
            <p:spPr>
              <a:xfrm>
                <a:off x="8737053" y="2217653"/>
                <a:ext cx="18000" cy="18000"/>
              </a:xfrm>
              <a:prstGeom prst="rect">
                <a:avLst/>
              </a:prstGeom>
            </p:spPr>
          </p:pic>
        </mc:Fallback>
      </mc:AlternateContent>
      <p:sp>
        <p:nvSpPr>
          <p:cNvPr id="9" name="TextBox 8">
            <a:extLst>
              <a:ext uri="{FF2B5EF4-FFF2-40B4-BE49-F238E27FC236}">
                <a16:creationId xmlns:a16="http://schemas.microsoft.com/office/drawing/2014/main" id="{549D811C-C256-457E-BA52-B21ACD2B9620}"/>
              </a:ext>
            </a:extLst>
          </p:cNvPr>
          <p:cNvSpPr txBox="1"/>
          <p:nvPr/>
        </p:nvSpPr>
        <p:spPr>
          <a:xfrm>
            <a:off x="6866467" y="1905000"/>
            <a:ext cx="5325533" cy="1708160"/>
          </a:xfrm>
          <a:prstGeom prst="rect">
            <a:avLst/>
          </a:prstGeom>
          <a:noFill/>
        </p:spPr>
        <p:txBody>
          <a:bodyPr wrap="square" rtlCol="0">
            <a:spAutoFit/>
          </a:bodyPr>
          <a:lstStyle/>
          <a:p>
            <a:r>
              <a:rPr lang="en-US" dirty="0"/>
              <a:t>1- </a:t>
            </a:r>
            <a:r>
              <a:rPr lang="en-US" dirty="0" err="1"/>
              <a:t>creer</a:t>
            </a:r>
            <a:r>
              <a:rPr lang="en-US" dirty="0"/>
              <a:t> un repository dans docker hub</a:t>
            </a:r>
          </a:p>
          <a:p>
            <a:endParaRPr lang="en-US" dirty="0"/>
          </a:p>
          <a:p>
            <a:r>
              <a:rPr lang="en-US" dirty="0"/>
              <a:t>2- lancer les </a:t>
            </a:r>
            <a:r>
              <a:rPr lang="en-US" dirty="0" err="1"/>
              <a:t>commandes</a:t>
            </a:r>
            <a:r>
              <a:rPr lang="en-US" dirty="0"/>
              <a:t> ci dessous :</a:t>
            </a:r>
          </a:p>
          <a:p>
            <a:endParaRPr lang="en-US" dirty="0"/>
          </a:p>
          <a:p>
            <a:r>
              <a:rPr lang="en-US" altLang="en-US" sz="1100" b="1" i="1" dirty="0"/>
              <a:t>docker tag &lt;IMAGENAME OU ID&gt; &lt;HUB-USER&gt;/&lt;REPONAME&gt;[:&lt;TAG&gt;]</a:t>
            </a:r>
          </a:p>
          <a:p>
            <a:r>
              <a:rPr lang="en-US" altLang="en-US" sz="1100" b="1" i="1" dirty="0"/>
              <a:t> </a:t>
            </a:r>
          </a:p>
          <a:p>
            <a:r>
              <a:rPr lang="en-US" sz="1100" b="1" i="1" dirty="0"/>
              <a:t>docker push &lt;HUB-USER&gt;/&lt;REPONAME&gt;[:&lt;TAG&gt;]</a:t>
            </a:r>
          </a:p>
        </p:txBody>
      </p:sp>
    </p:spTree>
    <p:extLst>
      <p:ext uri="{BB962C8B-B14F-4D97-AF65-F5344CB8AC3E}">
        <p14:creationId xmlns:p14="http://schemas.microsoft.com/office/powerpoint/2010/main" val="4000519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D4CF6CD6-F5DE-4540-923B-DFCF62D79699}"/>
              </a:ext>
            </a:extLst>
          </p:cNvPr>
          <p:cNvSpPr>
            <a:spLocks noGrp="1"/>
          </p:cNvSpPr>
          <p:nvPr>
            <p:ph type="title"/>
          </p:nvPr>
        </p:nvSpPr>
        <p:spPr>
          <a:xfrm>
            <a:off x="521207" y="448056"/>
            <a:ext cx="6877119" cy="640080"/>
          </a:xfrm>
        </p:spPr>
        <p:txBody>
          <a:bodyPr/>
          <a:lstStyle/>
          <a:p>
            <a:r>
              <a:rPr lang="en-US" dirty="0">
                <a:latin typeface="Segoe UI Light" panose="020B0502040204020203" pitchFamily="34" charset="0"/>
                <a:cs typeface="Segoe UI Light" panose="020B0502040204020203" pitchFamily="34" charset="0"/>
              </a:rPr>
              <a:t>	VOLUMES</a:t>
            </a:r>
          </a:p>
        </p:txBody>
      </p:sp>
      <p:grpSp>
        <p:nvGrpSpPr>
          <p:cNvPr id="5" name="Group 4" descr="Small circle with number 3 inside  indicating step 3">
            <a:extLst>
              <a:ext uri="{FF2B5EF4-FFF2-40B4-BE49-F238E27FC236}">
                <a16:creationId xmlns:a16="http://schemas.microsoft.com/office/drawing/2014/main" id="{E56B3AD0-2FCD-4811-B6A0-5EA919E4438B}"/>
              </a:ext>
            </a:extLst>
          </p:cNvPr>
          <p:cNvGrpSpPr/>
          <p:nvPr/>
        </p:nvGrpSpPr>
        <p:grpSpPr bwMode="blackWhite">
          <a:xfrm>
            <a:off x="507860" y="644816"/>
            <a:ext cx="558179" cy="409838"/>
            <a:chOff x="6953426" y="711274"/>
            <a:chExt cx="558179" cy="409838"/>
          </a:xfrm>
        </p:grpSpPr>
        <p:sp>
          <p:nvSpPr>
            <p:cNvPr id="6" name="Oval 5" descr="Small circle">
              <a:extLst>
                <a:ext uri="{FF2B5EF4-FFF2-40B4-BE49-F238E27FC236}">
                  <a16:creationId xmlns:a16="http://schemas.microsoft.com/office/drawing/2014/main" id="{923A28EB-4030-4ED0-8854-127A9EF4664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descr="Number 3">
              <a:extLst>
                <a:ext uri="{FF2B5EF4-FFF2-40B4-BE49-F238E27FC236}">
                  <a16:creationId xmlns:a16="http://schemas.microsoft.com/office/drawing/2014/main" id="{6C422A4B-FB5D-497A-8291-E7759EFB76D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7</a:t>
              </a:r>
            </a:p>
          </p:txBody>
        </p:sp>
      </p:grpSp>
      <p:sp>
        <p:nvSpPr>
          <p:cNvPr id="9" name="TextBox 8">
            <a:extLst>
              <a:ext uri="{FF2B5EF4-FFF2-40B4-BE49-F238E27FC236}">
                <a16:creationId xmlns:a16="http://schemas.microsoft.com/office/drawing/2014/main" id="{0249202C-D11F-4E70-B2CD-6D2BF747FB12}"/>
              </a:ext>
            </a:extLst>
          </p:cNvPr>
          <p:cNvSpPr txBox="1"/>
          <p:nvPr/>
        </p:nvSpPr>
        <p:spPr>
          <a:xfrm>
            <a:off x="507860" y="1373201"/>
            <a:ext cx="6096000" cy="369332"/>
          </a:xfrm>
          <a:prstGeom prst="rect">
            <a:avLst/>
          </a:prstGeom>
          <a:noFill/>
        </p:spPr>
        <p:txBody>
          <a:bodyPr wrap="square">
            <a:spAutoFit/>
          </a:bodyPr>
          <a:lstStyle/>
          <a:p>
            <a:r>
              <a:rPr lang="fr-FR" b="0" i="0" dirty="0">
                <a:solidFill>
                  <a:srgbClr val="2C2C2C"/>
                </a:solidFill>
                <a:effectLst/>
                <a:latin typeface="Montserrat" panose="00000500000000000000" pitchFamily="2" charset="0"/>
              </a:rPr>
              <a:t>Les données dans un conteneur sont éphémères</a:t>
            </a:r>
            <a:endParaRPr lang="en-US" dirty="0"/>
          </a:p>
        </p:txBody>
      </p:sp>
      <p:sp>
        <p:nvSpPr>
          <p:cNvPr id="10" name="TextBox 9">
            <a:extLst>
              <a:ext uri="{FF2B5EF4-FFF2-40B4-BE49-F238E27FC236}">
                <a16:creationId xmlns:a16="http://schemas.microsoft.com/office/drawing/2014/main" id="{51256598-26A9-48F6-B5AC-57B7C5964701}"/>
              </a:ext>
            </a:extLst>
          </p:cNvPr>
          <p:cNvSpPr txBox="1"/>
          <p:nvPr/>
        </p:nvSpPr>
        <p:spPr>
          <a:xfrm>
            <a:off x="521206" y="1842932"/>
            <a:ext cx="9511793" cy="646331"/>
          </a:xfrm>
          <a:prstGeom prst="rect">
            <a:avLst/>
          </a:prstGeom>
          <a:noFill/>
        </p:spPr>
        <p:txBody>
          <a:bodyPr wrap="square">
            <a:spAutoFit/>
          </a:bodyPr>
          <a:lstStyle/>
          <a:p>
            <a:r>
              <a:rPr lang="fr-FR" b="0" i="0" dirty="0">
                <a:solidFill>
                  <a:srgbClr val="2C2C2C"/>
                </a:solidFill>
                <a:effectLst/>
                <a:latin typeface="Montserrat" panose="00000500000000000000" pitchFamily="2" charset="0"/>
              </a:rPr>
              <a:t>Les Volumes permettent de gérer la persistance des données dans un conteneur</a:t>
            </a:r>
          </a:p>
          <a:p>
            <a:r>
              <a:rPr lang="fr-FR" dirty="0">
                <a:solidFill>
                  <a:srgbClr val="2C2C2C"/>
                </a:solidFill>
                <a:latin typeface="Montserrat" panose="00000500000000000000" pitchFamily="2" charset="0"/>
              </a:rPr>
              <a:t>Ils permettent aussi de partager les données entre conteneurs</a:t>
            </a:r>
            <a:endParaRPr lang="en-US" dirty="0"/>
          </a:p>
        </p:txBody>
      </p:sp>
      <p:sp>
        <p:nvSpPr>
          <p:cNvPr id="11" name="TextBox 10">
            <a:extLst>
              <a:ext uri="{FF2B5EF4-FFF2-40B4-BE49-F238E27FC236}">
                <a16:creationId xmlns:a16="http://schemas.microsoft.com/office/drawing/2014/main" id="{80F66FF6-3E92-4816-8BFE-1BD117E52C6D}"/>
              </a:ext>
            </a:extLst>
          </p:cNvPr>
          <p:cNvSpPr txBox="1"/>
          <p:nvPr/>
        </p:nvSpPr>
        <p:spPr>
          <a:xfrm>
            <a:off x="521205" y="2589662"/>
            <a:ext cx="8758261" cy="369332"/>
          </a:xfrm>
          <a:prstGeom prst="rect">
            <a:avLst/>
          </a:prstGeom>
          <a:noFill/>
        </p:spPr>
        <p:txBody>
          <a:bodyPr wrap="square">
            <a:spAutoFit/>
          </a:bodyPr>
          <a:lstStyle/>
          <a:p>
            <a:r>
              <a:rPr lang="fr-FR" b="0" i="0" dirty="0">
                <a:solidFill>
                  <a:srgbClr val="2C2C2C"/>
                </a:solidFill>
                <a:effectLst/>
                <a:latin typeface="Montserrat" panose="00000500000000000000" pitchFamily="2" charset="0"/>
              </a:rPr>
              <a:t>Les volumes sont des répertoires ou fichiers stockes dans le host</a:t>
            </a:r>
            <a:endParaRPr lang="en-US" dirty="0"/>
          </a:p>
        </p:txBody>
      </p:sp>
      <p:sp>
        <p:nvSpPr>
          <p:cNvPr id="12" name="TextBox 11">
            <a:extLst>
              <a:ext uri="{FF2B5EF4-FFF2-40B4-BE49-F238E27FC236}">
                <a16:creationId xmlns:a16="http://schemas.microsoft.com/office/drawing/2014/main" id="{E4A07087-20C4-4555-859B-BB1287156BF1}"/>
              </a:ext>
            </a:extLst>
          </p:cNvPr>
          <p:cNvSpPr txBox="1"/>
          <p:nvPr/>
        </p:nvSpPr>
        <p:spPr>
          <a:xfrm>
            <a:off x="579503" y="3429000"/>
            <a:ext cx="5351209" cy="923330"/>
          </a:xfrm>
          <a:prstGeom prst="rect">
            <a:avLst/>
          </a:prstGeom>
          <a:noFill/>
        </p:spPr>
        <p:txBody>
          <a:bodyPr wrap="none" rtlCol="0">
            <a:spAutoFit/>
          </a:bodyPr>
          <a:lstStyle/>
          <a:p>
            <a:r>
              <a:rPr lang="en-US" dirty="0"/>
              <a:t>AVANTAGES</a:t>
            </a:r>
          </a:p>
          <a:p>
            <a:r>
              <a:rPr lang="en-US" dirty="0"/>
              <a:t>1- il </a:t>
            </a:r>
            <a:r>
              <a:rPr lang="en-US" dirty="0" err="1"/>
              <a:t>n’augmente</a:t>
            </a:r>
            <a:r>
              <a:rPr lang="en-US" dirty="0"/>
              <a:t> pas la taille du </a:t>
            </a:r>
            <a:r>
              <a:rPr lang="en-US" dirty="0" err="1"/>
              <a:t>conteneur</a:t>
            </a:r>
            <a:endParaRPr lang="en-US" dirty="0"/>
          </a:p>
          <a:p>
            <a:r>
              <a:rPr lang="en-US" dirty="0"/>
              <a:t>2- </a:t>
            </a:r>
            <a:r>
              <a:rPr lang="en-US" dirty="0" err="1"/>
              <a:t>contenu</a:t>
            </a:r>
            <a:r>
              <a:rPr lang="en-US" dirty="0"/>
              <a:t> </a:t>
            </a:r>
            <a:r>
              <a:rPr lang="en-US" dirty="0" err="1"/>
              <a:t>en</a:t>
            </a:r>
            <a:r>
              <a:rPr lang="en-US" dirty="0"/>
              <a:t> dehors du cycle de vie du </a:t>
            </a:r>
            <a:r>
              <a:rPr lang="en-US" dirty="0" err="1"/>
              <a:t>conteneur</a:t>
            </a:r>
            <a:endParaRPr lang="en-US" dirty="0"/>
          </a:p>
        </p:txBody>
      </p:sp>
    </p:spTree>
    <p:extLst>
      <p:ext uri="{BB962C8B-B14F-4D97-AF65-F5344CB8AC3E}">
        <p14:creationId xmlns:p14="http://schemas.microsoft.com/office/powerpoint/2010/main" val="3287072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AGENDA</a:t>
            </a:r>
          </a:p>
        </p:txBody>
      </p:sp>
      <p:grpSp>
        <p:nvGrpSpPr>
          <p:cNvPr id="6" name="Group 5" descr="Small circle with number 1 inside  indicating step 1">
            <a:extLst>
              <a:ext uri="{FF2B5EF4-FFF2-40B4-BE49-F238E27FC236}">
                <a16:creationId xmlns:a16="http://schemas.microsoft.com/office/drawing/2014/main" id="{73A2B513-4D3E-49E1-B11B-256CB2E5F885}"/>
              </a:ext>
            </a:extLst>
          </p:cNvPr>
          <p:cNvGrpSpPr/>
          <p:nvPr/>
        </p:nvGrpSpPr>
        <p:grpSpPr bwMode="blackWhite">
          <a:xfrm>
            <a:off x="521207" y="1384596"/>
            <a:ext cx="401659" cy="272007"/>
            <a:chOff x="6953426" y="711274"/>
            <a:chExt cx="558179" cy="426125"/>
          </a:xfrm>
        </p:grpSpPr>
        <p:sp>
          <p:nvSpPr>
            <p:cNvPr id="7" name="Oval 6" descr="Small circle">
              <a:extLst>
                <a:ext uri="{FF2B5EF4-FFF2-40B4-BE49-F238E27FC236}">
                  <a16:creationId xmlns:a16="http://schemas.microsoft.com/office/drawing/2014/main" id="{C57ADEBC-CF80-492D-9974-F76093777117}"/>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9" name="TextBox 8" descr="Number 1">
              <a:extLst>
                <a:ext uri="{FF2B5EF4-FFF2-40B4-BE49-F238E27FC236}">
                  <a16:creationId xmlns:a16="http://schemas.microsoft.com/office/drawing/2014/main" id="{C2F18961-3D25-46E4-83CD-4920AFD322A8}"/>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1</a:t>
              </a:r>
            </a:p>
          </p:txBody>
        </p:sp>
      </p:grpSp>
      <p:grpSp>
        <p:nvGrpSpPr>
          <p:cNvPr id="10" name="Group 9" descr="Small circle with number 1 inside  indicating step 1">
            <a:extLst>
              <a:ext uri="{FF2B5EF4-FFF2-40B4-BE49-F238E27FC236}">
                <a16:creationId xmlns:a16="http://schemas.microsoft.com/office/drawing/2014/main" id="{4063EC6E-2413-441C-B9A6-87D85A2C6883}"/>
              </a:ext>
            </a:extLst>
          </p:cNvPr>
          <p:cNvGrpSpPr/>
          <p:nvPr/>
        </p:nvGrpSpPr>
        <p:grpSpPr bwMode="blackWhite">
          <a:xfrm>
            <a:off x="521207" y="1727756"/>
            <a:ext cx="401659" cy="272007"/>
            <a:chOff x="6953426" y="711274"/>
            <a:chExt cx="558179" cy="426125"/>
          </a:xfrm>
        </p:grpSpPr>
        <p:sp>
          <p:nvSpPr>
            <p:cNvPr id="11" name="Oval 10" descr="Small circle">
              <a:extLst>
                <a:ext uri="{FF2B5EF4-FFF2-40B4-BE49-F238E27FC236}">
                  <a16:creationId xmlns:a16="http://schemas.microsoft.com/office/drawing/2014/main" id="{8DBB589D-AE26-48E5-978C-1582B998DB13}"/>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12" name="TextBox 11" descr="Number 1">
              <a:extLst>
                <a:ext uri="{FF2B5EF4-FFF2-40B4-BE49-F238E27FC236}">
                  <a16:creationId xmlns:a16="http://schemas.microsoft.com/office/drawing/2014/main" id="{8D496727-2510-4A1D-8E1D-45DB4D37D7D4}"/>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2</a:t>
              </a:r>
            </a:p>
          </p:txBody>
        </p:sp>
      </p:grpSp>
      <p:sp>
        <p:nvSpPr>
          <p:cNvPr id="2" name="TextBox 1">
            <a:extLst>
              <a:ext uri="{FF2B5EF4-FFF2-40B4-BE49-F238E27FC236}">
                <a16:creationId xmlns:a16="http://schemas.microsoft.com/office/drawing/2014/main" id="{12597112-74C2-447E-809E-50F284EE9CBA}"/>
              </a:ext>
            </a:extLst>
          </p:cNvPr>
          <p:cNvSpPr txBox="1"/>
          <p:nvPr/>
        </p:nvSpPr>
        <p:spPr>
          <a:xfrm>
            <a:off x="1058864" y="1384596"/>
            <a:ext cx="3473802" cy="261610"/>
          </a:xfrm>
          <a:prstGeom prst="rect">
            <a:avLst/>
          </a:prstGeom>
          <a:noFill/>
        </p:spPr>
        <p:txBody>
          <a:bodyPr wrap="square" rtlCol="0">
            <a:spAutoFit/>
          </a:bodyPr>
          <a:lstStyle/>
          <a:p>
            <a:r>
              <a:rPr lang="en-US" sz="1100" b="1" dirty="0"/>
              <a:t>QU’EST CE QUE DOCKER</a:t>
            </a:r>
          </a:p>
        </p:txBody>
      </p:sp>
      <p:sp>
        <p:nvSpPr>
          <p:cNvPr id="13" name="TextBox 12">
            <a:extLst>
              <a:ext uri="{FF2B5EF4-FFF2-40B4-BE49-F238E27FC236}">
                <a16:creationId xmlns:a16="http://schemas.microsoft.com/office/drawing/2014/main" id="{408F0EBA-6A66-45AA-9D45-D44362BA3937}"/>
              </a:ext>
            </a:extLst>
          </p:cNvPr>
          <p:cNvSpPr txBox="1"/>
          <p:nvPr/>
        </p:nvSpPr>
        <p:spPr>
          <a:xfrm>
            <a:off x="1058864" y="1731141"/>
            <a:ext cx="4630735" cy="261610"/>
          </a:xfrm>
          <a:prstGeom prst="rect">
            <a:avLst/>
          </a:prstGeom>
          <a:noFill/>
        </p:spPr>
        <p:txBody>
          <a:bodyPr wrap="square" rtlCol="0">
            <a:spAutoFit/>
          </a:bodyPr>
          <a:lstStyle/>
          <a:p>
            <a:r>
              <a:rPr lang="en-US" sz="1100" b="1" dirty="0"/>
              <a:t>VIRTUALISATION VS CONTENEURISATION</a:t>
            </a:r>
          </a:p>
        </p:txBody>
      </p:sp>
      <p:grpSp>
        <p:nvGrpSpPr>
          <p:cNvPr id="14" name="Group 13" descr="Small circle with number 1 inside  indicating step 1">
            <a:extLst>
              <a:ext uri="{FF2B5EF4-FFF2-40B4-BE49-F238E27FC236}">
                <a16:creationId xmlns:a16="http://schemas.microsoft.com/office/drawing/2014/main" id="{AF47C6B9-F62A-485B-84EA-BDFD87F83903}"/>
              </a:ext>
            </a:extLst>
          </p:cNvPr>
          <p:cNvGrpSpPr/>
          <p:nvPr/>
        </p:nvGrpSpPr>
        <p:grpSpPr bwMode="blackWhite">
          <a:xfrm>
            <a:off x="521207" y="2070916"/>
            <a:ext cx="401659" cy="272007"/>
            <a:chOff x="6953426" y="711274"/>
            <a:chExt cx="558179" cy="426125"/>
          </a:xfrm>
        </p:grpSpPr>
        <p:sp>
          <p:nvSpPr>
            <p:cNvPr id="15" name="Oval 14" descr="Small circle">
              <a:extLst>
                <a:ext uri="{FF2B5EF4-FFF2-40B4-BE49-F238E27FC236}">
                  <a16:creationId xmlns:a16="http://schemas.microsoft.com/office/drawing/2014/main" id="{53A30261-95D1-4283-9DEF-D12320DE229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16" name="TextBox 15" descr="Number 1">
              <a:extLst>
                <a:ext uri="{FF2B5EF4-FFF2-40B4-BE49-F238E27FC236}">
                  <a16:creationId xmlns:a16="http://schemas.microsoft.com/office/drawing/2014/main" id="{48F2FAB5-1280-45E8-AD8A-5BAD0847D62C}"/>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3</a:t>
              </a:r>
            </a:p>
          </p:txBody>
        </p:sp>
      </p:grpSp>
      <p:sp>
        <p:nvSpPr>
          <p:cNvPr id="17" name="TextBox 16">
            <a:extLst>
              <a:ext uri="{FF2B5EF4-FFF2-40B4-BE49-F238E27FC236}">
                <a16:creationId xmlns:a16="http://schemas.microsoft.com/office/drawing/2014/main" id="{7017A524-AC5B-47C8-B6D7-4C2F282EC0D9}"/>
              </a:ext>
            </a:extLst>
          </p:cNvPr>
          <p:cNvSpPr txBox="1"/>
          <p:nvPr/>
        </p:nvSpPr>
        <p:spPr>
          <a:xfrm>
            <a:off x="1058864" y="2103180"/>
            <a:ext cx="4630735" cy="261610"/>
          </a:xfrm>
          <a:prstGeom prst="rect">
            <a:avLst/>
          </a:prstGeom>
          <a:noFill/>
        </p:spPr>
        <p:txBody>
          <a:bodyPr wrap="square" rtlCol="0">
            <a:spAutoFit/>
          </a:bodyPr>
          <a:lstStyle/>
          <a:p>
            <a:r>
              <a:rPr lang="en-US" sz="1100" b="1" dirty="0"/>
              <a:t>C’EST QUOI UN CONTENEUR?</a:t>
            </a:r>
          </a:p>
        </p:txBody>
      </p:sp>
      <p:grpSp>
        <p:nvGrpSpPr>
          <p:cNvPr id="18" name="Group 17" descr="Small circle with number 1 inside  indicating step 1">
            <a:extLst>
              <a:ext uri="{FF2B5EF4-FFF2-40B4-BE49-F238E27FC236}">
                <a16:creationId xmlns:a16="http://schemas.microsoft.com/office/drawing/2014/main" id="{F3A3ACC5-D2B9-490C-90AA-F3B7AF793ABE}"/>
              </a:ext>
            </a:extLst>
          </p:cNvPr>
          <p:cNvGrpSpPr/>
          <p:nvPr/>
        </p:nvGrpSpPr>
        <p:grpSpPr bwMode="blackWhite">
          <a:xfrm>
            <a:off x="521207" y="2414076"/>
            <a:ext cx="401659" cy="272007"/>
            <a:chOff x="6953426" y="711274"/>
            <a:chExt cx="558179" cy="426125"/>
          </a:xfrm>
        </p:grpSpPr>
        <p:sp>
          <p:nvSpPr>
            <p:cNvPr id="19" name="Oval 18" descr="Small circle">
              <a:extLst>
                <a:ext uri="{FF2B5EF4-FFF2-40B4-BE49-F238E27FC236}">
                  <a16:creationId xmlns:a16="http://schemas.microsoft.com/office/drawing/2014/main" id="{4E964BFD-0CB6-4EA7-B94D-87223D7C987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20" name="TextBox 19" descr="Number 1">
              <a:extLst>
                <a:ext uri="{FF2B5EF4-FFF2-40B4-BE49-F238E27FC236}">
                  <a16:creationId xmlns:a16="http://schemas.microsoft.com/office/drawing/2014/main" id="{60F80538-7E47-4989-97E2-B177CD10F83A}"/>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4</a:t>
              </a:r>
            </a:p>
          </p:txBody>
        </p:sp>
      </p:grpSp>
      <p:sp>
        <p:nvSpPr>
          <p:cNvPr id="21" name="TextBox 20">
            <a:extLst>
              <a:ext uri="{FF2B5EF4-FFF2-40B4-BE49-F238E27FC236}">
                <a16:creationId xmlns:a16="http://schemas.microsoft.com/office/drawing/2014/main" id="{2756D53D-DE20-4474-AE85-CF3B47E76208}"/>
              </a:ext>
            </a:extLst>
          </p:cNvPr>
          <p:cNvSpPr txBox="1"/>
          <p:nvPr/>
        </p:nvSpPr>
        <p:spPr>
          <a:xfrm>
            <a:off x="1058864" y="2433175"/>
            <a:ext cx="4769202" cy="261610"/>
          </a:xfrm>
          <a:prstGeom prst="rect">
            <a:avLst/>
          </a:prstGeom>
          <a:noFill/>
        </p:spPr>
        <p:txBody>
          <a:bodyPr wrap="square" rtlCol="0">
            <a:spAutoFit/>
          </a:bodyPr>
          <a:lstStyle/>
          <a:p>
            <a:r>
              <a:rPr lang="en-US" sz="1100" b="1" dirty="0"/>
              <a:t>DECOUVERTE ET INSTALLATION DE DOCKER</a:t>
            </a:r>
          </a:p>
        </p:txBody>
      </p:sp>
      <p:grpSp>
        <p:nvGrpSpPr>
          <p:cNvPr id="22" name="Group 21" descr="Small circle with number 1 inside  indicating step 1">
            <a:extLst>
              <a:ext uri="{FF2B5EF4-FFF2-40B4-BE49-F238E27FC236}">
                <a16:creationId xmlns:a16="http://schemas.microsoft.com/office/drawing/2014/main" id="{10CDD256-CDD0-469B-AB3C-AE304300861A}"/>
              </a:ext>
            </a:extLst>
          </p:cNvPr>
          <p:cNvGrpSpPr/>
          <p:nvPr/>
        </p:nvGrpSpPr>
        <p:grpSpPr bwMode="blackWhite">
          <a:xfrm>
            <a:off x="521207" y="3100395"/>
            <a:ext cx="401659" cy="272007"/>
            <a:chOff x="6953426" y="711274"/>
            <a:chExt cx="558179" cy="426125"/>
          </a:xfrm>
        </p:grpSpPr>
        <p:sp>
          <p:nvSpPr>
            <p:cNvPr id="23" name="Oval 22" descr="Small circle">
              <a:extLst>
                <a:ext uri="{FF2B5EF4-FFF2-40B4-BE49-F238E27FC236}">
                  <a16:creationId xmlns:a16="http://schemas.microsoft.com/office/drawing/2014/main" id="{B9EF235C-2C1B-4346-8E3C-179E867C889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24" name="TextBox 23" descr="Number 1">
              <a:extLst>
                <a:ext uri="{FF2B5EF4-FFF2-40B4-BE49-F238E27FC236}">
                  <a16:creationId xmlns:a16="http://schemas.microsoft.com/office/drawing/2014/main" id="{112F792E-BEBC-418A-B6F3-567807103536}"/>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6</a:t>
              </a:r>
            </a:p>
          </p:txBody>
        </p:sp>
      </p:grpSp>
      <p:sp>
        <p:nvSpPr>
          <p:cNvPr id="25" name="TextBox 24">
            <a:extLst>
              <a:ext uri="{FF2B5EF4-FFF2-40B4-BE49-F238E27FC236}">
                <a16:creationId xmlns:a16="http://schemas.microsoft.com/office/drawing/2014/main" id="{E1444797-1327-4DE1-B8B5-60F7DDBE95C6}"/>
              </a:ext>
            </a:extLst>
          </p:cNvPr>
          <p:cNvSpPr txBox="1"/>
          <p:nvPr/>
        </p:nvSpPr>
        <p:spPr>
          <a:xfrm>
            <a:off x="1058864" y="3152417"/>
            <a:ext cx="6267819" cy="261610"/>
          </a:xfrm>
          <a:prstGeom prst="rect">
            <a:avLst/>
          </a:prstGeom>
          <a:noFill/>
        </p:spPr>
        <p:txBody>
          <a:bodyPr wrap="square" rtlCol="0">
            <a:spAutoFit/>
          </a:bodyPr>
          <a:lstStyle/>
          <a:p>
            <a:r>
              <a:rPr lang="en-US" sz="1100" b="1" dirty="0"/>
              <a:t>FONCTION ET MANIPULATION DES CONTENEURS DOCKER</a:t>
            </a:r>
          </a:p>
        </p:txBody>
      </p:sp>
      <p:grpSp>
        <p:nvGrpSpPr>
          <p:cNvPr id="26" name="Group 25" descr="Small circle with number 1 inside  indicating step 1">
            <a:extLst>
              <a:ext uri="{FF2B5EF4-FFF2-40B4-BE49-F238E27FC236}">
                <a16:creationId xmlns:a16="http://schemas.microsoft.com/office/drawing/2014/main" id="{46E871EE-E82C-4A6D-946B-4032A3FB1C40}"/>
              </a:ext>
            </a:extLst>
          </p:cNvPr>
          <p:cNvGrpSpPr/>
          <p:nvPr/>
        </p:nvGrpSpPr>
        <p:grpSpPr bwMode="blackWhite">
          <a:xfrm>
            <a:off x="521207" y="2757236"/>
            <a:ext cx="401659" cy="272007"/>
            <a:chOff x="6953426" y="711274"/>
            <a:chExt cx="558179" cy="426125"/>
          </a:xfrm>
        </p:grpSpPr>
        <p:sp>
          <p:nvSpPr>
            <p:cNvPr id="27" name="Oval 26" descr="Small circle">
              <a:extLst>
                <a:ext uri="{FF2B5EF4-FFF2-40B4-BE49-F238E27FC236}">
                  <a16:creationId xmlns:a16="http://schemas.microsoft.com/office/drawing/2014/main" id="{D9CB900A-679C-4250-8CCE-DB72E81CBFF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28" name="TextBox 27" descr="Number 1">
              <a:extLst>
                <a:ext uri="{FF2B5EF4-FFF2-40B4-BE49-F238E27FC236}">
                  <a16:creationId xmlns:a16="http://schemas.microsoft.com/office/drawing/2014/main" id="{F8D24967-C724-4C35-8C44-8AF7C3202583}"/>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5</a:t>
              </a:r>
            </a:p>
          </p:txBody>
        </p:sp>
      </p:grpSp>
      <p:sp>
        <p:nvSpPr>
          <p:cNvPr id="29" name="TextBox 28">
            <a:extLst>
              <a:ext uri="{FF2B5EF4-FFF2-40B4-BE49-F238E27FC236}">
                <a16:creationId xmlns:a16="http://schemas.microsoft.com/office/drawing/2014/main" id="{35011339-E3B6-41D4-8687-BC6CB18F8A98}"/>
              </a:ext>
            </a:extLst>
          </p:cNvPr>
          <p:cNvSpPr txBox="1"/>
          <p:nvPr/>
        </p:nvSpPr>
        <p:spPr>
          <a:xfrm>
            <a:off x="1058864" y="2788559"/>
            <a:ext cx="5721058" cy="261610"/>
          </a:xfrm>
          <a:prstGeom prst="rect">
            <a:avLst/>
          </a:prstGeom>
          <a:noFill/>
        </p:spPr>
        <p:txBody>
          <a:bodyPr wrap="square" rtlCol="0">
            <a:spAutoFit/>
          </a:bodyPr>
          <a:lstStyle/>
          <a:p>
            <a:r>
              <a:rPr lang="en-US" sz="1100" b="1" dirty="0"/>
              <a:t>FONCTION ET MANIPULATION DES IMAGES DOCKER</a:t>
            </a:r>
          </a:p>
        </p:txBody>
      </p:sp>
      <p:grpSp>
        <p:nvGrpSpPr>
          <p:cNvPr id="30" name="Group 29" descr="Small circle with number 1 inside  indicating step 1">
            <a:extLst>
              <a:ext uri="{FF2B5EF4-FFF2-40B4-BE49-F238E27FC236}">
                <a16:creationId xmlns:a16="http://schemas.microsoft.com/office/drawing/2014/main" id="{B207BB81-11B9-490A-A56B-7150CDF546AB}"/>
              </a:ext>
            </a:extLst>
          </p:cNvPr>
          <p:cNvGrpSpPr/>
          <p:nvPr/>
        </p:nvGrpSpPr>
        <p:grpSpPr bwMode="blackWhite">
          <a:xfrm>
            <a:off x="521207" y="3443456"/>
            <a:ext cx="401659" cy="272007"/>
            <a:chOff x="6953426" y="711274"/>
            <a:chExt cx="558179" cy="426125"/>
          </a:xfrm>
        </p:grpSpPr>
        <p:sp>
          <p:nvSpPr>
            <p:cNvPr id="31" name="Oval 30" descr="Small circle">
              <a:extLst>
                <a:ext uri="{FF2B5EF4-FFF2-40B4-BE49-F238E27FC236}">
                  <a16:creationId xmlns:a16="http://schemas.microsoft.com/office/drawing/2014/main" id="{4177167D-82FC-4B95-88AD-F41CA3BBEA2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32" name="TextBox 31" descr="Number 1">
              <a:extLst>
                <a:ext uri="{FF2B5EF4-FFF2-40B4-BE49-F238E27FC236}">
                  <a16:creationId xmlns:a16="http://schemas.microsoft.com/office/drawing/2014/main" id="{E4F9D513-A64A-4E12-B52F-EC6E3F342016}"/>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7</a:t>
              </a:r>
            </a:p>
          </p:txBody>
        </p:sp>
      </p:grpSp>
      <p:grpSp>
        <p:nvGrpSpPr>
          <p:cNvPr id="33" name="Group 32" descr="Small circle with number 1 inside  indicating step 1">
            <a:extLst>
              <a:ext uri="{FF2B5EF4-FFF2-40B4-BE49-F238E27FC236}">
                <a16:creationId xmlns:a16="http://schemas.microsoft.com/office/drawing/2014/main" id="{FB0DFBC0-8F8C-47A8-ACEB-2AB582272479}"/>
              </a:ext>
            </a:extLst>
          </p:cNvPr>
          <p:cNvGrpSpPr/>
          <p:nvPr/>
        </p:nvGrpSpPr>
        <p:grpSpPr bwMode="blackWhite">
          <a:xfrm>
            <a:off x="521207" y="3786616"/>
            <a:ext cx="401659" cy="272007"/>
            <a:chOff x="6953426" y="711274"/>
            <a:chExt cx="558179" cy="426125"/>
          </a:xfrm>
        </p:grpSpPr>
        <p:sp>
          <p:nvSpPr>
            <p:cNvPr id="34" name="Oval 33" descr="Small circle">
              <a:extLst>
                <a:ext uri="{FF2B5EF4-FFF2-40B4-BE49-F238E27FC236}">
                  <a16:creationId xmlns:a16="http://schemas.microsoft.com/office/drawing/2014/main" id="{28C009BE-41F4-4B48-93DB-761A114AA15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35" name="TextBox 34" descr="Number 1">
              <a:extLst>
                <a:ext uri="{FF2B5EF4-FFF2-40B4-BE49-F238E27FC236}">
                  <a16:creationId xmlns:a16="http://schemas.microsoft.com/office/drawing/2014/main" id="{8D1E19B3-CF02-4654-A78C-F4FA8B604BC6}"/>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8</a:t>
              </a:r>
            </a:p>
          </p:txBody>
        </p:sp>
      </p:grpSp>
      <p:sp>
        <p:nvSpPr>
          <p:cNvPr id="36" name="TextBox 35">
            <a:extLst>
              <a:ext uri="{FF2B5EF4-FFF2-40B4-BE49-F238E27FC236}">
                <a16:creationId xmlns:a16="http://schemas.microsoft.com/office/drawing/2014/main" id="{E80B32BD-8B8F-4BDC-BB7A-5517134603A0}"/>
              </a:ext>
            </a:extLst>
          </p:cNvPr>
          <p:cNvSpPr txBox="1"/>
          <p:nvPr/>
        </p:nvSpPr>
        <p:spPr>
          <a:xfrm>
            <a:off x="1058864" y="3443456"/>
            <a:ext cx="3473802" cy="261610"/>
          </a:xfrm>
          <a:prstGeom prst="rect">
            <a:avLst/>
          </a:prstGeom>
          <a:noFill/>
        </p:spPr>
        <p:txBody>
          <a:bodyPr wrap="square" rtlCol="0">
            <a:spAutoFit/>
          </a:bodyPr>
          <a:lstStyle/>
          <a:p>
            <a:r>
              <a:rPr lang="en-US" sz="1100" b="1" dirty="0"/>
              <a:t>DOCKERFILE</a:t>
            </a:r>
          </a:p>
        </p:txBody>
      </p:sp>
      <p:sp>
        <p:nvSpPr>
          <p:cNvPr id="37" name="TextBox 36">
            <a:extLst>
              <a:ext uri="{FF2B5EF4-FFF2-40B4-BE49-F238E27FC236}">
                <a16:creationId xmlns:a16="http://schemas.microsoft.com/office/drawing/2014/main" id="{4977FA16-5F73-4750-BB48-AC0CDE981F34}"/>
              </a:ext>
            </a:extLst>
          </p:cNvPr>
          <p:cNvSpPr txBox="1"/>
          <p:nvPr/>
        </p:nvSpPr>
        <p:spPr>
          <a:xfrm>
            <a:off x="1058864" y="3790001"/>
            <a:ext cx="4630735" cy="261610"/>
          </a:xfrm>
          <a:prstGeom prst="rect">
            <a:avLst/>
          </a:prstGeom>
          <a:noFill/>
        </p:spPr>
        <p:txBody>
          <a:bodyPr wrap="square" rtlCol="0">
            <a:spAutoFit/>
          </a:bodyPr>
          <a:lstStyle/>
          <a:p>
            <a:r>
              <a:rPr lang="en-US" sz="1100" b="1" dirty="0"/>
              <a:t>LES VOLUMES</a:t>
            </a:r>
          </a:p>
        </p:txBody>
      </p:sp>
      <p:grpSp>
        <p:nvGrpSpPr>
          <p:cNvPr id="39" name="Group 38" descr="Small circle with number 1 inside  indicating step 1">
            <a:extLst>
              <a:ext uri="{FF2B5EF4-FFF2-40B4-BE49-F238E27FC236}">
                <a16:creationId xmlns:a16="http://schemas.microsoft.com/office/drawing/2014/main" id="{1A33EEEB-28B0-4C2E-8CA4-9B81BB8047CD}"/>
              </a:ext>
            </a:extLst>
          </p:cNvPr>
          <p:cNvGrpSpPr/>
          <p:nvPr/>
        </p:nvGrpSpPr>
        <p:grpSpPr bwMode="blackWhite">
          <a:xfrm>
            <a:off x="521207" y="4129776"/>
            <a:ext cx="401659" cy="272007"/>
            <a:chOff x="6953426" y="711274"/>
            <a:chExt cx="558179" cy="426125"/>
          </a:xfrm>
        </p:grpSpPr>
        <p:sp>
          <p:nvSpPr>
            <p:cNvPr id="40" name="Oval 39" descr="Small circle">
              <a:extLst>
                <a:ext uri="{FF2B5EF4-FFF2-40B4-BE49-F238E27FC236}">
                  <a16:creationId xmlns:a16="http://schemas.microsoft.com/office/drawing/2014/main" id="{A695437B-22CF-41E9-BF7B-E8F8644A1A2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41" name="TextBox 40" descr="Number 1">
              <a:extLst>
                <a:ext uri="{FF2B5EF4-FFF2-40B4-BE49-F238E27FC236}">
                  <a16:creationId xmlns:a16="http://schemas.microsoft.com/office/drawing/2014/main" id="{7D41F7AE-E63F-4435-9F97-D008F30D8C35}"/>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9</a:t>
              </a:r>
            </a:p>
          </p:txBody>
        </p:sp>
      </p:grpSp>
      <p:sp>
        <p:nvSpPr>
          <p:cNvPr id="42" name="TextBox 41">
            <a:extLst>
              <a:ext uri="{FF2B5EF4-FFF2-40B4-BE49-F238E27FC236}">
                <a16:creationId xmlns:a16="http://schemas.microsoft.com/office/drawing/2014/main" id="{A2EF3EE7-8982-49E5-A645-74084D79D083}"/>
              </a:ext>
            </a:extLst>
          </p:cNvPr>
          <p:cNvSpPr txBox="1"/>
          <p:nvPr/>
        </p:nvSpPr>
        <p:spPr>
          <a:xfrm>
            <a:off x="1058864" y="4162040"/>
            <a:ext cx="4630735" cy="261610"/>
          </a:xfrm>
          <a:prstGeom prst="rect">
            <a:avLst/>
          </a:prstGeom>
          <a:noFill/>
        </p:spPr>
        <p:txBody>
          <a:bodyPr wrap="square" rtlCol="0">
            <a:spAutoFit/>
          </a:bodyPr>
          <a:lstStyle/>
          <a:p>
            <a:r>
              <a:rPr lang="en-US" sz="1100" b="1" dirty="0"/>
              <a:t>DOCKER COMPOSE</a:t>
            </a:r>
          </a:p>
        </p:txBody>
      </p:sp>
      <p:grpSp>
        <p:nvGrpSpPr>
          <p:cNvPr id="43" name="Group 42" descr="Small circle with number 1 inside  indicating step 1">
            <a:extLst>
              <a:ext uri="{FF2B5EF4-FFF2-40B4-BE49-F238E27FC236}">
                <a16:creationId xmlns:a16="http://schemas.microsoft.com/office/drawing/2014/main" id="{A4A8AD2E-7202-4C3B-9274-A2E0941D5C5A}"/>
              </a:ext>
            </a:extLst>
          </p:cNvPr>
          <p:cNvGrpSpPr/>
          <p:nvPr/>
        </p:nvGrpSpPr>
        <p:grpSpPr bwMode="blackWhite">
          <a:xfrm>
            <a:off x="521207" y="4472936"/>
            <a:ext cx="401659" cy="272007"/>
            <a:chOff x="6953426" y="711274"/>
            <a:chExt cx="558179" cy="426125"/>
          </a:xfrm>
        </p:grpSpPr>
        <p:sp>
          <p:nvSpPr>
            <p:cNvPr id="44" name="Oval 43" descr="Small circle">
              <a:extLst>
                <a:ext uri="{FF2B5EF4-FFF2-40B4-BE49-F238E27FC236}">
                  <a16:creationId xmlns:a16="http://schemas.microsoft.com/office/drawing/2014/main" id="{02016AF9-255C-4054-8BA6-C78016103404}"/>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45" name="TextBox 44" descr="Number 1">
              <a:extLst>
                <a:ext uri="{FF2B5EF4-FFF2-40B4-BE49-F238E27FC236}">
                  <a16:creationId xmlns:a16="http://schemas.microsoft.com/office/drawing/2014/main" id="{D0782DBE-3573-4D48-B45C-2DF08B75FA32}"/>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10</a:t>
              </a:r>
            </a:p>
          </p:txBody>
        </p:sp>
      </p:grpSp>
      <p:sp>
        <p:nvSpPr>
          <p:cNvPr id="46" name="TextBox 45">
            <a:extLst>
              <a:ext uri="{FF2B5EF4-FFF2-40B4-BE49-F238E27FC236}">
                <a16:creationId xmlns:a16="http://schemas.microsoft.com/office/drawing/2014/main" id="{9F35A6C4-D97C-458F-A145-86DEEDD9460E}"/>
              </a:ext>
            </a:extLst>
          </p:cNvPr>
          <p:cNvSpPr txBox="1"/>
          <p:nvPr/>
        </p:nvSpPr>
        <p:spPr>
          <a:xfrm>
            <a:off x="1058864" y="4492035"/>
            <a:ext cx="4769202" cy="261610"/>
          </a:xfrm>
          <a:prstGeom prst="rect">
            <a:avLst/>
          </a:prstGeom>
          <a:noFill/>
        </p:spPr>
        <p:txBody>
          <a:bodyPr wrap="square" rtlCol="0">
            <a:spAutoFit/>
          </a:bodyPr>
          <a:lstStyle/>
          <a:p>
            <a:r>
              <a:rPr lang="en-US" sz="1100" b="1" dirty="0"/>
              <a:t>LES RESEAUX DANS DOCKER</a:t>
            </a:r>
          </a:p>
        </p:txBody>
      </p:sp>
      <p:grpSp>
        <p:nvGrpSpPr>
          <p:cNvPr id="47" name="Group 46" descr="Small circle with number 1 inside  indicating step 1">
            <a:extLst>
              <a:ext uri="{FF2B5EF4-FFF2-40B4-BE49-F238E27FC236}">
                <a16:creationId xmlns:a16="http://schemas.microsoft.com/office/drawing/2014/main" id="{EBE04B95-B309-470C-8800-54E87BCA7C4C}"/>
              </a:ext>
            </a:extLst>
          </p:cNvPr>
          <p:cNvGrpSpPr/>
          <p:nvPr/>
        </p:nvGrpSpPr>
        <p:grpSpPr bwMode="blackWhite">
          <a:xfrm>
            <a:off x="521207" y="5159255"/>
            <a:ext cx="401659" cy="272007"/>
            <a:chOff x="6953426" y="711274"/>
            <a:chExt cx="558179" cy="426125"/>
          </a:xfrm>
        </p:grpSpPr>
        <p:sp>
          <p:nvSpPr>
            <p:cNvPr id="48" name="Oval 47" descr="Small circle">
              <a:extLst>
                <a:ext uri="{FF2B5EF4-FFF2-40B4-BE49-F238E27FC236}">
                  <a16:creationId xmlns:a16="http://schemas.microsoft.com/office/drawing/2014/main" id="{536CE86B-9F50-4068-87A1-63625362FE3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49" name="TextBox 48" descr="Number 1">
              <a:extLst>
                <a:ext uri="{FF2B5EF4-FFF2-40B4-BE49-F238E27FC236}">
                  <a16:creationId xmlns:a16="http://schemas.microsoft.com/office/drawing/2014/main" id="{F288903A-027F-4417-9720-93571784C7E9}"/>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12</a:t>
              </a:r>
            </a:p>
          </p:txBody>
        </p:sp>
      </p:grpSp>
      <p:sp>
        <p:nvSpPr>
          <p:cNvPr id="50" name="TextBox 49">
            <a:extLst>
              <a:ext uri="{FF2B5EF4-FFF2-40B4-BE49-F238E27FC236}">
                <a16:creationId xmlns:a16="http://schemas.microsoft.com/office/drawing/2014/main" id="{54B8E456-6F82-4EC4-BC51-0B0702B6ACA8}"/>
              </a:ext>
            </a:extLst>
          </p:cNvPr>
          <p:cNvSpPr txBox="1"/>
          <p:nvPr/>
        </p:nvSpPr>
        <p:spPr>
          <a:xfrm>
            <a:off x="1058864" y="5211277"/>
            <a:ext cx="6267819" cy="261610"/>
          </a:xfrm>
          <a:prstGeom prst="rect">
            <a:avLst/>
          </a:prstGeom>
          <a:noFill/>
        </p:spPr>
        <p:txBody>
          <a:bodyPr wrap="square" rtlCol="0">
            <a:spAutoFit/>
          </a:bodyPr>
          <a:lstStyle/>
          <a:p>
            <a:r>
              <a:rPr lang="en-US" sz="1100" b="1" dirty="0"/>
              <a:t>DEBOGAGE DES CONTENEURS ET IMAGES DOCKER</a:t>
            </a:r>
          </a:p>
        </p:txBody>
      </p:sp>
      <p:grpSp>
        <p:nvGrpSpPr>
          <p:cNvPr id="51" name="Group 50" descr="Small circle with number 1 inside  indicating step 1">
            <a:extLst>
              <a:ext uri="{FF2B5EF4-FFF2-40B4-BE49-F238E27FC236}">
                <a16:creationId xmlns:a16="http://schemas.microsoft.com/office/drawing/2014/main" id="{7C66FDDB-D175-49AA-A205-47E5C42A6488}"/>
              </a:ext>
            </a:extLst>
          </p:cNvPr>
          <p:cNvGrpSpPr/>
          <p:nvPr/>
        </p:nvGrpSpPr>
        <p:grpSpPr bwMode="blackWhite">
          <a:xfrm>
            <a:off x="521207" y="4816096"/>
            <a:ext cx="401659" cy="272007"/>
            <a:chOff x="6953426" y="711274"/>
            <a:chExt cx="558179" cy="426125"/>
          </a:xfrm>
        </p:grpSpPr>
        <p:sp>
          <p:nvSpPr>
            <p:cNvPr id="52" name="Oval 51" descr="Small circle">
              <a:extLst>
                <a:ext uri="{FF2B5EF4-FFF2-40B4-BE49-F238E27FC236}">
                  <a16:creationId xmlns:a16="http://schemas.microsoft.com/office/drawing/2014/main" id="{142A756D-313A-4141-B8CB-A096D570258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53" name="TextBox 52" descr="Number 1">
              <a:extLst>
                <a:ext uri="{FF2B5EF4-FFF2-40B4-BE49-F238E27FC236}">
                  <a16:creationId xmlns:a16="http://schemas.microsoft.com/office/drawing/2014/main" id="{D2ABC2FC-0607-444D-87B9-E04477A66D33}"/>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11</a:t>
              </a:r>
            </a:p>
          </p:txBody>
        </p:sp>
      </p:grpSp>
      <p:sp>
        <p:nvSpPr>
          <p:cNvPr id="54" name="TextBox 53">
            <a:extLst>
              <a:ext uri="{FF2B5EF4-FFF2-40B4-BE49-F238E27FC236}">
                <a16:creationId xmlns:a16="http://schemas.microsoft.com/office/drawing/2014/main" id="{4BDE530C-8E82-45DE-88E7-FFD8C7659441}"/>
              </a:ext>
            </a:extLst>
          </p:cNvPr>
          <p:cNvSpPr txBox="1"/>
          <p:nvPr/>
        </p:nvSpPr>
        <p:spPr>
          <a:xfrm>
            <a:off x="1058864" y="4847419"/>
            <a:ext cx="5721058" cy="261610"/>
          </a:xfrm>
          <a:prstGeom prst="rect">
            <a:avLst/>
          </a:prstGeom>
          <a:noFill/>
        </p:spPr>
        <p:txBody>
          <a:bodyPr wrap="square" rtlCol="0">
            <a:spAutoFit/>
          </a:bodyPr>
          <a:lstStyle/>
          <a:p>
            <a:r>
              <a:rPr lang="en-US" sz="1100" b="1" dirty="0"/>
              <a:t>REGISTRY PRIVE DOCKER</a:t>
            </a:r>
          </a:p>
        </p:txBody>
      </p:sp>
      <p:grpSp>
        <p:nvGrpSpPr>
          <p:cNvPr id="55" name="Group 54" descr="Small circle with number 1 inside  indicating step 1">
            <a:extLst>
              <a:ext uri="{FF2B5EF4-FFF2-40B4-BE49-F238E27FC236}">
                <a16:creationId xmlns:a16="http://schemas.microsoft.com/office/drawing/2014/main" id="{F6002825-C3B8-47DE-8EDC-4D77C0EC5D80}"/>
              </a:ext>
            </a:extLst>
          </p:cNvPr>
          <p:cNvGrpSpPr/>
          <p:nvPr/>
        </p:nvGrpSpPr>
        <p:grpSpPr bwMode="blackWhite">
          <a:xfrm>
            <a:off x="521207" y="5514819"/>
            <a:ext cx="401659" cy="272007"/>
            <a:chOff x="6953426" y="711274"/>
            <a:chExt cx="558179" cy="426125"/>
          </a:xfrm>
        </p:grpSpPr>
        <p:sp>
          <p:nvSpPr>
            <p:cNvPr id="56" name="Oval 55" descr="Small circle">
              <a:extLst>
                <a:ext uri="{FF2B5EF4-FFF2-40B4-BE49-F238E27FC236}">
                  <a16:creationId xmlns:a16="http://schemas.microsoft.com/office/drawing/2014/main" id="{5A62FFBE-7B1C-42FD-8B89-B930FBBBC1B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57" name="TextBox 56" descr="Number 1">
              <a:extLst>
                <a:ext uri="{FF2B5EF4-FFF2-40B4-BE49-F238E27FC236}">
                  <a16:creationId xmlns:a16="http://schemas.microsoft.com/office/drawing/2014/main" id="{207E44ED-75F8-4215-B6E6-65D92038BC62}"/>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13</a:t>
              </a:r>
            </a:p>
          </p:txBody>
        </p:sp>
      </p:grpSp>
      <p:sp>
        <p:nvSpPr>
          <p:cNvPr id="58" name="TextBox 57">
            <a:extLst>
              <a:ext uri="{FF2B5EF4-FFF2-40B4-BE49-F238E27FC236}">
                <a16:creationId xmlns:a16="http://schemas.microsoft.com/office/drawing/2014/main" id="{D72965FA-B9CF-49F3-A975-512610CC7B62}"/>
              </a:ext>
            </a:extLst>
          </p:cNvPr>
          <p:cNvSpPr txBox="1"/>
          <p:nvPr/>
        </p:nvSpPr>
        <p:spPr>
          <a:xfrm>
            <a:off x="1058864" y="5533918"/>
            <a:ext cx="4769202" cy="261610"/>
          </a:xfrm>
          <a:prstGeom prst="rect">
            <a:avLst/>
          </a:prstGeom>
          <a:noFill/>
        </p:spPr>
        <p:txBody>
          <a:bodyPr wrap="square" rtlCol="0">
            <a:spAutoFit/>
          </a:bodyPr>
          <a:lstStyle/>
          <a:p>
            <a:r>
              <a:rPr lang="en-US" sz="1100" b="1" dirty="0"/>
              <a:t>DOCKER MACHINE</a:t>
            </a:r>
          </a:p>
        </p:txBody>
      </p:sp>
      <p:grpSp>
        <p:nvGrpSpPr>
          <p:cNvPr id="59" name="Group 58" descr="Small circle with number 1 inside  indicating step 1">
            <a:extLst>
              <a:ext uri="{FF2B5EF4-FFF2-40B4-BE49-F238E27FC236}">
                <a16:creationId xmlns:a16="http://schemas.microsoft.com/office/drawing/2014/main" id="{679F77E5-830F-4D45-946A-67B574528FE2}"/>
              </a:ext>
            </a:extLst>
          </p:cNvPr>
          <p:cNvGrpSpPr/>
          <p:nvPr/>
        </p:nvGrpSpPr>
        <p:grpSpPr bwMode="blackWhite">
          <a:xfrm>
            <a:off x="521207" y="6201138"/>
            <a:ext cx="401659" cy="272007"/>
            <a:chOff x="6953426" y="711274"/>
            <a:chExt cx="558179" cy="426125"/>
          </a:xfrm>
        </p:grpSpPr>
        <p:sp>
          <p:nvSpPr>
            <p:cNvPr id="60" name="Oval 59" descr="Small circle">
              <a:extLst>
                <a:ext uri="{FF2B5EF4-FFF2-40B4-BE49-F238E27FC236}">
                  <a16:creationId xmlns:a16="http://schemas.microsoft.com/office/drawing/2014/main" id="{47B953F5-8663-4334-A2DA-08500A363C6D}"/>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61" name="TextBox 60" descr="Number 1">
              <a:extLst>
                <a:ext uri="{FF2B5EF4-FFF2-40B4-BE49-F238E27FC236}">
                  <a16:creationId xmlns:a16="http://schemas.microsoft.com/office/drawing/2014/main" id="{188685D1-FC82-41E5-B7CF-FA65888577BE}"/>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15</a:t>
              </a:r>
            </a:p>
          </p:txBody>
        </p:sp>
      </p:grpSp>
      <p:sp>
        <p:nvSpPr>
          <p:cNvPr id="62" name="TextBox 61">
            <a:extLst>
              <a:ext uri="{FF2B5EF4-FFF2-40B4-BE49-F238E27FC236}">
                <a16:creationId xmlns:a16="http://schemas.microsoft.com/office/drawing/2014/main" id="{5FD42666-1A1E-4084-95FC-19AF8187CF05}"/>
              </a:ext>
            </a:extLst>
          </p:cNvPr>
          <p:cNvSpPr txBox="1"/>
          <p:nvPr/>
        </p:nvSpPr>
        <p:spPr>
          <a:xfrm>
            <a:off x="1058864" y="6253160"/>
            <a:ext cx="6267819" cy="261610"/>
          </a:xfrm>
          <a:prstGeom prst="rect">
            <a:avLst/>
          </a:prstGeom>
          <a:noFill/>
        </p:spPr>
        <p:txBody>
          <a:bodyPr wrap="square" rtlCol="0">
            <a:spAutoFit/>
          </a:bodyPr>
          <a:lstStyle/>
          <a:p>
            <a:r>
              <a:rPr lang="en-US" sz="1100" b="1" dirty="0"/>
              <a:t>CONCLUSION</a:t>
            </a:r>
          </a:p>
        </p:txBody>
      </p:sp>
      <p:grpSp>
        <p:nvGrpSpPr>
          <p:cNvPr id="63" name="Group 62" descr="Small circle with number 1 inside  indicating step 1">
            <a:extLst>
              <a:ext uri="{FF2B5EF4-FFF2-40B4-BE49-F238E27FC236}">
                <a16:creationId xmlns:a16="http://schemas.microsoft.com/office/drawing/2014/main" id="{C79ABF80-881C-4930-8805-A8D55164D96A}"/>
              </a:ext>
            </a:extLst>
          </p:cNvPr>
          <p:cNvGrpSpPr/>
          <p:nvPr/>
        </p:nvGrpSpPr>
        <p:grpSpPr bwMode="blackWhite">
          <a:xfrm>
            <a:off x="521207" y="5857979"/>
            <a:ext cx="401659" cy="272007"/>
            <a:chOff x="6953426" y="711274"/>
            <a:chExt cx="558179" cy="426125"/>
          </a:xfrm>
        </p:grpSpPr>
        <p:sp>
          <p:nvSpPr>
            <p:cNvPr id="64" name="Oval 63" descr="Small circle">
              <a:extLst>
                <a:ext uri="{FF2B5EF4-FFF2-40B4-BE49-F238E27FC236}">
                  <a16:creationId xmlns:a16="http://schemas.microsoft.com/office/drawing/2014/main" id="{FCCF0498-F3E3-4ABE-B0AB-115CB0A3C86D}"/>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p>
          </p:txBody>
        </p:sp>
        <p:sp>
          <p:nvSpPr>
            <p:cNvPr id="65" name="TextBox 64" descr="Number 1">
              <a:extLst>
                <a:ext uri="{FF2B5EF4-FFF2-40B4-BE49-F238E27FC236}">
                  <a16:creationId xmlns:a16="http://schemas.microsoft.com/office/drawing/2014/main" id="{5DBE35AD-AFF7-4DD7-B037-72DAC3382117}"/>
                </a:ext>
              </a:extLst>
            </p:cNvPr>
            <p:cNvSpPr txBox="1">
              <a:spLocks noChangeAspect="1"/>
            </p:cNvSpPr>
            <p:nvPr/>
          </p:nvSpPr>
          <p:spPr bwMode="blackWhite">
            <a:xfrm>
              <a:off x="6953426" y="727563"/>
              <a:ext cx="558179" cy="409836"/>
            </a:xfrm>
            <a:prstGeom prst="rect">
              <a:avLst/>
            </a:prstGeom>
            <a:noFill/>
          </p:spPr>
          <p:txBody>
            <a:bodyPr wrap="square" rtlCol="0">
              <a:spAutoFit/>
            </a:bodyPr>
            <a:lstStyle/>
            <a:p>
              <a:pPr algn="ctr"/>
              <a:r>
                <a:rPr lang="en-US" sz="1050" b="1" dirty="0">
                  <a:solidFill>
                    <a:schemeClr val="bg1"/>
                  </a:solidFill>
                  <a:latin typeface="Segoe UI Semibold" panose="020B0702040204020203" pitchFamily="34" charset="0"/>
                  <a:cs typeface="Segoe UI Semibold" panose="020B0702040204020203" pitchFamily="34" charset="0"/>
                </a:rPr>
                <a:t>14</a:t>
              </a:r>
            </a:p>
          </p:txBody>
        </p:sp>
      </p:grpSp>
      <p:sp>
        <p:nvSpPr>
          <p:cNvPr id="66" name="TextBox 65">
            <a:extLst>
              <a:ext uri="{FF2B5EF4-FFF2-40B4-BE49-F238E27FC236}">
                <a16:creationId xmlns:a16="http://schemas.microsoft.com/office/drawing/2014/main" id="{BBFC14C1-FBDD-43D8-8CFE-88335159991A}"/>
              </a:ext>
            </a:extLst>
          </p:cNvPr>
          <p:cNvSpPr txBox="1"/>
          <p:nvPr/>
        </p:nvSpPr>
        <p:spPr>
          <a:xfrm>
            <a:off x="1058864" y="5889302"/>
            <a:ext cx="5721058" cy="261610"/>
          </a:xfrm>
          <a:prstGeom prst="rect">
            <a:avLst/>
          </a:prstGeom>
          <a:noFill/>
        </p:spPr>
        <p:txBody>
          <a:bodyPr wrap="square" rtlCol="0">
            <a:spAutoFit/>
          </a:bodyPr>
          <a:lstStyle/>
          <a:p>
            <a:r>
              <a:rPr lang="en-US" sz="1100" b="1" dirty="0"/>
              <a:t>DOCKER SWARM</a:t>
            </a:r>
          </a:p>
        </p:txBody>
      </p:sp>
      <p:pic>
        <p:nvPicPr>
          <p:cNvPr id="3" name="Picture 2">
            <a:extLst>
              <a:ext uri="{FF2B5EF4-FFF2-40B4-BE49-F238E27FC236}">
                <a16:creationId xmlns:a16="http://schemas.microsoft.com/office/drawing/2014/main" id="{162EBA20-773E-40D1-A361-3DB450727AB4}"/>
              </a:ext>
            </a:extLst>
          </p:cNvPr>
          <p:cNvPicPr>
            <a:picLocks noChangeAspect="1"/>
          </p:cNvPicPr>
          <p:nvPr/>
        </p:nvPicPr>
        <p:blipFill>
          <a:blip r:embed="rId2"/>
          <a:stretch>
            <a:fillRect/>
          </a:stretch>
        </p:blipFill>
        <p:spPr>
          <a:xfrm>
            <a:off x="6363935" y="2475218"/>
            <a:ext cx="5147555" cy="273605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AD604D66-C95B-4215-A3ED-2028C21DA336}"/>
              </a:ext>
            </a:extLst>
          </p:cNvPr>
          <p:cNvSpPr>
            <a:spLocks noGrp="1"/>
          </p:cNvSpPr>
          <p:nvPr>
            <p:ph type="title"/>
          </p:nvPr>
        </p:nvSpPr>
        <p:spPr>
          <a:xfrm>
            <a:off x="521207" y="448056"/>
            <a:ext cx="6877119" cy="640080"/>
          </a:xfrm>
        </p:spPr>
        <p:txBody>
          <a:bodyPr/>
          <a:lstStyle/>
          <a:p>
            <a:r>
              <a:rPr lang="en-US" dirty="0">
                <a:latin typeface="Segoe UI Light" panose="020B0502040204020203" pitchFamily="34" charset="0"/>
                <a:cs typeface="Segoe UI Light" panose="020B0502040204020203" pitchFamily="34" charset="0"/>
              </a:rPr>
              <a:t>	VOLUMES</a:t>
            </a:r>
          </a:p>
        </p:txBody>
      </p:sp>
      <p:grpSp>
        <p:nvGrpSpPr>
          <p:cNvPr id="5" name="Group 4" descr="Small circle with number 3 inside  indicating step 3">
            <a:extLst>
              <a:ext uri="{FF2B5EF4-FFF2-40B4-BE49-F238E27FC236}">
                <a16:creationId xmlns:a16="http://schemas.microsoft.com/office/drawing/2014/main" id="{B6A9BBD5-C899-44E3-B34E-71762F3F5930}"/>
              </a:ext>
            </a:extLst>
          </p:cNvPr>
          <p:cNvGrpSpPr/>
          <p:nvPr/>
        </p:nvGrpSpPr>
        <p:grpSpPr bwMode="blackWhite">
          <a:xfrm>
            <a:off x="507860" y="644816"/>
            <a:ext cx="558179" cy="409838"/>
            <a:chOff x="6953426" y="711274"/>
            <a:chExt cx="558179" cy="409838"/>
          </a:xfrm>
        </p:grpSpPr>
        <p:sp>
          <p:nvSpPr>
            <p:cNvPr id="6" name="Oval 5" descr="Small circle">
              <a:extLst>
                <a:ext uri="{FF2B5EF4-FFF2-40B4-BE49-F238E27FC236}">
                  <a16:creationId xmlns:a16="http://schemas.microsoft.com/office/drawing/2014/main" id="{B250D347-8F5A-4132-B92F-F0DCFDAF26D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descr="Number 3">
              <a:extLst>
                <a:ext uri="{FF2B5EF4-FFF2-40B4-BE49-F238E27FC236}">
                  <a16:creationId xmlns:a16="http://schemas.microsoft.com/office/drawing/2014/main" id="{7DE7C0AE-C411-400B-BCE3-422D6E25F10C}"/>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7</a:t>
              </a:r>
            </a:p>
          </p:txBody>
        </p:sp>
      </p:grpSp>
      <p:sp>
        <p:nvSpPr>
          <p:cNvPr id="8" name="TextBox 7">
            <a:extLst>
              <a:ext uri="{FF2B5EF4-FFF2-40B4-BE49-F238E27FC236}">
                <a16:creationId xmlns:a16="http://schemas.microsoft.com/office/drawing/2014/main" id="{9EC7A036-C0D9-4724-BA56-16CB1E394527}"/>
              </a:ext>
            </a:extLst>
          </p:cNvPr>
          <p:cNvSpPr txBox="1"/>
          <p:nvPr/>
        </p:nvSpPr>
        <p:spPr>
          <a:xfrm>
            <a:off x="521207" y="1440933"/>
            <a:ext cx="6096000" cy="369332"/>
          </a:xfrm>
          <a:prstGeom prst="rect">
            <a:avLst/>
          </a:prstGeom>
          <a:noFill/>
        </p:spPr>
        <p:txBody>
          <a:bodyPr wrap="square">
            <a:spAutoFit/>
          </a:bodyPr>
          <a:lstStyle>
            <a:defPPr>
              <a:defRPr lang="en-US"/>
            </a:defPPr>
            <a:lvl1pPr algn="just">
              <a:lnSpc>
                <a:spcPct val="100000"/>
              </a:lnSpc>
              <a:defRPr u="sng">
                <a:solidFill>
                  <a:srgbClr val="0563C1"/>
                </a:solidFill>
                <a:latin typeface="Montserrat" panose="00000500000000000000" pitchFamily="2" charset="0"/>
              </a:defRPr>
            </a:lvl1pPr>
          </a:lstStyle>
          <a:p>
            <a:r>
              <a:rPr lang="fr-FR" dirty="0"/>
              <a:t>1- Créer et gérer des volumes</a:t>
            </a:r>
          </a:p>
        </p:txBody>
      </p:sp>
      <p:sp>
        <p:nvSpPr>
          <p:cNvPr id="10" name="TextBox 9">
            <a:extLst>
              <a:ext uri="{FF2B5EF4-FFF2-40B4-BE49-F238E27FC236}">
                <a16:creationId xmlns:a16="http://schemas.microsoft.com/office/drawing/2014/main" id="{15B6F1DD-1C95-4B62-B9E6-20BA98CB1070}"/>
              </a:ext>
            </a:extLst>
          </p:cNvPr>
          <p:cNvSpPr txBox="1"/>
          <p:nvPr/>
        </p:nvSpPr>
        <p:spPr>
          <a:xfrm>
            <a:off x="454426" y="2823949"/>
            <a:ext cx="6096000" cy="307777"/>
          </a:xfrm>
          <a:prstGeom prst="rect">
            <a:avLst/>
          </a:prstGeom>
          <a:noFill/>
        </p:spPr>
        <p:txBody>
          <a:bodyPr wrap="square">
            <a:spAutoFit/>
          </a:bodyPr>
          <a:lstStyle/>
          <a:p>
            <a:r>
              <a:rPr lang="en-US" sz="1400" b="1" i="1" dirty="0"/>
              <a:t>docker volume create &lt;VOLUMENAME&gt;</a:t>
            </a:r>
          </a:p>
        </p:txBody>
      </p:sp>
      <p:sp>
        <p:nvSpPr>
          <p:cNvPr id="12" name="TextBox 11">
            <a:extLst>
              <a:ext uri="{FF2B5EF4-FFF2-40B4-BE49-F238E27FC236}">
                <a16:creationId xmlns:a16="http://schemas.microsoft.com/office/drawing/2014/main" id="{09B79670-93BD-4391-B7E9-6972D8C4B393}"/>
              </a:ext>
            </a:extLst>
          </p:cNvPr>
          <p:cNvSpPr txBox="1"/>
          <p:nvPr/>
        </p:nvSpPr>
        <p:spPr>
          <a:xfrm>
            <a:off x="454426" y="1904624"/>
            <a:ext cx="6096000" cy="369332"/>
          </a:xfrm>
          <a:prstGeom prst="rect">
            <a:avLst/>
          </a:prstGeom>
          <a:noFill/>
        </p:spPr>
        <p:txBody>
          <a:bodyPr wrap="square">
            <a:spAutoFit/>
          </a:bodyPr>
          <a:lstStyle/>
          <a:p>
            <a:pPr algn="just">
              <a:lnSpc>
                <a:spcPct val="100000"/>
              </a:lnSpc>
            </a:pPr>
            <a:r>
              <a:rPr lang="fr-FR" sz="1800" u="sng" dirty="0">
                <a:latin typeface="Montserrat" panose="00000500000000000000" pitchFamily="2" charset="0"/>
              </a:rPr>
              <a:t>Usage :</a:t>
            </a:r>
            <a:r>
              <a:rPr lang="fr-FR" sz="1800" dirty="0">
                <a:latin typeface="Montserrat" panose="00000500000000000000" pitchFamily="2" charset="0"/>
              </a:rPr>
              <a:t> </a:t>
            </a:r>
            <a:r>
              <a:rPr lang="fr-FR" sz="1800" b="1" i="1" dirty="0">
                <a:latin typeface="Montserrat" panose="00000500000000000000" pitchFamily="2" charset="0"/>
              </a:rPr>
              <a:t>docker image COMMAND</a:t>
            </a:r>
          </a:p>
        </p:txBody>
      </p:sp>
      <p:sp>
        <p:nvSpPr>
          <p:cNvPr id="15" name="TextBox 14">
            <a:extLst>
              <a:ext uri="{FF2B5EF4-FFF2-40B4-BE49-F238E27FC236}">
                <a16:creationId xmlns:a16="http://schemas.microsoft.com/office/drawing/2014/main" id="{28181885-EF12-4964-9BC1-668833ACDD98}"/>
              </a:ext>
            </a:extLst>
          </p:cNvPr>
          <p:cNvSpPr txBox="1"/>
          <p:nvPr/>
        </p:nvSpPr>
        <p:spPr>
          <a:xfrm>
            <a:off x="454426" y="3460012"/>
            <a:ext cx="1848507" cy="307777"/>
          </a:xfrm>
          <a:prstGeom prst="rect">
            <a:avLst/>
          </a:prstGeom>
          <a:noFill/>
        </p:spPr>
        <p:txBody>
          <a:bodyPr wrap="square">
            <a:spAutoFit/>
          </a:bodyPr>
          <a:lstStyle/>
          <a:p>
            <a:r>
              <a:rPr lang="en-US" sz="1400" b="1" i="1" dirty="0"/>
              <a:t>docker volume ls</a:t>
            </a:r>
          </a:p>
        </p:txBody>
      </p:sp>
      <p:sp>
        <p:nvSpPr>
          <p:cNvPr id="16" name="TextBox 15">
            <a:extLst>
              <a:ext uri="{FF2B5EF4-FFF2-40B4-BE49-F238E27FC236}">
                <a16:creationId xmlns:a16="http://schemas.microsoft.com/office/drawing/2014/main" id="{9CDFD483-BDCA-4585-B04C-384C99FFC296}"/>
              </a:ext>
            </a:extLst>
          </p:cNvPr>
          <p:cNvSpPr txBox="1"/>
          <p:nvPr/>
        </p:nvSpPr>
        <p:spPr>
          <a:xfrm>
            <a:off x="454426" y="2498638"/>
            <a:ext cx="1736181" cy="307777"/>
          </a:xfrm>
          <a:prstGeom prst="rect">
            <a:avLst/>
          </a:prstGeom>
          <a:noFill/>
        </p:spPr>
        <p:txBody>
          <a:bodyPr wrap="none" rtlCol="0">
            <a:spAutoFit/>
          </a:bodyPr>
          <a:lstStyle/>
          <a:p>
            <a:r>
              <a:rPr lang="en-US" sz="1400" u="sng" dirty="0">
                <a:solidFill>
                  <a:schemeClr val="accent6">
                    <a:lumMod val="75000"/>
                  </a:schemeClr>
                </a:solidFill>
              </a:rPr>
              <a:t>Creation de volume</a:t>
            </a:r>
          </a:p>
        </p:txBody>
      </p:sp>
      <p:sp>
        <p:nvSpPr>
          <p:cNvPr id="17" name="TextBox 16">
            <a:extLst>
              <a:ext uri="{FF2B5EF4-FFF2-40B4-BE49-F238E27FC236}">
                <a16:creationId xmlns:a16="http://schemas.microsoft.com/office/drawing/2014/main" id="{68EA0D00-8363-4DF1-B49F-7898C039AABD}"/>
              </a:ext>
            </a:extLst>
          </p:cNvPr>
          <p:cNvSpPr txBox="1"/>
          <p:nvPr/>
        </p:nvSpPr>
        <p:spPr>
          <a:xfrm>
            <a:off x="454426" y="3152235"/>
            <a:ext cx="1581651" cy="307777"/>
          </a:xfrm>
          <a:prstGeom prst="rect">
            <a:avLst/>
          </a:prstGeom>
          <a:noFill/>
        </p:spPr>
        <p:txBody>
          <a:bodyPr wrap="none" rtlCol="0">
            <a:spAutoFit/>
          </a:bodyPr>
          <a:lstStyle/>
          <a:p>
            <a:r>
              <a:rPr lang="en-US" sz="1400" u="sng" dirty="0" err="1">
                <a:solidFill>
                  <a:schemeClr val="accent6">
                    <a:lumMod val="75000"/>
                  </a:schemeClr>
                </a:solidFill>
              </a:rPr>
              <a:t>Liste</a:t>
            </a:r>
            <a:r>
              <a:rPr lang="en-US" sz="1400" u="sng" dirty="0">
                <a:solidFill>
                  <a:schemeClr val="accent6">
                    <a:lumMod val="75000"/>
                  </a:schemeClr>
                </a:solidFill>
              </a:rPr>
              <a:t> des volumes</a:t>
            </a:r>
          </a:p>
        </p:txBody>
      </p:sp>
      <p:sp>
        <p:nvSpPr>
          <p:cNvPr id="18" name="TextBox 17">
            <a:extLst>
              <a:ext uri="{FF2B5EF4-FFF2-40B4-BE49-F238E27FC236}">
                <a16:creationId xmlns:a16="http://schemas.microsoft.com/office/drawing/2014/main" id="{6C64B971-5821-43E9-9964-33AB0651985F}"/>
              </a:ext>
            </a:extLst>
          </p:cNvPr>
          <p:cNvSpPr txBox="1"/>
          <p:nvPr/>
        </p:nvSpPr>
        <p:spPr>
          <a:xfrm>
            <a:off x="454426" y="4205078"/>
            <a:ext cx="3888974" cy="307777"/>
          </a:xfrm>
          <a:prstGeom prst="rect">
            <a:avLst/>
          </a:prstGeom>
          <a:noFill/>
        </p:spPr>
        <p:txBody>
          <a:bodyPr wrap="square">
            <a:spAutoFit/>
          </a:bodyPr>
          <a:lstStyle/>
          <a:p>
            <a:r>
              <a:rPr lang="en-US" sz="1400" b="1" i="1" dirty="0"/>
              <a:t>docker volume inspect &lt;VOLUMENAME&gt;</a:t>
            </a:r>
          </a:p>
        </p:txBody>
      </p:sp>
      <p:sp>
        <p:nvSpPr>
          <p:cNvPr id="19" name="TextBox 18">
            <a:extLst>
              <a:ext uri="{FF2B5EF4-FFF2-40B4-BE49-F238E27FC236}">
                <a16:creationId xmlns:a16="http://schemas.microsoft.com/office/drawing/2014/main" id="{6B68BE5E-5832-4B89-8AA2-B2E286829B0F}"/>
              </a:ext>
            </a:extLst>
          </p:cNvPr>
          <p:cNvSpPr txBox="1"/>
          <p:nvPr/>
        </p:nvSpPr>
        <p:spPr>
          <a:xfrm>
            <a:off x="454426" y="3897301"/>
            <a:ext cx="3964547" cy="307777"/>
          </a:xfrm>
          <a:prstGeom prst="rect">
            <a:avLst/>
          </a:prstGeom>
          <a:noFill/>
        </p:spPr>
        <p:txBody>
          <a:bodyPr wrap="none" rtlCol="0">
            <a:spAutoFit/>
          </a:bodyPr>
          <a:lstStyle>
            <a:defPPr>
              <a:defRPr lang="en-US"/>
            </a:defPPr>
            <a:lvl1pPr>
              <a:defRPr sz="1400" u="sng">
                <a:solidFill>
                  <a:schemeClr val="accent6">
                    <a:lumMod val="75000"/>
                  </a:schemeClr>
                </a:solidFill>
              </a:defRPr>
            </a:lvl1pPr>
          </a:lstStyle>
          <a:p>
            <a:r>
              <a:rPr lang="fr-FR" dirty="0"/>
              <a:t>récolter des informations sur un volume</a:t>
            </a:r>
            <a:endParaRPr lang="en-US" dirty="0"/>
          </a:p>
        </p:txBody>
      </p:sp>
      <p:sp>
        <p:nvSpPr>
          <p:cNvPr id="21" name="TextBox 20">
            <a:extLst>
              <a:ext uri="{FF2B5EF4-FFF2-40B4-BE49-F238E27FC236}">
                <a16:creationId xmlns:a16="http://schemas.microsoft.com/office/drawing/2014/main" id="{38D6B36F-186E-40E5-B621-556C4057F7A0}"/>
              </a:ext>
            </a:extLst>
          </p:cNvPr>
          <p:cNvSpPr txBox="1"/>
          <p:nvPr/>
        </p:nvSpPr>
        <p:spPr>
          <a:xfrm>
            <a:off x="454426" y="4863070"/>
            <a:ext cx="6096000" cy="369332"/>
          </a:xfrm>
          <a:prstGeom prst="rect">
            <a:avLst/>
          </a:prstGeom>
          <a:noFill/>
        </p:spPr>
        <p:txBody>
          <a:bodyPr wrap="square">
            <a:spAutoFit/>
          </a:bodyPr>
          <a:lstStyle>
            <a:defPPr>
              <a:defRPr lang="en-US"/>
            </a:defPPr>
            <a:lvl1pPr algn="just">
              <a:lnSpc>
                <a:spcPct val="100000"/>
              </a:lnSpc>
              <a:defRPr u="sng">
                <a:solidFill>
                  <a:srgbClr val="0563C1"/>
                </a:solidFill>
                <a:latin typeface="Montserrat" panose="00000500000000000000" pitchFamily="2" charset="0"/>
              </a:defRPr>
            </a:lvl1pPr>
          </a:lstStyle>
          <a:p>
            <a:r>
              <a:rPr lang="fr-FR" dirty="0"/>
              <a:t>2- Démarrer un conteneur avec un volume</a:t>
            </a:r>
            <a:endParaRPr lang="en-US" dirty="0"/>
          </a:p>
        </p:txBody>
      </p:sp>
      <p:sp>
        <p:nvSpPr>
          <p:cNvPr id="22" name="TextBox 21">
            <a:extLst>
              <a:ext uri="{FF2B5EF4-FFF2-40B4-BE49-F238E27FC236}">
                <a16:creationId xmlns:a16="http://schemas.microsoft.com/office/drawing/2014/main" id="{78C61B34-853E-47B6-81C0-3E6854900C1E}"/>
              </a:ext>
            </a:extLst>
          </p:cNvPr>
          <p:cNvSpPr txBox="1"/>
          <p:nvPr/>
        </p:nvSpPr>
        <p:spPr>
          <a:xfrm>
            <a:off x="651933" y="5393267"/>
            <a:ext cx="10200356" cy="923330"/>
          </a:xfrm>
          <a:prstGeom prst="rect">
            <a:avLst/>
          </a:prstGeom>
          <a:noFill/>
        </p:spPr>
        <p:txBody>
          <a:bodyPr wrap="none" rtlCol="0">
            <a:spAutoFit/>
          </a:bodyPr>
          <a:lstStyle/>
          <a:p>
            <a:r>
              <a:rPr lang="en-US" dirty="0"/>
              <a:t>Si le volume </a:t>
            </a:r>
            <a:r>
              <a:rPr lang="en-US" dirty="0" err="1"/>
              <a:t>n’existe</a:t>
            </a:r>
            <a:r>
              <a:rPr lang="en-US" dirty="0"/>
              <a:t> pas au </a:t>
            </a:r>
            <a:r>
              <a:rPr lang="en-US" dirty="0" err="1"/>
              <a:t>demarrage</a:t>
            </a:r>
            <a:r>
              <a:rPr lang="en-US" dirty="0"/>
              <a:t> du </a:t>
            </a:r>
            <a:r>
              <a:rPr lang="en-US" dirty="0" err="1"/>
              <a:t>conteneur</a:t>
            </a:r>
            <a:r>
              <a:rPr lang="en-US" dirty="0"/>
              <a:t>, docker le </a:t>
            </a:r>
            <a:r>
              <a:rPr lang="en-US" dirty="0" err="1"/>
              <a:t>cree</a:t>
            </a:r>
            <a:r>
              <a:rPr lang="en-US" dirty="0"/>
              <a:t>.</a:t>
            </a:r>
          </a:p>
          <a:p>
            <a:endParaRPr lang="en-US" dirty="0"/>
          </a:p>
          <a:p>
            <a:r>
              <a:rPr lang="fr-FR" dirty="0"/>
              <a:t>Pour démarrer un conteneur avec un volume, il faut utiliser l'option </a:t>
            </a:r>
            <a:r>
              <a:rPr lang="fr-FR" b="1" dirty="0"/>
              <a:t>-v</a:t>
            </a:r>
            <a:r>
              <a:rPr lang="fr-FR" dirty="0"/>
              <a:t> de la commande docker run.</a:t>
            </a:r>
            <a:endParaRPr lang="en-US" dirty="0"/>
          </a:p>
        </p:txBody>
      </p:sp>
    </p:spTree>
    <p:extLst>
      <p:ext uri="{BB962C8B-B14F-4D97-AF65-F5344CB8AC3E}">
        <p14:creationId xmlns:p14="http://schemas.microsoft.com/office/powerpoint/2010/main" val="3676125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20FB42-C38B-40A8-818E-884713D1A461}"/>
              </a:ext>
            </a:extLst>
          </p:cNvPr>
          <p:cNvSpPr>
            <a:spLocks noGrp="1"/>
          </p:cNvSpPr>
          <p:nvPr>
            <p:ph type="title"/>
          </p:nvPr>
        </p:nvSpPr>
        <p:spPr>
          <a:xfrm>
            <a:off x="521207" y="448056"/>
            <a:ext cx="6877119" cy="640080"/>
          </a:xfrm>
        </p:spPr>
        <p:txBody>
          <a:bodyPr/>
          <a:lstStyle/>
          <a:p>
            <a:r>
              <a:rPr lang="en-US" dirty="0">
                <a:latin typeface="Segoe UI Light" panose="020B0502040204020203" pitchFamily="34" charset="0"/>
                <a:cs typeface="Segoe UI Light" panose="020B0502040204020203" pitchFamily="34" charset="0"/>
              </a:rPr>
              <a:t>	VOLUMES</a:t>
            </a:r>
          </a:p>
        </p:txBody>
      </p:sp>
      <p:grpSp>
        <p:nvGrpSpPr>
          <p:cNvPr id="7" name="Group 6" descr="Small circle with number 3 inside  indicating step 3">
            <a:extLst>
              <a:ext uri="{FF2B5EF4-FFF2-40B4-BE49-F238E27FC236}">
                <a16:creationId xmlns:a16="http://schemas.microsoft.com/office/drawing/2014/main" id="{BD299897-59D6-46E5-A9CF-E84D8FD02AAC}"/>
              </a:ext>
            </a:extLst>
          </p:cNvPr>
          <p:cNvGrpSpPr/>
          <p:nvPr/>
        </p:nvGrpSpPr>
        <p:grpSpPr bwMode="blackWhite">
          <a:xfrm>
            <a:off x="507860" y="644816"/>
            <a:ext cx="558179" cy="409838"/>
            <a:chOff x="6953426" y="711274"/>
            <a:chExt cx="558179" cy="409838"/>
          </a:xfrm>
        </p:grpSpPr>
        <p:sp>
          <p:nvSpPr>
            <p:cNvPr id="8" name="Oval 7" descr="Small circle">
              <a:extLst>
                <a:ext uri="{FF2B5EF4-FFF2-40B4-BE49-F238E27FC236}">
                  <a16:creationId xmlns:a16="http://schemas.microsoft.com/office/drawing/2014/main" id="{50F839B1-1A2C-483F-8531-F7729EFA21E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descr="Number 3">
              <a:extLst>
                <a:ext uri="{FF2B5EF4-FFF2-40B4-BE49-F238E27FC236}">
                  <a16:creationId xmlns:a16="http://schemas.microsoft.com/office/drawing/2014/main" id="{57FC8EAC-8770-4DB4-8C16-DB91272E26A3}"/>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7</a:t>
              </a:r>
            </a:p>
          </p:txBody>
        </p:sp>
      </p:grpSp>
      <p:sp>
        <p:nvSpPr>
          <p:cNvPr id="11" name="TextBox 10">
            <a:extLst>
              <a:ext uri="{FF2B5EF4-FFF2-40B4-BE49-F238E27FC236}">
                <a16:creationId xmlns:a16="http://schemas.microsoft.com/office/drawing/2014/main" id="{88D861F4-31EB-40B8-9E79-F09B07260488}"/>
              </a:ext>
            </a:extLst>
          </p:cNvPr>
          <p:cNvSpPr txBox="1"/>
          <p:nvPr/>
        </p:nvSpPr>
        <p:spPr>
          <a:xfrm>
            <a:off x="521207" y="2043079"/>
            <a:ext cx="6096000" cy="3970318"/>
          </a:xfrm>
          <a:prstGeom prst="rect">
            <a:avLst/>
          </a:prstGeom>
          <a:noFill/>
        </p:spPr>
        <p:txBody>
          <a:bodyPr wrap="square">
            <a:spAutoFit/>
          </a:bodyPr>
          <a:lstStyle/>
          <a:p>
            <a:r>
              <a:rPr lang="fr-FR" sz="1200" b="1" dirty="0">
                <a:solidFill>
                  <a:schemeClr val="accent4">
                    <a:lumMod val="75000"/>
                  </a:schemeClr>
                </a:solidFill>
              </a:rPr>
              <a:t>## Créer une volume</a:t>
            </a:r>
          </a:p>
          <a:p>
            <a:r>
              <a:rPr lang="fr-FR" sz="1200" b="1" dirty="0"/>
              <a:t>docker volume </a:t>
            </a:r>
            <a:r>
              <a:rPr lang="fr-FR" sz="1200" b="1" dirty="0" err="1"/>
              <a:t>create</a:t>
            </a:r>
            <a:r>
              <a:rPr lang="fr-FR" sz="1200" b="1" dirty="0"/>
              <a:t> &lt;VOLUME NAME&gt;</a:t>
            </a:r>
          </a:p>
          <a:p>
            <a:endParaRPr lang="fr-FR" sz="1200" b="1" dirty="0"/>
          </a:p>
          <a:p>
            <a:r>
              <a:rPr lang="fr-FR" sz="1200" b="1" dirty="0">
                <a:solidFill>
                  <a:schemeClr val="accent4">
                    <a:lumMod val="75000"/>
                  </a:schemeClr>
                </a:solidFill>
              </a:rPr>
              <a:t># Lister les volumes</a:t>
            </a:r>
          </a:p>
          <a:p>
            <a:r>
              <a:rPr lang="fr-FR" sz="1200" b="1" dirty="0"/>
              <a:t>docker volume ls</a:t>
            </a:r>
          </a:p>
          <a:p>
            <a:endParaRPr lang="fr-FR" sz="1200" b="1" dirty="0"/>
          </a:p>
          <a:p>
            <a:r>
              <a:rPr lang="fr-FR" sz="1200" b="1" dirty="0">
                <a:solidFill>
                  <a:schemeClr val="accent4">
                    <a:lumMod val="75000"/>
                  </a:schemeClr>
                </a:solidFill>
              </a:rPr>
              <a:t>## Supprimer un ou plusieurs volume(s)</a:t>
            </a:r>
          </a:p>
          <a:p>
            <a:r>
              <a:rPr lang="fr-FR" sz="1200" b="1" dirty="0"/>
              <a:t>docker volume </a:t>
            </a:r>
            <a:r>
              <a:rPr lang="fr-FR" sz="1200" b="1" dirty="0" err="1"/>
              <a:t>rm</a:t>
            </a:r>
            <a:r>
              <a:rPr lang="fr-FR" sz="1200" b="1" dirty="0"/>
              <a:t> &lt;VOLUME NAME&gt;</a:t>
            </a:r>
          </a:p>
          <a:p>
            <a:r>
              <a:rPr lang="fr-FR" sz="1200" b="1" dirty="0"/>
              <a:t>    -f ou --force : forcer la suppression</a:t>
            </a:r>
          </a:p>
          <a:p>
            <a:endParaRPr lang="fr-FR" sz="1200" b="1" dirty="0"/>
          </a:p>
          <a:p>
            <a:r>
              <a:rPr lang="fr-FR" sz="1200" b="1" dirty="0">
                <a:solidFill>
                  <a:schemeClr val="accent4">
                    <a:lumMod val="75000"/>
                  </a:schemeClr>
                </a:solidFill>
              </a:rPr>
              <a:t>## Récolter des informations sur une volume</a:t>
            </a:r>
          </a:p>
          <a:p>
            <a:r>
              <a:rPr lang="fr-FR" sz="1200" b="1" dirty="0"/>
              <a:t>docker volume </a:t>
            </a:r>
            <a:r>
              <a:rPr lang="fr-FR" sz="1200" b="1" dirty="0" err="1"/>
              <a:t>inspect</a:t>
            </a:r>
            <a:r>
              <a:rPr lang="fr-FR" sz="1200" b="1" dirty="0"/>
              <a:t> &lt;VOLUME NAME&gt;</a:t>
            </a:r>
          </a:p>
          <a:p>
            <a:endParaRPr lang="fr-FR" sz="1200" b="1" dirty="0"/>
          </a:p>
          <a:p>
            <a:r>
              <a:rPr lang="fr-FR" sz="1200" b="1" dirty="0">
                <a:solidFill>
                  <a:schemeClr val="accent4">
                    <a:lumMod val="75000"/>
                  </a:schemeClr>
                </a:solidFill>
              </a:rPr>
              <a:t>## Supprimer tous les volumes locaux inutilisés</a:t>
            </a:r>
          </a:p>
          <a:p>
            <a:r>
              <a:rPr lang="fr-FR" sz="1200" b="1" dirty="0"/>
              <a:t>docker volume prune</a:t>
            </a:r>
          </a:p>
          <a:p>
            <a:r>
              <a:rPr lang="fr-FR" sz="1200" b="1" dirty="0"/>
              <a:t>    -f ou --force : forcer la suppression</a:t>
            </a:r>
          </a:p>
          <a:p>
            <a:endParaRPr lang="fr-FR" sz="1200" b="1" dirty="0"/>
          </a:p>
          <a:p>
            <a:r>
              <a:rPr lang="fr-FR" sz="1200" b="1" dirty="0">
                <a:solidFill>
                  <a:schemeClr val="accent4">
                    <a:lumMod val="75000"/>
                  </a:schemeClr>
                </a:solidFill>
              </a:rPr>
              <a:t>## Supprimer un conteneur Docker avec le/les volumes associés</a:t>
            </a:r>
          </a:p>
          <a:p>
            <a:r>
              <a:rPr lang="fr-FR" sz="1200" b="1" dirty="0"/>
              <a:t>docker </a:t>
            </a:r>
            <a:r>
              <a:rPr lang="fr-FR" sz="1200" b="1" dirty="0" err="1"/>
              <a:t>rm</a:t>
            </a:r>
            <a:r>
              <a:rPr lang="fr-FR" sz="1200" b="1" dirty="0"/>
              <a:t> -v &lt;CONTAINER_ID ou CONTAINER_NAME&gt;</a:t>
            </a:r>
          </a:p>
          <a:p>
            <a:r>
              <a:rPr lang="fr-FR" sz="1200" b="1" dirty="0"/>
              <a:t>    -f ou --force : forcer la suppression</a:t>
            </a:r>
          </a:p>
          <a:p>
            <a:r>
              <a:rPr lang="fr-FR" sz="1200" b="1" dirty="0"/>
              <a:t>    -v ou --volume : supprime les volumes associés au conteneur</a:t>
            </a:r>
            <a:endParaRPr lang="en-US" sz="1200" b="1" dirty="0"/>
          </a:p>
        </p:txBody>
      </p:sp>
      <p:sp>
        <p:nvSpPr>
          <p:cNvPr id="12" name="TextBox 11">
            <a:extLst>
              <a:ext uri="{FF2B5EF4-FFF2-40B4-BE49-F238E27FC236}">
                <a16:creationId xmlns:a16="http://schemas.microsoft.com/office/drawing/2014/main" id="{49F6CC88-BFAA-4C8C-974F-F22B8FA93E5D}"/>
              </a:ext>
            </a:extLst>
          </p:cNvPr>
          <p:cNvSpPr txBox="1"/>
          <p:nvPr/>
        </p:nvSpPr>
        <p:spPr>
          <a:xfrm>
            <a:off x="579503" y="1557867"/>
            <a:ext cx="3342966" cy="369332"/>
          </a:xfrm>
          <a:prstGeom prst="rect">
            <a:avLst/>
          </a:prstGeom>
          <a:noFill/>
        </p:spPr>
        <p:txBody>
          <a:bodyPr wrap="none" rtlCol="0">
            <a:spAutoFit/>
          </a:bodyPr>
          <a:lstStyle/>
          <a:p>
            <a:r>
              <a:rPr lang="en-US" u="sng" dirty="0"/>
              <a:t>RECAP COMMANDES VOLUME</a:t>
            </a:r>
          </a:p>
        </p:txBody>
      </p:sp>
    </p:spTree>
    <p:extLst>
      <p:ext uri="{BB962C8B-B14F-4D97-AF65-F5344CB8AC3E}">
        <p14:creationId xmlns:p14="http://schemas.microsoft.com/office/powerpoint/2010/main" val="4173785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2357459" cy="640080"/>
          </a:xfrm>
        </p:spPr>
        <p:txBody>
          <a:bodyPr>
            <a:normAutofit/>
          </a:bodyPr>
          <a:lstStyle/>
          <a:p>
            <a:r>
              <a:rPr lang="en-US" dirty="0">
                <a:latin typeface="Segoe UI Light" panose="020B0502040204020203" pitchFamily="34" charset="0"/>
                <a:cs typeface="Segoe UI Light" panose="020B0502040204020203" pitchFamily="34" charset="0"/>
              </a:rPr>
              <a:t>Questions?</a:t>
            </a:r>
          </a:p>
        </p:txBody>
      </p:sp>
      <p:sp>
        <p:nvSpPr>
          <p:cNvPr id="12" name="Title 9">
            <a:extLst>
              <a:ext uri="{FF2B5EF4-FFF2-40B4-BE49-F238E27FC236}">
                <a16:creationId xmlns:a16="http://schemas.microsoft.com/office/drawing/2014/main" id="{53935934-6ED6-4360-B705-E94D888F01DB}"/>
              </a:ext>
            </a:extLst>
          </p:cNvPr>
          <p:cNvSpPr txBox="1">
            <a:spLocks/>
          </p:cNvSpPr>
          <p:nvPr/>
        </p:nvSpPr>
        <p:spPr>
          <a:xfrm>
            <a:off x="4568275" y="3957658"/>
            <a:ext cx="2916258"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pPr algn="ctr"/>
            <a:r>
              <a:rPr lang="en-US" b="1" dirty="0">
                <a:solidFill>
                  <a:srgbClr val="FF0000"/>
                </a:solidFill>
                <a:latin typeface="Segoe UI Light" panose="020B0502040204020203" pitchFamily="34" charset="0"/>
                <a:cs typeface="Segoe UI Light" panose="020B0502040204020203" pitchFamily="34" charset="0"/>
              </a:rPr>
              <a:t>MERCI</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QU’EST CE QUE DOCKER</a:t>
            </a:r>
          </a:p>
        </p:txBody>
      </p:sp>
      <p:sp>
        <p:nvSpPr>
          <p:cNvPr id="25" name="Content Placeholder 17"/>
          <p:cNvSpPr txBox="1">
            <a:spLocks/>
          </p:cNvSpPr>
          <p:nvPr/>
        </p:nvSpPr>
        <p:spPr>
          <a:xfrm>
            <a:off x="541609" y="1455491"/>
            <a:ext cx="11108524" cy="230370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fr-FR" sz="1600" b="0" i="0" dirty="0">
                <a:solidFill>
                  <a:srgbClr val="2C2C2C"/>
                </a:solidFill>
                <a:effectLst/>
                <a:latin typeface="Montserrat" panose="00000500000000000000" pitchFamily="2" charset="0"/>
              </a:rPr>
              <a:t>Docker est une plateforme lancée en mars 2013 permettant aux </a:t>
            </a:r>
            <a:r>
              <a:rPr lang="fr-FR" sz="1600" b="1" i="0" dirty="0">
                <a:solidFill>
                  <a:srgbClr val="2C2C2C"/>
                </a:solidFill>
                <a:effectLst/>
                <a:latin typeface="Montserrat" panose="00000500000000000000" pitchFamily="2" charset="0"/>
              </a:rPr>
              <a:t>développeurs</a:t>
            </a:r>
            <a:r>
              <a:rPr lang="fr-FR" sz="1600" b="0" i="0" dirty="0">
                <a:solidFill>
                  <a:srgbClr val="2C2C2C"/>
                </a:solidFill>
                <a:effectLst/>
                <a:latin typeface="Montserrat" panose="00000500000000000000" pitchFamily="2" charset="0"/>
              </a:rPr>
              <a:t> et aux </a:t>
            </a:r>
            <a:r>
              <a:rPr lang="fr-FR" sz="1600" b="1" i="0" dirty="0">
                <a:solidFill>
                  <a:srgbClr val="2C2C2C"/>
                </a:solidFill>
                <a:effectLst/>
                <a:latin typeface="Montserrat" panose="00000500000000000000" pitchFamily="2" charset="0"/>
              </a:rPr>
              <a:t>administrateurs système</a:t>
            </a:r>
            <a:r>
              <a:rPr lang="fr-FR" sz="1600" b="0" i="0" dirty="0">
                <a:solidFill>
                  <a:srgbClr val="2C2C2C"/>
                </a:solidFill>
                <a:effectLst/>
                <a:latin typeface="Montserrat" panose="00000500000000000000" pitchFamily="2" charset="0"/>
              </a:rPr>
              <a:t> de développer, </a:t>
            </a:r>
            <a:r>
              <a:rPr lang="fr-FR" sz="1600" b="1" i="0" dirty="0">
                <a:solidFill>
                  <a:srgbClr val="2C2C2C"/>
                </a:solidFill>
                <a:effectLst/>
                <a:latin typeface="Montserrat" panose="00000500000000000000" pitchFamily="2" charset="0"/>
              </a:rPr>
              <a:t>déployer</a:t>
            </a:r>
            <a:r>
              <a:rPr lang="fr-FR" sz="1600" b="0" i="0" dirty="0">
                <a:solidFill>
                  <a:srgbClr val="2C2C2C"/>
                </a:solidFill>
                <a:effectLst/>
                <a:latin typeface="Montserrat" panose="00000500000000000000" pitchFamily="2" charset="0"/>
              </a:rPr>
              <a:t> et exécuter des applications avec des conteneurs. </a:t>
            </a:r>
          </a:p>
          <a:p>
            <a:pPr marL="0" indent="0">
              <a:spcAft>
                <a:spcPts val="2000"/>
              </a:spcAft>
              <a:buNone/>
            </a:pPr>
            <a:r>
              <a:rPr lang="fr-FR" sz="1600" b="0" i="0" dirty="0">
                <a:solidFill>
                  <a:srgbClr val="2C2C2C"/>
                </a:solidFill>
                <a:effectLst/>
                <a:latin typeface="Montserrat" panose="00000500000000000000" pitchFamily="2" charset="0"/>
              </a:rPr>
              <a:t>Plus précisément la plateforme permet d'embarquer une </a:t>
            </a:r>
            <a:r>
              <a:rPr lang="fr-FR" sz="1600" b="1" i="0" dirty="0">
                <a:solidFill>
                  <a:srgbClr val="2C2C2C"/>
                </a:solidFill>
                <a:effectLst/>
                <a:latin typeface="Montserrat" panose="00000500000000000000" pitchFamily="2" charset="0"/>
              </a:rPr>
              <a:t>application avec toutes ses dépendances</a:t>
            </a:r>
            <a:r>
              <a:rPr lang="fr-FR" sz="1600" b="0" i="0" dirty="0">
                <a:solidFill>
                  <a:srgbClr val="2C2C2C"/>
                </a:solidFill>
                <a:effectLst/>
                <a:latin typeface="Montserrat" panose="00000500000000000000" pitchFamily="2" charset="0"/>
              </a:rPr>
              <a:t> dans un </a:t>
            </a:r>
            <a:r>
              <a:rPr lang="fr-FR" sz="1600" b="1" i="0" dirty="0">
                <a:solidFill>
                  <a:srgbClr val="2C2C2C"/>
                </a:solidFill>
                <a:effectLst/>
                <a:latin typeface="Montserrat" panose="00000500000000000000" pitchFamily="2" charset="0"/>
              </a:rPr>
              <a:t>process isolé</a:t>
            </a:r>
            <a:r>
              <a:rPr lang="fr-FR" sz="1600" b="0" i="0" dirty="0">
                <a:solidFill>
                  <a:srgbClr val="2C2C2C"/>
                </a:solidFill>
                <a:effectLst/>
                <a:latin typeface="Montserrat" panose="00000500000000000000" pitchFamily="2" charset="0"/>
              </a:rPr>
              <a:t> (nommé conteneur) qui peut être ensuite exécutée sur n'importe quelle machine avec </a:t>
            </a:r>
            <a:r>
              <a:rPr lang="fr-FR" sz="1600" b="1" i="0" dirty="0">
                <a:solidFill>
                  <a:srgbClr val="2C2C2C"/>
                </a:solidFill>
                <a:effectLst/>
                <a:latin typeface="Montserrat" panose="00000500000000000000" pitchFamily="2" charset="0"/>
              </a:rPr>
              <a:t>n'importe quel système d'exploitation</a:t>
            </a:r>
            <a:r>
              <a:rPr lang="fr-FR" sz="1600" b="0" i="0" dirty="0">
                <a:solidFill>
                  <a:srgbClr val="2C2C2C"/>
                </a:solidFill>
                <a:effectLst/>
                <a:latin typeface="Montserrat" panose="00000500000000000000" pitchFamily="2" charset="0"/>
              </a:rPr>
              <a:t> compatible avec le moteur Docker. </a:t>
            </a:r>
            <a:endParaRPr lang="en-US" sz="1600" dirty="0">
              <a:latin typeface="Segoe UI" panose="020B0502040204020203" pitchFamily="34" charset="0"/>
              <a:cs typeface="Segoe UI" panose="020B0502040204020203" pitchFamily="34" charset="0"/>
            </a:endParaRPr>
          </a:p>
        </p:txBody>
      </p:sp>
      <p:grpSp>
        <p:nvGrpSpPr>
          <p:cNvPr id="26" name="Group 25" descr="Small circle with number 1 inside  indicating step 1">
            <a:extLst>
              <a:ext uri="{FF2B5EF4-FFF2-40B4-BE49-F238E27FC236}">
                <a16:creationId xmlns:a16="http://schemas.microsoft.com/office/drawing/2014/main" id="{39E2BAAC-EE56-47AD-91EE-AC3C3D348B0D}"/>
              </a:ext>
            </a:extLst>
          </p:cNvPr>
          <p:cNvGrpSpPr/>
          <p:nvPr/>
        </p:nvGrpSpPr>
        <p:grpSpPr bwMode="blackWhite">
          <a:xfrm>
            <a:off x="511652" y="657057"/>
            <a:ext cx="558179" cy="409838"/>
            <a:chOff x="6953426" y="711274"/>
            <a:chExt cx="558179" cy="409838"/>
          </a:xfrm>
        </p:grpSpPr>
        <p:sp>
          <p:nvSpPr>
            <p:cNvPr id="27" name="Oval 26" descr="Small circle">
              <a:extLst>
                <a:ext uri="{FF2B5EF4-FFF2-40B4-BE49-F238E27FC236}">
                  <a16:creationId xmlns:a16="http://schemas.microsoft.com/office/drawing/2014/main" id="{FD6F4FD1-A06E-4B40-A787-0AD284519093}"/>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1">
              <a:extLst>
                <a:ext uri="{FF2B5EF4-FFF2-40B4-BE49-F238E27FC236}">
                  <a16:creationId xmlns:a16="http://schemas.microsoft.com/office/drawing/2014/main" id="{BE7F8F68-C521-4CCB-BEE2-3775E35762B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 name="TextBox 1">
            <a:extLst>
              <a:ext uri="{FF2B5EF4-FFF2-40B4-BE49-F238E27FC236}">
                <a16:creationId xmlns:a16="http://schemas.microsoft.com/office/drawing/2014/main" id="{294E7E3B-B206-4204-B8C8-FC58BA937B51}"/>
              </a:ext>
            </a:extLst>
          </p:cNvPr>
          <p:cNvSpPr txBox="1"/>
          <p:nvPr/>
        </p:nvSpPr>
        <p:spPr>
          <a:xfrm>
            <a:off x="541609" y="3505200"/>
            <a:ext cx="2350772" cy="369332"/>
          </a:xfrm>
          <a:prstGeom prst="rect">
            <a:avLst/>
          </a:prstGeom>
          <a:noFill/>
        </p:spPr>
        <p:txBody>
          <a:bodyPr wrap="none" rtlCol="0">
            <a:spAutoFit/>
          </a:bodyPr>
          <a:lstStyle/>
          <a:p>
            <a:r>
              <a:rPr lang="en-US" b="1" u="sng" dirty="0"/>
              <a:t>Architecture Docker</a:t>
            </a:r>
          </a:p>
        </p:txBody>
      </p:sp>
      <p:sp>
        <p:nvSpPr>
          <p:cNvPr id="3" name="TextBox 2">
            <a:extLst>
              <a:ext uri="{FF2B5EF4-FFF2-40B4-BE49-F238E27FC236}">
                <a16:creationId xmlns:a16="http://schemas.microsoft.com/office/drawing/2014/main" id="{E0121BE7-1AC1-4CB9-89BE-9524C10D3505}"/>
              </a:ext>
            </a:extLst>
          </p:cNvPr>
          <p:cNvSpPr txBox="1"/>
          <p:nvPr/>
        </p:nvSpPr>
        <p:spPr>
          <a:xfrm>
            <a:off x="660400" y="3945467"/>
            <a:ext cx="10905067" cy="923330"/>
          </a:xfrm>
          <a:prstGeom prst="rect">
            <a:avLst/>
          </a:prstGeom>
          <a:noFill/>
        </p:spPr>
        <p:txBody>
          <a:bodyPr wrap="square" rtlCol="0">
            <a:spAutoFit/>
          </a:bodyPr>
          <a:lstStyle/>
          <a:p>
            <a:r>
              <a:rPr lang="en-US" dirty="0"/>
              <a:t>Docker </a:t>
            </a:r>
            <a:r>
              <a:rPr lang="en-US" dirty="0" err="1"/>
              <a:t>fonctionne</a:t>
            </a:r>
            <a:r>
              <a:rPr lang="en-US" dirty="0"/>
              <a:t> </a:t>
            </a:r>
            <a:r>
              <a:rPr lang="en-US" dirty="0" err="1"/>
              <a:t>en</a:t>
            </a:r>
            <a:r>
              <a:rPr lang="en-US" dirty="0"/>
              <a:t> mode client-</a:t>
            </a:r>
            <a:r>
              <a:rPr lang="en-US" dirty="0" err="1"/>
              <a:t>serveur</a:t>
            </a:r>
            <a:r>
              <a:rPr lang="en-US" dirty="0"/>
              <a:t>.</a:t>
            </a:r>
          </a:p>
          <a:p>
            <a:r>
              <a:rPr lang="en-US" dirty="0"/>
              <a:t>Docker client et Docker Daemon dialogue par REST API a travers UNIX Sockets </a:t>
            </a:r>
            <a:r>
              <a:rPr lang="en-US" dirty="0" err="1"/>
              <a:t>ou</a:t>
            </a:r>
            <a:r>
              <a:rPr lang="en-US" dirty="0"/>
              <a:t> </a:t>
            </a:r>
            <a:r>
              <a:rPr lang="en-US" dirty="0" err="1"/>
              <a:t>une</a:t>
            </a:r>
            <a:r>
              <a:rPr lang="en-US" dirty="0"/>
              <a:t> interface reseau.</a:t>
            </a:r>
          </a:p>
          <a:p>
            <a:endParaRPr lang="en-US"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CF8B-65B5-420C-BC9B-BA0CB8F47B0A}"/>
              </a:ext>
            </a:extLst>
          </p:cNvPr>
          <p:cNvSpPr>
            <a:spLocks noGrp="1"/>
          </p:cNvSpPr>
          <p:nvPr>
            <p:ph type="title"/>
          </p:nvPr>
        </p:nvSpPr>
        <p:spPr/>
        <p:txBody>
          <a:bodyPr/>
          <a:lstStyle/>
          <a:p>
            <a:r>
              <a:rPr lang="en-US" dirty="0"/>
              <a:t>ARCHITECTURE DOCKER</a:t>
            </a:r>
          </a:p>
        </p:txBody>
      </p:sp>
      <p:pic>
        <p:nvPicPr>
          <p:cNvPr id="5" name="Picture 4">
            <a:extLst>
              <a:ext uri="{FF2B5EF4-FFF2-40B4-BE49-F238E27FC236}">
                <a16:creationId xmlns:a16="http://schemas.microsoft.com/office/drawing/2014/main" id="{0DB067D4-F7C1-47DB-B282-E0461CFF1D0D}"/>
              </a:ext>
            </a:extLst>
          </p:cNvPr>
          <p:cNvPicPr>
            <a:picLocks noChangeAspect="1"/>
          </p:cNvPicPr>
          <p:nvPr/>
        </p:nvPicPr>
        <p:blipFill>
          <a:blip r:embed="rId2"/>
          <a:stretch>
            <a:fillRect/>
          </a:stretch>
        </p:blipFill>
        <p:spPr>
          <a:xfrm>
            <a:off x="602604" y="1363853"/>
            <a:ext cx="9259592" cy="4858428"/>
          </a:xfrm>
          <a:prstGeom prst="rect">
            <a:avLst/>
          </a:prstGeom>
        </p:spPr>
      </p:pic>
    </p:spTree>
    <p:extLst>
      <p:ext uri="{BB962C8B-B14F-4D97-AF65-F5344CB8AC3E}">
        <p14:creationId xmlns:p14="http://schemas.microsoft.com/office/powerpoint/2010/main" val="382008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a:lnSpc>
                <a:spcPts val="1800"/>
              </a:lnSpc>
              <a:spcAft>
                <a:spcPts val="600"/>
              </a:spcAft>
            </a:pPr>
            <a:r>
              <a:rPr lang="en-US" sz="1400" b="1" u="sng" dirty="0" err="1">
                <a:latin typeface="Montserrat" panose="00000500000000000000" pitchFamily="2" charset="0"/>
                <a:cs typeface="Segoe UI" panose="020B0502040204020203" pitchFamily="34" charset="0"/>
              </a:rPr>
              <a:t>Virtualisation</a:t>
            </a:r>
            <a:r>
              <a:rPr lang="en-US" sz="1400" b="1" u="sng" dirty="0">
                <a:latin typeface="Montserrat" panose="00000500000000000000" pitchFamily="2" charset="0"/>
                <a:cs typeface="Segoe UI" panose="020B0502040204020203" pitchFamily="34" charset="0"/>
              </a:rPr>
              <a:t> :</a:t>
            </a:r>
          </a:p>
          <a:p>
            <a:pPr marL="0" indent="0" algn="just">
              <a:lnSpc>
                <a:spcPts val="1800"/>
              </a:lnSpc>
              <a:spcBef>
                <a:spcPts val="1000"/>
              </a:spcBef>
              <a:spcAft>
                <a:spcPts val="600"/>
              </a:spcAft>
              <a:buNone/>
            </a:pPr>
            <a:r>
              <a:rPr lang="fr-FR" sz="1400" b="0" i="0" dirty="0">
                <a:solidFill>
                  <a:srgbClr val="2C2C2C"/>
                </a:solidFill>
                <a:effectLst/>
                <a:latin typeface="Montserrat" panose="00000500000000000000" pitchFamily="2" charset="0"/>
              </a:rPr>
              <a:t>Mutualisation de plusieurs serveurs virtuels depuis un serveur physique grâce à un logiciel nommé l’</a:t>
            </a:r>
            <a:r>
              <a:rPr lang="fr-FR" sz="1400" b="1" i="0" dirty="0">
                <a:solidFill>
                  <a:srgbClr val="2C2C2C"/>
                </a:solidFill>
                <a:effectLst/>
                <a:latin typeface="Montserrat" panose="00000500000000000000" pitchFamily="2" charset="0"/>
              </a:rPr>
              <a:t>hyperviseur</a:t>
            </a:r>
            <a:r>
              <a:rPr lang="fr-FR" sz="1400" b="0" i="0" dirty="0">
                <a:solidFill>
                  <a:srgbClr val="2C2C2C"/>
                </a:solidFill>
                <a:effectLst/>
                <a:latin typeface="Montserrat" panose="00000500000000000000" pitchFamily="2" charset="0"/>
              </a:rPr>
              <a:t>. L’hyperviseur permet d’</a:t>
            </a:r>
            <a:r>
              <a:rPr lang="fr-FR" sz="1400" b="1" i="0" dirty="0">
                <a:solidFill>
                  <a:srgbClr val="2C2C2C"/>
                </a:solidFill>
                <a:effectLst/>
                <a:latin typeface="Montserrat" panose="00000500000000000000" pitchFamily="2" charset="0"/>
              </a:rPr>
              <a:t>émuler</a:t>
            </a:r>
            <a:r>
              <a:rPr lang="fr-FR" sz="1400" b="0" i="0" dirty="0">
                <a:solidFill>
                  <a:srgbClr val="2C2C2C"/>
                </a:solidFill>
                <a:effectLst/>
                <a:latin typeface="Montserrat" panose="00000500000000000000" pitchFamily="2" charset="0"/>
              </a:rPr>
              <a:t> intégralement les différentes </a:t>
            </a:r>
            <a:r>
              <a:rPr lang="fr-FR" sz="1400" b="1" i="0" dirty="0">
                <a:solidFill>
                  <a:srgbClr val="2C2C2C"/>
                </a:solidFill>
                <a:effectLst/>
                <a:latin typeface="Montserrat" panose="00000500000000000000" pitchFamily="2" charset="0"/>
              </a:rPr>
              <a:t>ressources matérielles</a:t>
            </a:r>
            <a:r>
              <a:rPr lang="fr-FR" sz="1400" b="0" i="0" dirty="0">
                <a:solidFill>
                  <a:srgbClr val="2C2C2C"/>
                </a:solidFill>
                <a:effectLst/>
                <a:latin typeface="Montserrat" panose="00000500000000000000" pitchFamily="2" charset="0"/>
              </a:rPr>
              <a:t> d'un serveur physique (tels que l'unité centrale, le CPU, la RAM, le disque dur, carte réseau </a:t>
            </a:r>
            <a:r>
              <a:rPr lang="fr-FR" sz="1400" b="0" i="0" dirty="0" err="1">
                <a:solidFill>
                  <a:srgbClr val="2C2C2C"/>
                </a:solidFill>
                <a:effectLst/>
                <a:latin typeface="Montserrat" panose="00000500000000000000" pitchFamily="2" charset="0"/>
              </a:rPr>
              <a:t>etc</a:t>
            </a:r>
            <a:r>
              <a:rPr lang="fr-FR" sz="1400" b="0" i="0" dirty="0">
                <a:solidFill>
                  <a:srgbClr val="2C2C2C"/>
                </a:solidFill>
                <a:effectLst/>
                <a:latin typeface="Montserrat" panose="00000500000000000000" pitchFamily="2" charset="0"/>
              </a:rPr>
              <a:t> ...), et permet à des machines virtuelles de les partager.</a:t>
            </a:r>
            <a:endParaRPr lang="fr-FR" sz="1400" b="0" i="0" dirty="0">
              <a:effectLst/>
              <a:latin typeface="Montserrat" panose="00000500000000000000" pitchFamily="2" charset="0"/>
            </a:endParaRPr>
          </a:p>
          <a:p>
            <a:pPr marL="0" indent="0">
              <a:lnSpc>
                <a:spcPts val="1800"/>
              </a:lnSpc>
              <a:spcBef>
                <a:spcPts val="1000"/>
              </a:spcBef>
              <a:spcAft>
                <a:spcPts val="600"/>
              </a:spcAft>
              <a:buNone/>
            </a:pPr>
            <a:r>
              <a:rPr lang="fr-FR" sz="1400" b="1" u="sng" dirty="0">
                <a:latin typeface="Montserrat" panose="00000500000000000000" pitchFamily="2" charset="0"/>
                <a:cs typeface="Segoe UI" panose="020B0502040204020203" pitchFamily="34" charset="0"/>
              </a:rPr>
              <a:t>Conteneurisation :</a:t>
            </a:r>
          </a:p>
          <a:p>
            <a:pPr marL="0" indent="0">
              <a:lnSpc>
                <a:spcPts val="1800"/>
              </a:lnSpc>
              <a:spcBef>
                <a:spcPts val="1000"/>
              </a:spcBef>
              <a:spcAft>
                <a:spcPts val="600"/>
              </a:spcAft>
              <a:buNone/>
            </a:pPr>
            <a:r>
              <a:rPr lang="fr-FR" sz="1400" dirty="0">
                <a:solidFill>
                  <a:srgbClr val="2C2C2C"/>
                </a:solidFill>
                <a:latin typeface="Montserrat" panose="00000500000000000000" pitchFamily="2" charset="0"/>
              </a:rPr>
              <a:t>L'utilisation de conteneurs Linux (Windows) pour déployer des applications.</a:t>
            </a:r>
            <a:endParaRPr lang="en-US" sz="1400" dirty="0">
              <a:solidFill>
                <a:srgbClr val="2C2C2C"/>
              </a:solidFill>
              <a:latin typeface="Montserrat" panose="00000500000000000000" pitchFamily="2" charset="0"/>
            </a:endParaRPr>
          </a:p>
        </p:txBody>
      </p:sp>
      <p:sp>
        <p:nvSpPr>
          <p:cNvPr id="8" name="Title 3">
            <a:extLst>
              <a:ext uri="{FF2B5EF4-FFF2-40B4-BE49-F238E27FC236}">
                <a16:creationId xmlns:a16="http://schemas.microsoft.com/office/drawing/2014/main" id="{552CAEF7-C455-448B-B095-E04D06155CB5}"/>
              </a:ext>
            </a:extLst>
          </p:cNvPr>
          <p:cNvSpPr>
            <a:spLocks noGrp="1"/>
          </p:cNvSpPr>
          <p:nvPr>
            <p:ph type="title"/>
          </p:nvPr>
        </p:nvSpPr>
        <p:spPr>
          <a:xfrm>
            <a:off x="521207" y="448056"/>
            <a:ext cx="6877119" cy="640080"/>
          </a:xfrm>
        </p:spPr>
        <p:txBody>
          <a:bodyPr>
            <a:normAutofit fontScale="90000"/>
          </a:bodyPr>
          <a:lstStyle/>
          <a:p>
            <a:r>
              <a:rPr lang="en-US" dirty="0">
                <a:latin typeface="Segoe UI Light" panose="020B0502040204020203" pitchFamily="34" charset="0"/>
                <a:cs typeface="Segoe UI Light" panose="020B0502040204020203" pitchFamily="34" charset="0"/>
              </a:rPr>
              <a:t>	VIRTUALISATION VS CONTENEURISATION</a:t>
            </a:r>
          </a:p>
        </p:txBody>
      </p:sp>
      <p:grpSp>
        <p:nvGrpSpPr>
          <p:cNvPr id="9" name="Group 8" descr="Small circle with number 1 inside  indicating step 1">
            <a:extLst>
              <a:ext uri="{FF2B5EF4-FFF2-40B4-BE49-F238E27FC236}">
                <a16:creationId xmlns:a16="http://schemas.microsoft.com/office/drawing/2014/main" id="{B947ECBD-9E81-430F-869E-20329F45A85A}"/>
              </a:ext>
            </a:extLst>
          </p:cNvPr>
          <p:cNvGrpSpPr/>
          <p:nvPr/>
        </p:nvGrpSpPr>
        <p:grpSpPr bwMode="blackWhite">
          <a:xfrm>
            <a:off x="511652" y="657057"/>
            <a:ext cx="558179" cy="409838"/>
            <a:chOff x="6953426" y="711274"/>
            <a:chExt cx="558179" cy="409838"/>
          </a:xfrm>
        </p:grpSpPr>
        <p:sp>
          <p:nvSpPr>
            <p:cNvPr id="10" name="Oval 9" descr="Small circle">
              <a:extLst>
                <a:ext uri="{FF2B5EF4-FFF2-40B4-BE49-F238E27FC236}">
                  <a16:creationId xmlns:a16="http://schemas.microsoft.com/office/drawing/2014/main" id="{0FB7646D-C812-4471-A552-B65A6666DE4F}"/>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descr="Number 1">
              <a:extLst>
                <a:ext uri="{FF2B5EF4-FFF2-40B4-BE49-F238E27FC236}">
                  <a16:creationId xmlns:a16="http://schemas.microsoft.com/office/drawing/2014/main" id="{2C0F505E-782E-478F-9683-86D9A983F41D}"/>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pic>
        <p:nvPicPr>
          <p:cNvPr id="14" name="Picture 13">
            <a:extLst>
              <a:ext uri="{FF2B5EF4-FFF2-40B4-BE49-F238E27FC236}">
                <a16:creationId xmlns:a16="http://schemas.microsoft.com/office/drawing/2014/main" id="{1B2FA4EC-E017-4878-A86D-04D2ED5719C2}"/>
              </a:ext>
            </a:extLst>
          </p:cNvPr>
          <p:cNvPicPr>
            <a:picLocks noChangeAspect="1"/>
          </p:cNvPicPr>
          <p:nvPr/>
        </p:nvPicPr>
        <p:blipFill>
          <a:blip r:embed="rId2"/>
          <a:stretch>
            <a:fillRect/>
          </a:stretch>
        </p:blipFill>
        <p:spPr>
          <a:xfrm>
            <a:off x="5334000" y="1538108"/>
            <a:ext cx="6316390" cy="3778959"/>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QU’EST CE QU’UN CONTENEUR?</a:t>
            </a:r>
            <a:endParaRPr lang="en-US" dirty="0">
              <a:latin typeface="Segoe UI Light" panose="020B0502040204020203" pitchFamily="34" charset="0"/>
              <a:cs typeface="Segoe UI Light" panose="020B0502040204020203" pitchFamily="34" charset="0"/>
            </a:endParaRPr>
          </a:p>
        </p:txBody>
      </p:sp>
      <p:cxnSp>
        <p:nvCxnSpPr>
          <p:cNvPr id="20" name="Straight Connector 19">
            <a:extLst>
              <a:ext uri="{C183D7F6-B498-43B3-948B-1728B52AA6E4}">
                <adec:decorative xmlns:adec="http://schemas.microsoft.com/office/drawing/2017/decorative" val="1"/>
              </a:ext>
            </a:extLst>
          </p:cNvPr>
          <p:cNvCxnSpPr/>
          <p:nvPr/>
        </p:nvCxnSpPr>
        <p:spPr>
          <a:xfrm>
            <a:off x="7143532"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E98B5D-3C0E-4E72-B34B-030FE99768C5}"/>
              </a:ext>
            </a:extLst>
          </p:cNvPr>
          <p:cNvSpPr txBox="1"/>
          <p:nvPr/>
        </p:nvSpPr>
        <p:spPr>
          <a:xfrm>
            <a:off x="428072" y="1472431"/>
            <a:ext cx="6523051" cy="4308872"/>
          </a:xfrm>
          <a:prstGeom prst="rect">
            <a:avLst/>
          </a:prstGeom>
          <a:noFill/>
        </p:spPr>
        <p:txBody>
          <a:bodyPr wrap="square" rtlCol="0">
            <a:spAutoFit/>
          </a:bodyPr>
          <a:lstStyle/>
          <a:p>
            <a:pPr algn="l"/>
            <a:r>
              <a:rPr lang="fr-FR" sz="1600" b="0" i="0" dirty="0">
                <a:effectLst/>
                <a:latin typeface="Montserrat" panose="00000500000000000000" pitchFamily="2" charset="0"/>
              </a:rPr>
              <a:t>le conteneur </a:t>
            </a:r>
            <a:r>
              <a:rPr lang="fr-FR" sz="1600" dirty="0">
                <a:latin typeface="Montserrat" panose="00000500000000000000" pitchFamily="2" charset="0"/>
              </a:rPr>
              <a:t>est </a:t>
            </a:r>
            <a:r>
              <a:rPr lang="fr-FR" sz="1600" b="0" i="0" dirty="0">
                <a:effectLst/>
                <a:latin typeface="Montserrat" panose="00000500000000000000" pitchFamily="2" charset="0"/>
              </a:rPr>
              <a:t>une unité de déploiement logiciel standard qui peut contenir du code et des dépendances différents. </a:t>
            </a:r>
          </a:p>
          <a:p>
            <a:pPr algn="l"/>
            <a:endParaRPr lang="fr-FR" sz="1600" dirty="0">
              <a:latin typeface="Montserrat" panose="00000500000000000000" pitchFamily="2" charset="0"/>
            </a:endParaRPr>
          </a:p>
          <a:p>
            <a:pPr algn="l"/>
            <a:r>
              <a:rPr lang="fr-FR" sz="1600" b="0" i="0" dirty="0">
                <a:effectLst/>
                <a:latin typeface="Montserrat" panose="00000500000000000000" pitchFamily="2" charset="0"/>
              </a:rPr>
              <a:t>Cette façon de mettre les logiciels en conteneur permet aux développeurs et aux informaticiens de les déployer dans les environnements avec peu ou pas de modifications.</a:t>
            </a:r>
          </a:p>
          <a:p>
            <a:pPr algn="l"/>
            <a:endParaRPr lang="fr-FR" sz="1600" b="0" i="0" dirty="0">
              <a:effectLst/>
              <a:latin typeface="Montserrat" panose="00000500000000000000" pitchFamily="2" charset="0"/>
            </a:endParaRPr>
          </a:p>
          <a:p>
            <a:pPr algn="l"/>
            <a:r>
              <a:rPr lang="fr-FR" sz="1600" b="0" i="0" dirty="0">
                <a:effectLst/>
                <a:latin typeface="Montserrat" panose="00000500000000000000" pitchFamily="2" charset="0"/>
              </a:rPr>
              <a:t>Par ailleurs, les conteneurs isolent les applications les unes des autres sur un SE partagé. </a:t>
            </a:r>
          </a:p>
          <a:p>
            <a:pPr algn="l"/>
            <a:endParaRPr lang="fr-FR" sz="1600" b="0" i="0" dirty="0">
              <a:effectLst/>
              <a:latin typeface="Montserrat" panose="00000500000000000000" pitchFamily="2" charset="0"/>
            </a:endParaRPr>
          </a:p>
          <a:p>
            <a:pPr algn="l"/>
            <a:r>
              <a:rPr lang="fr-FR" sz="1600" b="0" i="0" dirty="0">
                <a:effectLst/>
                <a:latin typeface="Montserrat" panose="00000500000000000000" pitchFamily="2" charset="0"/>
              </a:rPr>
              <a:t>Les applications en conteneur s’exécutent sur un hôte de conteneurs qui à son tour s’exécute sur le SE (Linux ou Windows). </a:t>
            </a:r>
          </a:p>
          <a:p>
            <a:pPr algn="l"/>
            <a:endParaRPr lang="fr-FR" sz="1600" dirty="0">
              <a:latin typeface="Montserrat" panose="00000500000000000000" pitchFamily="2" charset="0"/>
            </a:endParaRPr>
          </a:p>
          <a:p>
            <a:pPr algn="l"/>
            <a:r>
              <a:rPr lang="fr-FR" sz="1600" b="0" i="0" dirty="0">
                <a:effectLst/>
                <a:latin typeface="Montserrat" panose="00000500000000000000" pitchFamily="2" charset="0"/>
              </a:rPr>
              <a:t>Par conséquent, les conteneurs ont un encombrement bien moindre que les images de machine virtuelle.</a:t>
            </a:r>
          </a:p>
          <a:p>
            <a:endParaRPr lang="en-US" dirty="0"/>
          </a:p>
        </p:txBody>
      </p:sp>
      <p:grpSp>
        <p:nvGrpSpPr>
          <p:cNvPr id="31" name="Group 30" descr="Small circle with number 3 inside  indicating step 3">
            <a:extLst>
              <a:ext uri="{FF2B5EF4-FFF2-40B4-BE49-F238E27FC236}">
                <a16:creationId xmlns:a16="http://schemas.microsoft.com/office/drawing/2014/main" id="{E8A0C1A5-E1C3-4C46-B223-15E325227148}"/>
              </a:ext>
            </a:extLst>
          </p:cNvPr>
          <p:cNvGrpSpPr/>
          <p:nvPr/>
        </p:nvGrpSpPr>
        <p:grpSpPr bwMode="blackWhite">
          <a:xfrm>
            <a:off x="521207" y="678298"/>
            <a:ext cx="558179" cy="409838"/>
            <a:chOff x="6953426" y="711274"/>
            <a:chExt cx="558179" cy="409838"/>
          </a:xfrm>
        </p:grpSpPr>
        <p:sp>
          <p:nvSpPr>
            <p:cNvPr id="32" name="Oval 31" descr="Small circle">
              <a:extLst>
                <a:ext uri="{FF2B5EF4-FFF2-40B4-BE49-F238E27FC236}">
                  <a16:creationId xmlns:a16="http://schemas.microsoft.com/office/drawing/2014/main" id="{96316337-70CB-49A4-8E4A-2E845A11FF1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a:extLst>
                <a:ext uri="{FF2B5EF4-FFF2-40B4-BE49-F238E27FC236}">
                  <a16:creationId xmlns:a16="http://schemas.microsoft.com/office/drawing/2014/main" id="{832D13BE-3AB2-4636-8B44-1526E621DBD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pic>
        <p:nvPicPr>
          <p:cNvPr id="8" name="Picture 7">
            <a:extLst>
              <a:ext uri="{FF2B5EF4-FFF2-40B4-BE49-F238E27FC236}">
                <a16:creationId xmlns:a16="http://schemas.microsoft.com/office/drawing/2014/main" id="{CB3AFFE3-8113-4E4E-844B-9D70DC963ADD}"/>
              </a:ext>
            </a:extLst>
          </p:cNvPr>
          <p:cNvPicPr>
            <a:picLocks noChangeAspect="1"/>
          </p:cNvPicPr>
          <p:nvPr/>
        </p:nvPicPr>
        <p:blipFill>
          <a:blip r:embed="rId2"/>
          <a:stretch>
            <a:fillRect/>
          </a:stretch>
        </p:blipFill>
        <p:spPr>
          <a:xfrm>
            <a:off x="7742527" y="1472431"/>
            <a:ext cx="3429479" cy="2562583"/>
          </a:xfrm>
          <a:prstGeom prst="rect">
            <a:avLst/>
          </a:prstGeom>
        </p:spPr>
      </p:pic>
      <p:sp>
        <p:nvSpPr>
          <p:cNvPr id="9" name="TextBox 8">
            <a:extLst>
              <a:ext uri="{FF2B5EF4-FFF2-40B4-BE49-F238E27FC236}">
                <a16:creationId xmlns:a16="http://schemas.microsoft.com/office/drawing/2014/main" id="{72F36304-24B8-4CC8-A677-493BBA841110}"/>
              </a:ext>
            </a:extLst>
          </p:cNvPr>
          <p:cNvSpPr txBox="1"/>
          <p:nvPr/>
        </p:nvSpPr>
        <p:spPr>
          <a:xfrm>
            <a:off x="7398326" y="4267200"/>
            <a:ext cx="4437114" cy="1754326"/>
          </a:xfrm>
          <a:prstGeom prst="rect">
            <a:avLst/>
          </a:prstGeom>
          <a:noFill/>
        </p:spPr>
        <p:txBody>
          <a:bodyPr wrap="square" rtlCol="0">
            <a:spAutoFit/>
          </a:bodyPr>
          <a:lstStyle/>
          <a:p>
            <a:r>
              <a:rPr lang="fr-FR" b="0" i="0" dirty="0">
                <a:effectLst/>
                <a:latin typeface="Segoe UI" panose="020B0502040204020203" pitchFamily="34" charset="0"/>
              </a:rPr>
              <a:t>Chaque conteneur peut exécuter une application web ou un service dans son intégralité. Dans cet exemple, l’hôte Docker est un hôte de conteneurs, et App1, App2, </a:t>
            </a:r>
            <a:r>
              <a:rPr lang="fr-FR" b="0" i="0" dirty="0" err="1">
                <a:effectLst/>
                <a:latin typeface="Segoe UI" panose="020B0502040204020203" pitchFamily="34" charset="0"/>
              </a:rPr>
              <a:t>Svc</a:t>
            </a:r>
            <a:r>
              <a:rPr lang="fr-FR" b="0" i="0" dirty="0">
                <a:effectLst/>
                <a:latin typeface="Segoe UI" panose="020B0502040204020203" pitchFamily="34" charset="0"/>
              </a:rPr>
              <a:t> 1 et </a:t>
            </a:r>
            <a:r>
              <a:rPr lang="fr-FR" b="0" i="0" dirty="0" err="1">
                <a:effectLst/>
                <a:latin typeface="Segoe UI" panose="020B0502040204020203" pitchFamily="34" charset="0"/>
              </a:rPr>
              <a:t>Svc</a:t>
            </a:r>
            <a:r>
              <a:rPr lang="fr-FR" b="0" i="0" dirty="0">
                <a:effectLst/>
                <a:latin typeface="Segoe UI" panose="020B0502040204020203" pitchFamily="34" charset="0"/>
              </a:rPr>
              <a:t> 2 sont des applications ou des services en conteneur.</a:t>
            </a:r>
            <a:endParaRPr lang="en-US" dirty="0"/>
          </a:p>
        </p:txBody>
      </p:sp>
    </p:spTree>
    <p:extLst>
      <p:ext uri="{BB962C8B-B14F-4D97-AF65-F5344CB8AC3E}">
        <p14:creationId xmlns:p14="http://schemas.microsoft.com/office/powerpoint/2010/main" val="259683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7481357"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DECOUVERTE ET INSTALLATION DE DOCKER</a:t>
            </a:r>
          </a:p>
        </p:txBody>
      </p:sp>
      <p:sp>
        <p:nvSpPr>
          <p:cNvPr id="5" name="Content Placeholder 4"/>
          <p:cNvSpPr>
            <a:spLocks noGrp="1"/>
          </p:cNvSpPr>
          <p:nvPr>
            <p:ph sz="half" idx="4294967295"/>
          </p:nvPr>
        </p:nvSpPr>
        <p:spPr>
          <a:xfrm>
            <a:off x="541611" y="1431010"/>
            <a:ext cx="10388856" cy="4910523"/>
          </a:xfrm>
        </p:spPr>
        <p:txBody>
          <a:bodyPr vert="horz" lIns="91440" tIns="45720" rIns="91440" bIns="45720" rtlCol="0">
            <a:normAutofit/>
          </a:bodyPr>
          <a:lstStyle/>
          <a:p>
            <a:pPr algn="just">
              <a:lnSpc>
                <a:spcPct val="100000"/>
              </a:lnSpc>
            </a:pPr>
            <a:r>
              <a:rPr lang="fr-FR" sz="1400" b="0" i="0" dirty="0">
                <a:solidFill>
                  <a:srgbClr val="2C2C2C"/>
                </a:solidFill>
                <a:effectLst/>
                <a:latin typeface="Montserrat" panose="00000500000000000000" pitchFamily="2" charset="0"/>
              </a:rPr>
              <a:t>Docker est disponible en deux éditions:</a:t>
            </a:r>
          </a:p>
          <a:p>
            <a:pPr algn="l">
              <a:lnSpc>
                <a:spcPct val="100000"/>
              </a:lnSpc>
              <a:buFont typeface="Arial" panose="020B0604020202020204" pitchFamily="34" charset="0"/>
              <a:buChar char="•"/>
            </a:pPr>
            <a:r>
              <a:rPr lang="fr-FR" sz="1400" b="1" i="0" dirty="0">
                <a:solidFill>
                  <a:srgbClr val="2C2C2C"/>
                </a:solidFill>
                <a:effectLst/>
                <a:latin typeface="Montserrat" panose="00000500000000000000" pitchFamily="2" charset="0"/>
              </a:rPr>
              <a:t>Docker Community Edition</a:t>
            </a:r>
            <a:r>
              <a:rPr lang="fr-FR" sz="1400" b="0" i="0" dirty="0">
                <a:solidFill>
                  <a:srgbClr val="2C2C2C"/>
                </a:solidFill>
                <a:effectLst/>
                <a:latin typeface="Montserrat" panose="00000500000000000000" pitchFamily="2" charset="0"/>
              </a:rPr>
              <a:t> (CE)</a:t>
            </a:r>
          </a:p>
          <a:p>
            <a:pPr algn="l">
              <a:lnSpc>
                <a:spcPct val="100000"/>
              </a:lnSpc>
              <a:buFont typeface="Arial" panose="020B0604020202020204" pitchFamily="34" charset="0"/>
              <a:buChar char="•"/>
            </a:pPr>
            <a:r>
              <a:rPr lang="fr-FR" sz="1400" b="1" i="0" dirty="0">
                <a:solidFill>
                  <a:srgbClr val="2C2C2C"/>
                </a:solidFill>
                <a:effectLst/>
                <a:latin typeface="Montserrat" panose="00000500000000000000" pitchFamily="2" charset="0"/>
              </a:rPr>
              <a:t>docker Enterprise Edition</a:t>
            </a:r>
            <a:r>
              <a:rPr lang="fr-FR" sz="1400" b="0" i="0" dirty="0">
                <a:solidFill>
                  <a:srgbClr val="2C2C2C"/>
                </a:solidFill>
                <a:effectLst/>
                <a:latin typeface="Montserrat" panose="00000500000000000000" pitchFamily="2" charset="0"/>
              </a:rPr>
              <a:t> (EE)</a:t>
            </a:r>
          </a:p>
          <a:p>
            <a:pPr algn="just"/>
            <a:r>
              <a:rPr lang="fr-FR" sz="1400" b="0" i="0" dirty="0">
                <a:solidFill>
                  <a:srgbClr val="2C2C2C"/>
                </a:solidFill>
                <a:effectLst/>
                <a:latin typeface="Montserrat" panose="00000500000000000000" pitchFamily="2" charset="0"/>
              </a:rPr>
              <a:t>La version communautaire Docker dispose de trois types de canaux de mise à jour, </a:t>
            </a:r>
            <a:r>
              <a:rPr lang="fr-FR" sz="1400" b="1" i="0" dirty="0">
                <a:solidFill>
                  <a:srgbClr val="2C2C2C"/>
                </a:solidFill>
                <a:effectLst/>
                <a:latin typeface="Montserrat" panose="00000500000000000000" pitchFamily="2" charset="0"/>
              </a:rPr>
              <a:t>stable</a:t>
            </a:r>
            <a:r>
              <a:rPr lang="fr-FR" sz="1400" b="0" i="0" dirty="0">
                <a:solidFill>
                  <a:srgbClr val="2C2C2C"/>
                </a:solidFill>
                <a:effectLst/>
                <a:latin typeface="Montserrat" panose="00000500000000000000" pitchFamily="2" charset="0"/>
              </a:rPr>
              <a:t>, </a:t>
            </a:r>
            <a:r>
              <a:rPr lang="fr-FR" sz="1400" b="1" i="0" dirty="0">
                <a:solidFill>
                  <a:srgbClr val="2C2C2C"/>
                </a:solidFill>
                <a:effectLst/>
                <a:latin typeface="Montserrat" panose="00000500000000000000" pitchFamily="2" charset="0"/>
              </a:rPr>
              <a:t>test</a:t>
            </a:r>
            <a:r>
              <a:rPr lang="fr-FR" sz="1400" b="0" i="0" dirty="0">
                <a:solidFill>
                  <a:srgbClr val="2C2C2C"/>
                </a:solidFill>
                <a:effectLst/>
                <a:latin typeface="Montserrat" panose="00000500000000000000" pitchFamily="2" charset="0"/>
              </a:rPr>
              <a:t> et </a:t>
            </a:r>
            <a:r>
              <a:rPr lang="fr-FR" sz="1400" b="1" i="0" dirty="0" err="1">
                <a:solidFill>
                  <a:srgbClr val="2C2C2C"/>
                </a:solidFill>
                <a:effectLst/>
                <a:latin typeface="Montserrat" panose="00000500000000000000" pitchFamily="2" charset="0"/>
              </a:rPr>
              <a:t>Nightly</a:t>
            </a:r>
            <a:r>
              <a:rPr lang="fr-FR" sz="1400" b="0" i="0" dirty="0">
                <a:solidFill>
                  <a:srgbClr val="2C2C2C"/>
                </a:solidFill>
                <a:effectLst/>
                <a:latin typeface="Montserrat" panose="00000500000000000000" pitchFamily="2" charset="0"/>
              </a:rPr>
              <a:t> :</a:t>
            </a:r>
          </a:p>
          <a:p>
            <a:pPr algn="l">
              <a:buFont typeface="Arial" panose="020B0604020202020204" pitchFamily="34" charset="0"/>
              <a:buChar char="•"/>
            </a:pPr>
            <a:r>
              <a:rPr lang="fr-FR" sz="1400" b="1" i="0" dirty="0">
                <a:solidFill>
                  <a:srgbClr val="2C2C2C"/>
                </a:solidFill>
                <a:effectLst/>
                <a:latin typeface="Montserrat" panose="00000500000000000000" pitchFamily="2" charset="0"/>
              </a:rPr>
              <a:t>Stable</a:t>
            </a:r>
            <a:r>
              <a:rPr lang="fr-FR" sz="1400" b="0" i="0" dirty="0">
                <a:solidFill>
                  <a:srgbClr val="2C2C2C"/>
                </a:solidFill>
                <a:effectLst/>
                <a:latin typeface="Montserrat" panose="00000500000000000000" pitchFamily="2" charset="0"/>
              </a:rPr>
              <a:t> : cette version vous donne les dernières releases pour une disponibilité générale</a:t>
            </a:r>
          </a:p>
          <a:p>
            <a:pPr algn="l">
              <a:buFont typeface="Arial" panose="020B0604020202020204" pitchFamily="34" charset="0"/>
              <a:buChar char="•"/>
            </a:pPr>
            <a:r>
              <a:rPr lang="fr-FR" sz="1400" b="1" i="0" dirty="0">
                <a:solidFill>
                  <a:srgbClr val="2C2C2C"/>
                </a:solidFill>
                <a:effectLst/>
                <a:latin typeface="Montserrat" panose="00000500000000000000" pitchFamily="2" charset="0"/>
              </a:rPr>
              <a:t>Test</a:t>
            </a:r>
            <a:r>
              <a:rPr lang="fr-FR" sz="1400" b="0" i="0" dirty="0">
                <a:solidFill>
                  <a:srgbClr val="2C2C2C"/>
                </a:solidFill>
                <a:effectLst/>
                <a:latin typeface="Montserrat" panose="00000500000000000000" pitchFamily="2" charset="0"/>
              </a:rPr>
              <a:t> : cette version vous fournit des </a:t>
            </a:r>
            <a:r>
              <a:rPr lang="fr-FR" sz="1400" b="0" i="0" dirty="0" err="1">
                <a:solidFill>
                  <a:srgbClr val="2C2C2C"/>
                </a:solidFill>
                <a:effectLst/>
                <a:latin typeface="Montserrat" panose="00000500000000000000" pitchFamily="2" charset="0"/>
              </a:rPr>
              <a:t>pré-versions</a:t>
            </a:r>
            <a:r>
              <a:rPr lang="fr-FR" sz="1400" b="0" i="0" dirty="0">
                <a:solidFill>
                  <a:srgbClr val="2C2C2C"/>
                </a:solidFill>
                <a:effectLst/>
                <a:latin typeface="Montserrat" panose="00000500000000000000" pitchFamily="2" charset="0"/>
              </a:rPr>
              <a:t> prêtes à être testées avant la disponibilité générale</a:t>
            </a:r>
          </a:p>
          <a:p>
            <a:pPr algn="l">
              <a:buFont typeface="Arial" panose="020B0604020202020204" pitchFamily="34" charset="0"/>
              <a:buChar char="•"/>
            </a:pPr>
            <a:r>
              <a:rPr lang="fr-FR" sz="1400" b="1" i="0" dirty="0" err="1">
                <a:solidFill>
                  <a:srgbClr val="2C2C2C"/>
                </a:solidFill>
                <a:effectLst/>
                <a:latin typeface="Montserrat" panose="00000500000000000000" pitchFamily="2" charset="0"/>
              </a:rPr>
              <a:t>Nightly</a:t>
            </a:r>
            <a:r>
              <a:rPr lang="fr-FR" sz="1400" b="0" i="0" dirty="0">
                <a:solidFill>
                  <a:srgbClr val="2C2C2C"/>
                </a:solidFill>
                <a:effectLst/>
                <a:latin typeface="Montserrat" panose="00000500000000000000" pitchFamily="2" charset="0"/>
              </a:rPr>
              <a:t> : cette version vous présente les dernières versions de </a:t>
            </a:r>
            <a:r>
              <a:rPr lang="fr-FR" sz="1400" b="0" i="0" dirty="0" err="1">
                <a:solidFill>
                  <a:srgbClr val="2C2C2C"/>
                </a:solidFill>
                <a:effectLst/>
                <a:latin typeface="Montserrat" panose="00000500000000000000" pitchFamily="2" charset="0"/>
              </a:rPr>
              <a:t>build</a:t>
            </a:r>
            <a:r>
              <a:rPr lang="fr-FR" sz="1400" b="0" i="0" dirty="0">
                <a:solidFill>
                  <a:srgbClr val="2C2C2C"/>
                </a:solidFill>
                <a:effectLst/>
                <a:latin typeface="Montserrat" panose="00000500000000000000" pitchFamily="2" charset="0"/>
              </a:rPr>
              <a:t> en cours pour la prochaine release, elle fournit donc un accès plus rapide aux nouvelles fonctionnalités et correctifs pour les tests.</a:t>
            </a:r>
          </a:p>
          <a:p>
            <a:pPr algn="l">
              <a:lnSpc>
                <a:spcPct val="100000"/>
              </a:lnSpc>
            </a:pPr>
            <a:endParaRPr lang="fr-FR" sz="1400" b="0" i="0" dirty="0">
              <a:solidFill>
                <a:srgbClr val="2C2C2C"/>
              </a:solidFill>
              <a:effectLst/>
              <a:latin typeface="Montserrat" panose="00000500000000000000" pitchFamily="2" charset="0"/>
            </a:endParaRP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7481357" cy="640080"/>
          </a:xfrm>
        </p:spPr>
        <p:txBody>
          <a:bodyPr>
            <a:normAutofit fontScale="90000"/>
          </a:bodyPr>
          <a:lstStyle/>
          <a:p>
            <a:pPr lvl="0"/>
            <a:r>
              <a:rPr lang="en-US" dirty="0">
                <a:latin typeface="Segoe UI Light" panose="020B0502040204020203" pitchFamily="34" charset="0"/>
                <a:cs typeface="Segoe UI Light" panose="020B0502040204020203" pitchFamily="34" charset="0"/>
              </a:rPr>
              <a:t>	DECOUVERTE ET INSTALLATION DE DOCKER</a:t>
            </a:r>
          </a:p>
        </p:txBody>
      </p:sp>
      <p:sp>
        <p:nvSpPr>
          <p:cNvPr id="5" name="Content Placeholder 4"/>
          <p:cNvSpPr>
            <a:spLocks noGrp="1"/>
          </p:cNvSpPr>
          <p:nvPr>
            <p:ph sz="half" idx="4294967295"/>
          </p:nvPr>
        </p:nvSpPr>
        <p:spPr>
          <a:xfrm>
            <a:off x="541611" y="1431010"/>
            <a:ext cx="10388856" cy="4910523"/>
          </a:xfrm>
        </p:spPr>
        <p:txBody>
          <a:bodyPr vert="horz" lIns="91440" tIns="45720" rIns="91440" bIns="45720" rtlCol="0">
            <a:normAutofit/>
          </a:bodyPr>
          <a:lstStyle/>
          <a:p>
            <a:pPr algn="just">
              <a:lnSpc>
                <a:spcPct val="100000"/>
              </a:lnSpc>
            </a:pPr>
            <a:r>
              <a:rPr lang="fr-FR" sz="1400" b="0" i="0" dirty="0">
                <a:solidFill>
                  <a:srgbClr val="2C2C2C"/>
                </a:solidFill>
                <a:effectLst/>
                <a:latin typeface="Montserrat" panose="00000500000000000000" pitchFamily="2" charset="0"/>
              </a:rPr>
              <a:t>Docker est </a:t>
            </a:r>
            <a:r>
              <a:rPr lang="fr-FR" sz="1400" dirty="0">
                <a:solidFill>
                  <a:srgbClr val="2C2C2C"/>
                </a:solidFill>
                <a:latin typeface="Montserrat" panose="00000500000000000000" pitchFamily="2" charset="0"/>
              </a:rPr>
              <a:t>cross plateforme et s’installe sur les OS ci-dessous :</a:t>
            </a:r>
          </a:p>
          <a:p>
            <a:pPr marL="285750" indent="-285750" algn="just">
              <a:lnSpc>
                <a:spcPct val="100000"/>
              </a:lnSpc>
              <a:buFontTx/>
              <a:buChar char="-"/>
            </a:pPr>
            <a:r>
              <a:rPr lang="fr-FR" sz="1400" b="0" i="0" dirty="0">
                <a:solidFill>
                  <a:srgbClr val="2C2C2C"/>
                </a:solidFill>
                <a:effectLst/>
                <a:latin typeface="Montserrat" panose="00000500000000000000" pitchFamily="2" charset="0"/>
              </a:rPr>
              <a:t>Linux</a:t>
            </a:r>
          </a:p>
          <a:p>
            <a:pPr marL="285750" indent="-285750" algn="just">
              <a:lnSpc>
                <a:spcPct val="100000"/>
              </a:lnSpc>
              <a:buFontTx/>
              <a:buChar char="-"/>
            </a:pPr>
            <a:r>
              <a:rPr lang="fr-FR" sz="1400" dirty="0">
                <a:solidFill>
                  <a:srgbClr val="2C2C2C"/>
                </a:solidFill>
                <a:latin typeface="Montserrat" panose="00000500000000000000" pitchFamily="2" charset="0"/>
              </a:rPr>
              <a:t>Windows</a:t>
            </a:r>
          </a:p>
          <a:p>
            <a:pPr marL="285750" indent="-285750" algn="just">
              <a:lnSpc>
                <a:spcPct val="100000"/>
              </a:lnSpc>
              <a:buFontTx/>
              <a:buChar char="-"/>
            </a:pPr>
            <a:r>
              <a:rPr lang="fr-FR" sz="1400" b="0" i="0" dirty="0">
                <a:solidFill>
                  <a:srgbClr val="2C2C2C"/>
                </a:solidFill>
                <a:effectLst/>
                <a:latin typeface="Montserrat" panose="00000500000000000000" pitchFamily="2" charset="0"/>
              </a:rPr>
              <a:t>Mac</a:t>
            </a:r>
          </a:p>
          <a:p>
            <a:pPr algn="l">
              <a:lnSpc>
                <a:spcPct val="100000"/>
              </a:lnSpc>
            </a:pPr>
            <a:r>
              <a:rPr lang="fr-FR" sz="1400" b="0" i="0" dirty="0">
                <a:solidFill>
                  <a:srgbClr val="2C2C2C"/>
                </a:solidFill>
                <a:effectLst/>
                <a:latin typeface="Montserrat" panose="00000500000000000000" pitchFamily="2" charset="0"/>
              </a:rPr>
              <a:t>Se </a:t>
            </a:r>
            <a:r>
              <a:rPr lang="fr-FR" sz="1400" b="0" i="0" dirty="0" err="1">
                <a:solidFill>
                  <a:srgbClr val="2C2C2C"/>
                </a:solidFill>
                <a:effectLst/>
                <a:latin typeface="Montserrat" panose="00000500000000000000" pitchFamily="2" charset="0"/>
              </a:rPr>
              <a:t>referer</a:t>
            </a:r>
            <a:r>
              <a:rPr lang="fr-FR" sz="1400" b="0" i="0" dirty="0">
                <a:solidFill>
                  <a:srgbClr val="2C2C2C"/>
                </a:solidFill>
                <a:effectLst/>
                <a:latin typeface="Montserrat" panose="00000500000000000000" pitchFamily="2" charset="0"/>
              </a:rPr>
              <a:t> a la documentation ci-dessous pour l’installation sur les </a:t>
            </a:r>
            <a:r>
              <a:rPr lang="fr-FR" sz="1400" b="0" i="0" dirty="0" err="1">
                <a:solidFill>
                  <a:srgbClr val="2C2C2C"/>
                </a:solidFill>
                <a:effectLst/>
                <a:latin typeface="Montserrat" panose="00000500000000000000" pitchFamily="2" charset="0"/>
              </a:rPr>
              <a:t>differents</a:t>
            </a:r>
            <a:r>
              <a:rPr lang="fr-FR" sz="1400" b="0" i="0" dirty="0">
                <a:solidFill>
                  <a:srgbClr val="2C2C2C"/>
                </a:solidFill>
                <a:effectLst/>
                <a:latin typeface="Montserrat" panose="00000500000000000000" pitchFamily="2" charset="0"/>
              </a:rPr>
              <a:t> OS :</a:t>
            </a:r>
          </a:p>
          <a:p>
            <a:pPr algn="l">
              <a:lnSpc>
                <a:spcPct val="100000"/>
              </a:lnSpc>
            </a:pPr>
            <a:r>
              <a:rPr lang="en-US" sz="1800" u="sng" dirty="0">
                <a:solidFill>
                  <a:srgbClr val="0563C1"/>
                </a:solidFill>
                <a:effectLst/>
                <a:latin typeface="Calibri" panose="020F0502020204030204" pitchFamily="34" charset="0"/>
                <a:ea typeface="Calibri" panose="020F0502020204030204" pitchFamily="34" charset="0"/>
                <a:hlinkClick r:id="rId2"/>
              </a:rPr>
              <a:t>Install Docker Desktop on Windows | Docker Documentation</a:t>
            </a:r>
            <a:endParaRPr lang="en-US" sz="1800" dirty="0">
              <a:effectLst/>
              <a:latin typeface="Calibri" panose="020F0502020204030204" pitchFamily="34" charset="0"/>
              <a:ea typeface="Calibri" panose="020F0502020204030204" pitchFamily="34" charset="0"/>
            </a:endParaRPr>
          </a:p>
          <a:p>
            <a:r>
              <a:rPr lang="en-US" sz="1800" u="sng" dirty="0">
                <a:solidFill>
                  <a:srgbClr val="0563C1"/>
                </a:solidFill>
                <a:effectLst/>
                <a:latin typeface="Calibri" panose="020F0502020204030204" pitchFamily="34" charset="0"/>
                <a:ea typeface="Calibri" panose="020F0502020204030204" pitchFamily="34" charset="0"/>
                <a:hlinkClick r:id="rId3"/>
              </a:rPr>
              <a:t>Install Docker Engine on Ubuntu | Docker Documentation</a:t>
            </a:r>
            <a:endParaRPr lang="en-US" sz="1800" u="sng" dirty="0">
              <a:solidFill>
                <a:srgbClr val="0563C1"/>
              </a:solidFill>
              <a:effectLst/>
              <a:latin typeface="Calibri" panose="020F0502020204030204" pitchFamily="34" charset="0"/>
              <a:ea typeface="Calibri" panose="020F0502020204030204" pitchFamily="34" charset="0"/>
            </a:endParaRPr>
          </a:p>
          <a:p>
            <a:r>
              <a:rPr lang="en-US" sz="1800" u="sng" dirty="0">
                <a:solidFill>
                  <a:srgbClr val="0563C1"/>
                </a:solidFill>
                <a:latin typeface="Calibri" panose="020F0502020204030204" pitchFamily="34" charset="0"/>
                <a:hlinkClick r:id="rId4">
                  <a:extLst>
                    <a:ext uri="{A12FA001-AC4F-418D-AE19-62706E023703}">
                      <ahyp:hlinkClr xmlns:ahyp="http://schemas.microsoft.com/office/drawing/2018/hyperlinkcolor" val="tx"/>
                    </a:ext>
                  </a:extLst>
                </a:hlinkClick>
              </a:rPr>
              <a:t>Install Docker Desktop on Mac | Docker Documentation</a:t>
            </a:r>
            <a:endParaRPr lang="fr-FR" sz="1800" u="sng" dirty="0">
              <a:solidFill>
                <a:srgbClr val="0563C1"/>
              </a:solidFill>
              <a:latin typeface="Calibri" panose="020F0502020204030204" pitchFamily="34" charset="0"/>
            </a:endParaRPr>
          </a:p>
        </p:txBody>
      </p:sp>
      <p:grpSp>
        <p:nvGrpSpPr>
          <p:cNvPr id="19" name="Group 18" descr="Small circle with number 3 inside  indicating step 3">
            <a:extLst>
              <a:ext uri="{FF2B5EF4-FFF2-40B4-BE49-F238E27FC236}">
                <a16:creationId xmlns:a16="http://schemas.microsoft.com/office/drawing/2014/main" id="{44123F51-78A3-48D3-9F23-2512FC0058EF}"/>
              </a:ext>
            </a:extLst>
          </p:cNvPr>
          <p:cNvGrpSpPr/>
          <p:nvPr/>
        </p:nvGrpSpPr>
        <p:grpSpPr bwMode="blackWhite">
          <a:xfrm>
            <a:off x="507860" y="644816"/>
            <a:ext cx="558179" cy="409838"/>
            <a:chOff x="6953426" y="711274"/>
            <a:chExt cx="558179" cy="409838"/>
          </a:xfrm>
        </p:grpSpPr>
        <p:sp>
          <p:nvSpPr>
            <p:cNvPr id="20" name="Oval 19" descr="Small circle">
              <a:extLst>
                <a:ext uri="{FF2B5EF4-FFF2-40B4-BE49-F238E27FC236}">
                  <a16:creationId xmlns:a16="http://schemas.microsoft.com/office/drawing/2014/main" id="{E0C735BA-D8BC-4B26-AA39-99880F51472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3">
              <a:extLst>
                <a:ext uri="{FF2B5EF4-FFF2-40B4-BE49-F238E27FC236}">
                  <a16:creationId xmlns:a16="http://schemas.microsoft.com/office/drawing/2014/main" id="{C8B9D396-FFD4-4E1C-B6FB-F32867C29209}"/>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Tree>
    <p:extLst>
      <p:ext uri="{BB962C8B-B14F-4D97-AF65-F5344CB8AC3E}">
        <p14:creationId xmlns:p14="http://schemas.microsoft.com/office/powerpoint/2010/main" val="1668951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{DBEF7DFF-C329-480C-B680-E9ABB561C3DB}tf10001108_win32</Template>
  <TotalTime>8197</TotalTime>
  <Words>3188</Words>
  <Application>Microsoft Office PowerPoint</Application>
  <PresentationFormat>Grand écran</PresentationFormat>
  <Paragraphs>451</Paragraphs>
  <Slides>32</Slides>
  <Notes>2</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WelcomeDoc</vt:lpstr>
      <vt:lpstr>Initiation a Docker </vt:lpstr>
      <vt:lpstr>Qu'est-ce que je vais apprendre ?</vt:lpstr>
      <vt:lpstr>AGENDA</vt:lpstr>
      <vt:lpstr> QU’EST CE QUE DOCKER</vt:lpstr>
      <vt:lpstr>ARCHITECTURE DOCKER</vt:lpstr>
      <vt:lpstr> VIRTUALISATION VS CONTENEURISATION</vt:lpstr>
      <vt:lpstr> QU’EST CE QU’UN CONTENEUR?</vt:lpstr>
      <vt:lpstr> DECOUVERTE ET INSTALLATION DE DOCKER</vt:lpstr>
      <vt:lpstr> DECOUVERTE ET INSTALLATION DE DOCKER</vt:lpstr>
      <vt:lpstr> FONCTIONS ET MANIPULATION DES IMAGES DOCKER</vt:lpstr>
      <vt:lpstr> FONCTIONS ET MANIPULATION DES IMAGES DOCKER</vt:lpstr>
      <vt:lpstr> FONCTIONS ET MANIPULATION DES IMAGES DOCKER</vt:lpstr>
      <vt:lpstr> FONCTIONS ET MANIPULATION DES IMAGES DOCKER</vt:lpstr>
      <vt:lpstr> FONCTIONS ET MANIPULATION DES IMAGES DOCKER</vt:lpstr>
      <vt:lpstr> FONCTIONS ET MANIPULATION DES CONTENEURS DOCKER</vt:lpstr>
      <vt:lpstr> FONCTIONS ET MANIPULATION DES CONTENEURS DOCKER</vt:lpstr>
      <vt:lpstr> FONCTIONS ET MANIPULATION DES CONTENEURS DOCKER</vt:lpstr>
      <vt:lpstr> FONCTIONS ET MANIPULATION DES CONTENEURS DOCKER</vt:lpstr>
      <vt:lpstr> FONCTIONS ET MANIPULATION DES CONTENEURS DOCKER</vt:lpstr>
      <vt:lpstr> FONCTIONS ET MANIPULATION DES CONTENEURS DOCKER</vt:lpstr>
      <vt:lpstr> FONCTIONS ET MANIPULATION DES OBJETS DOCKER</vt:lpstr>
      <vt:lpstr> DOCKERFILE</vt:lpstr>
      <vt:lpstr> DOCKERFILE</vt:lpstr>
      <vt:lpstr> DOCKERFILE</vt:lpstr>
      <vt:lpstr> DOCKERFILE</vt:lpstr>
      <vt:lpstr> DOCKERFILE</vt:lpstr>
      <vt:lpstr> DOCKERFILE</vt:lpstr>
      <vt:lpstr>Présentation PowerPoint</vt:lpstr>
      <vt:lpstr> VOLUMES</vt:lpstr>
      <vt:lpstr> VOLUMES</vt:lpstr>
      <vt:lpstr> VOLUMES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 Docker </dc:title>
  <dc:creator>Malick GUEYE</dc:creator>
  <cp:keywords/>
  <cp:lastModifiedBy>Malick GUEYE</cp:lastModifiedBy>
  <cp:revision>51</cp:revision>
  <dcterms:created xsi:type="dcterms:W3CDTF">2022-04-06T09:41:12Z</dcterms:created>
  <dcterms:modified xsi:type="dcterms:W3CDTF">2022-10-24T11:46:29Z</dcterms:modified>
  <cp:version/>
</cp:coreProperties>
</file>