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79" r:id="rId3"/>
    <p:sldId id="273" r:id="rId4"/>
    <p:sldId id="277" r:id="rId5"/>
    <p:sldId id="278" r:id="rId6"/>
    <p:sldId id="274" r:id="rId7"/>
    <p:sldId id="275"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528AED-D83D-A577-60C4-88E8BD19D895}" name="Steven Vazquez" initials="SV" userId="b4cc20b1c9d944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0" autoAdjust="0"/>
  </p:normalViewPr>
  <p:slideViewPr>
    <p:cSldViewPr snapToGrid="0">
      <p:cViewPr varScale="1">
        <p:scale>
          <a:sx n="153" d="100"/>
          <a:sy n="153" d="100"/>
        </p:scale>
        <p:origin x="2766" y="1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CEB6-B347-42A2-AFA6-6834FA678A79}"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DED3-7E68-48B3-9B1F-6E05180F61D0}" type="slidenum">
              <a:rPr lang="en-US" smtClean="0"/>
              <a:t>‹#›</a:t>
            </a:fld>
            <a:endParaRPr lang="en-US"/>
          </a:p>
        </p:txBody>
      </p:sp>
    </p:spTree>
    <p:extLst>
      <p:ext uri="{BB962C8B-B14F-4D97-AF65-F5344CB8AC3E}">
        <p14:creationId xmlns:p14="http://schemas.microsoft.com/office/powerpoint/2010/main" val="10315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9F87B9EB-8124-4FED-A4DC-BE4B0CC78498}" type="datetimeFigureOut">
              <a:rPr lang="en-US" smtClean="0"/>
              <a:t>11/20/2023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2994873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7B9EB-8124-4FED-A4DC-BE4B0CC7849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7D994-1592-4FD7-8987-532FBA9A43F8}"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6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7B9EB-8124-4FED-A4DC-BE4B0CC7849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7D994-1592-4FD7-8987-532FBA9A43F8}"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053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7B9EB-8124-4FED-A4DC-BE4B0CC7849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7D994-1592-4FD7-8987-532FBA9A43F8}"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258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7B9EB-8124-4FED-A4DC-BE4B0CC7849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7D994-1592-4FD7-8987-532FBA9A43F8}"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17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87B9EB-8124-4FED-A4DC-BE4B0CC78498}"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7D994-1592-4FD7-8987-532FBA9A43F8}"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939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7B9EB-8124-4FED-A4DC-BE4B0CC78498}"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7D994-1592-4FD7-8987-532FBA9A43F8}"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583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87B9EB-8124-4FED-A4DC-BE4B0CC78498}"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7D994-1592-4FD7-8987-532FBA9A43F8}"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634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7B9EB-8124-4FED-A4DC-BE4B0CC78498}"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7D994-1592-4FD7-8987-532FBA9A43F8}"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43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7B9EB-8124-4FED-A4DC-BE4B0CC78498}"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58924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7B9EB-8124-4FED-A4DC-BE4B0CC78498}"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0536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9F87B9EB-8124-4FED-A4DC-BE4B0CC78498}" type="datetimeFigureOut">
              <a:rPr lang="en-US" smtClean="0"/>
              <a:t>11/20/2023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AC7D994-1592-4FD7-8987-532FBA9A43F8}" type="slidenum">
              <a:rPr lang="en-US" smtClean="0"/>
              <a:t>‹#›</a:t>
            </a:fld>
            <a:endParaRPr lang="en-US"/>
          </a:p>
        </p:txBody>
      </p:sp>
    </p:spTree>
    <p:extLst>
      <p:ext uri="{BB962C8B-B14F-4D97-AF65-F5344CB8AC3E}">
        <p14:creationId xmlns:p14="http://schemas.microsoft.com/office/powerpoint/2010/main" val="17271662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61665"/>
          </a:xfrm>
          <a:prstGeom prst="rect">
            <a:avLst/>
          </a:prstGeom>
          <a:noFill/>
        </p:spPr>
        <p:txBody>
          <a:bodyPr wrap="square" rtlCol="0">
            <a:spAutoFit/>
          </a:bodyPr>
          <a:lstStyle/>
          <a:p>
            <a:r>
              <a:rPr lang="en-US" sz="2400" dirty="0"/>
              <a:t>Web Programming Final Pitch </a:t>
            </a:r>
          </a:p>
        </p:txBody>
      </p:sp>
      <p:sp>
        <p:nvSpPr>
          <p:cNvPr id="6" name="TextBox 5">
            <a:extLst>
              <a:ext uri="{FF2B5EF4-FFF2-40B4-BE49-F238E27FC236}">
                <a16:creationId xmlns:a16="http://schemas.microsoft.com/office/drawing/2014/main" id="{11381C8D-DA3E-1708-3344-7FAD799110E0}"/>
              </a:ext>
            </a:extLst>
          </p:cNvPr>
          <p:cNvSpPr txBox="1"/>
          <p:nvPr/>
        </p:nvSpPr>
        <p:spPr>
          <a:xfrm>
            <a:off x="0" y="1425390"/>
            <a:ext cx="10757647" cy="364395"/>
          </a:xfrm>
          <a:prstGeom prst="rect">
            <a:avLst/>
          </a:prstGeom>
          <a:noFill/>
        </p:spPr>
        <p:txBody>
          <a:bodyPr wrap="square" rtlCol="0">
            <a:spAutoFit/>
          </a:bodyPr>
          <a:lstStyle/>
          <a:p>
            <a:pPr marR="0" lvl="1">
              <a:lnSpc>
                <a:spcPct val="107000"/>
              </a:lnSpc>
              <a:spcBef>
                <a:spcPts val="0"/>
              </a:spcBef>
              <a:spcAft>
                <a:spcPts val="800"/>
              </a:spcAft>
            </a:pPr>
            <a:r>
              <a:rPr lang="en-US" sz="1800" kern="100" dirty="0">
                <a:effectLst/>
                <a:latin typeface="Century Schoolbook (Body)"/>
                <a:ea typeface="Calibri" panose="020F0502020204030204" pitchFamily="34" charset="0"/>
                <a:cs typeface="Times New Roman" panose="02020603050405020304" pitchFamily="18" charset="0"/>
              </a:rPr>
              <a:t>Team: </a:t>
            </a:r>
            <a:r>
              <a:rPr lang="en-US" sz="1800" kern="100" dirty="0" err="1">
                <a:effectLst/>
                <a:latin typeface="Century Schoolbook (Body)"/>
                <a:ea typeface="Calibri" panose="020F0502020204030204" pitchFamily="34" charset="0"/>
                <a:cs typeface="Times New Roman" panose="02020603050405020304" pitchFamily="18" charset="0"/>
              </a:rPr>
              <a:t>Matei</a:t>
            </a:r>
            <a:r>
              <a:rPr lang="en-US" sz="1800" kern="100" dirty="0">
                <a:effectLst/>
                <a:latin typeface="Century Schoolbook (Body)"/>
                <a:ea typeface="Calibri" panose="020F0502020204030204" pitchFamily="34" charset="0"/>
                <a:cs typeface="Times New Roman" panose="02020603050405020304" pitchFamily="18" charset="0"/>
              </a:rPr>
              <a:t> </a:t>
            </a:r>
            <a:r>
              <a:rPr lang="en-US" sz="1800" kern="100" dirty="0" err="1">
                <a:effectLst/>
                <a:latin typeface="Century Schoolbook (Body)"/>
                <a:ea typeface="Calibri" panose="020F0502020204030204" pitchFamily="34" charset="0"/>
                <a:cs typeface="Times New Roman" panose="02020603050405020304" pitchFamily="18" charset="0"/>
              </a:rPr>
              <a:t>Moldoveanu</a:t>
            </a:r>
            <a:r>
              <a:rPr lang="en-US" sz="1800" kern="100" dirty="0">
                <a:effectLst/>
                <a:latin typeface="Century Schoolbook (Body)"/>
                <a:ea typeface="Calibri" panose="020F0502020204030204" pitchFamily="34" charset="0"/>
                <a:cs typeface="Times New Roman" panose="02020603050405020304" pitchFamily="18" charset="0"/>
              </a:rPr>
              <a:t>, Angelo </a:t>
            </a:r>
            <a:r>
              <a:rPr lang="en-US" sz="1800" kern="100" dirty="0" err="1">
                <a:effectLst/>
                <a:latin typeface="Century Schoolbook (Body)"/>
                <a:ea typeface="Calibri" panose="020F0502020204030204" pitchFamily="34" charset="0"/>
                <a:cs typeface="Times New Roman" panose="02020603050405020304" pitchFamily="18" charset="0"/>
              </a:rPr>
              <a:t>Saez</a:t>
            </a:r>
            <a:r>
              <a:rPr lang="en-US" sz="1800" kern="100" dirty="0">
                <a:effectLst/>
                <a:latin typeface="Century Schoolbook (Body)"/>
                <a:ea typeface="Calibri" panose="020F0502020204030204" pitchFamily="34" charset="0"/>
                <a:cs typeface="Times New Roman" panose="02020603050405020304" pitchFamily="18" charset="0"/>
              </a:rPr>
              <a:t>, Zachary </a:t>
            </a:r>
            <a:r>
              <a:rPr lang="en-US" sz="1800" kern="100" dirty="0" err="1">
                <a:effectLst/>
                <a:latin typeface="Century Schoolbook (Body)"/>
                <a:ea typeface="Calibri" panose="020F0502020204030204" pitchFamily="34" charset="0"/>
                <a:cs typeface="Times New Roman" panose="02020603050405020304" pitchFamily="18" charset="0"/>
              </a:rPr>
              <a:t>Scarpati</a:t>
            </a:r>
            <a:r>
              <a:rPr lang="en-US" sz="1800" kern="100" dirty="0">
                <a:effectLst/>
                <a:latin typeface="Century Schoolbook (Body)"/>
                <a:ea typeface="Calibri" panose="020F0502020204030204" pitchFamily="34" charset="0"/>
                <a:cs typeface="Times New Roman" panose="02020603050405020304" pitchFamily="18" charset="0"/>
              </a:rPr>
              <a:t>, Steven Vazquez</a:t>
            </a:r>
          </a:p>
        </p:txBody>
      </p:sp>
    </p:spTree>
    <p:extLst>
      <p:ext uri="{BB962C8B-B14F-4D97-AF65-F5344CB8AC3E}">
        <p14:creationId xmlns:p14="http://schemas.microsoft.com/office/powerpoint/2010/main" val="375025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61665"/>
          </a:xfrm>
          <a:prstGeom prst="rect">
            <a:avLst/>
          </a:prstGeom>
          <a:noFill/>
        </p:spPr>
        <p:txBody>
          <a:bodyPr wrap="square" rtlCol="0">
            <a:spAutoFit/>
          </a:bodyPr>
          <a:lstStyle/>
          <a:p>
            <a:r>
              <a:rPr lang="en-US" sz="2400" dirty="0"/>
              <a:t>Application Introduction and Description</a:t>
            </a:r>
          </a:p>
        </p:txBody>
      </p:sp>
      <p:sp>
        <p:nvSpPr>
          <p:cNvPr id="6" name="TextBox 5">
            <a:extLst>
              <a:ext uri="{FF2B5EF4-FFF2-40B4-BE49-F238E27FC236}">
                <a16:creationId xmlns:a16="http://schemas.microsoft.com/office/drawing/2014/main" id="{11381C8D-DA3E-1708-3344-7FAD799110E0}"/>
              </a:ext>
            </a:extLst>
          </p:cNvPr>
          <p:cNvSpPr txBox="1"/>
          <p:nvPr/>
        </p:nvSpPr>
        <p:spPr>
          <a:xfrm>
            <a:off x="0" y="1416425"/>
            <a:ext cx="10757647" cy="2153731"/>
          </a:xfrm>
          <a:prstGeom prst="rect">
            <a:avLst/>
          </a:prstGeom>
          <a:noFill/>
        </p:spPr>
        <p:txBody>
          <a:bodyPr wrap="square" rtlCol="0">
            <a:spAutoFit/>
          </a:bodyPr>
          <a:lstStyle/>
          <a:p>
            <a:pPr marR="0" lvl="1">
              <a:lnSpc>
                <a:spcPct val="107000"/>
              </a:lnSpc>
              <a:spcBef>
                <a:spcPts val="0"/>
              </a:spcBef>
              <a:spcAft>
                <a:spcPts val="800"/>
              </a:spcAft>
            </a:pPr>
            <a:r>
              <a:rPr lang="en-US" sz="1800" kern="100" dirty="0">
                <a:effectLst/>
                <a:latin typeface="Century Schoolbook (Body)"/>
                <a:ea typeface="Calibri" panose="020F0502020204030204" pitchFamily="34" charset="0"/>
                <a:cs typeface="Times New Roman" panose="02020603050405020304" pitchFamily="18" charset="0"/>
              </a:rPr>
              <a:t>Well, imagine you have a undying, forever burning passion for words whether its prose or non-fiction, an article or a short story. Perhaps you are a novice novelist looking to gain feedback or engage with like minded individuals? Are you hungry to write? Do you crave feedback? Do you love literature of all varieties? Do you want to gather with other creators and artists alike? If any of these questions or possibilities peak your interest, then look no further! Our site will provide a platform for lovers of words to flourish. If you are a writer, your words will have the opportunity to be read by minds with a common love for literature. </a:t>
            </a:r>
          </a:p>
        </p:txBody>
      </p:sp>
    </p:spTree>
    <p:extLst>
      <p:ext uri="{BB962C8B-B14F-4D97-AF65-F5344CB8AC3E}">
        <p14:creationId xmlns:p14="http://schemas.microsoft.com/office/powerpoint/2010/main" val="375468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61665"/>
          </a:xfrm>
          <a:prstGeom prst="rect">
            <a:avLst/>
          </a:prstGeom>
          <a:noFill/>
        </p:spPr>
        <p:txBody>
          <a:bodyPr wrap="square" rtlCol="0">
            <a:spAutoFit/>
          </a:bodyPr>
          <a:lstStyle/>
          <a:p>
            <a:r>
              <a:rPr lang="en-US" sz="2400" dirty="0"/>
              <a:t>Target User</a:t>
            </a:r>
          </a:p>
        </p:txBody>
      </p:sp>
      <p:sp>
        <p:nvSpPr>
          <p:cNvPr id="6" name="TextBox 5">
            <a:extLst>
              <a:ext uri="{FF2B5EF4-FFF2-40B4-BE49-F238E27FC236}">
                <a16:creationId xmlns:a16="http://schemas.microsoft.com/office/drawing/2014/main" id="{11381C8D-DA3E-1708-3344-7FAD799110E0}"/>
              </a:ext>
            </a:extLst>
          </p:cNvPr>
          <p:cNvSpPr txBox="1"/>
          <p:nvPr/>
        </p:nvSpPr>
        <p:spPr>
          <a:xfrm>
            <a:off x="0" y="1416425"/>
            <a:ext cx="10757647" cy="1755032"/>
          </a:xfrm>
          <a:prstGeom prst="rect">
            <a:avLst/>
          </a:prstGeom>
          <a:noFill/>
        </p:spPr>
        <p:txBody>
          <a:bodyPr wrap="square" rtlCol="0">
            <a:spAutoFit/>
          </a:bodyPr>
          <a:lstStyle/>
          <a:p>
            <a:pPr marR="0" lvl="1">
              <a:lnSpc>
                <a:spcPct val="107000"/>
              </a:lnSpc>
              <a:spcBef>
                <a:spcPts val="0"/>
              </a:spcBef>
              <a:spcAft>
                <a:spcPts val="800"/>
              </a:spcAft>
            </a:pPr>
            <a:r>
              <a:rPr lang="en-US" sz="1800" kern="100" dirty="0">
                <a:effectLst/>
                <a:latin typeface="Century Schoolbook (Body)"/>
                <a:ea typeface="Calibri" panose="020F0502020204030204" pitchFamily="34" charset="0"/>
                <a:cs typeface="Times New Roman" panose="02020603050405020304" pitchFamily="18" charset="0"/>
              </a:rPr>
              <a:t>Our target user is anyone with a passion for words. Whether you’re a journalist, a poet, or a once-in-a-while writer, we hope to bring together all writers existing under the diaspora of literature and art, and foster a community filled with upliftment and muse. </a:t>
            </a:r>
          </a:p>
          <a:p>
            <a:pPr marR="0" lvl="1">
              <a:lnSpc>
                <a:spcPct val="107000"/>
              </a:lnSpc>
              <a:spcBef>
                <a:spcPts val="0"/>
              </a:spcBef>
              <a:spcAft>
                <a:spcPts val="800"/>
              </a:spcAft>
            </a:pPr>
            <a:endParaRPr lang="en-US" kern="100" dirty="0">
              <a:latin typeface="Century Schoolbook (Body)"/>
              <a:ea typeface="Calibri" panose="020F0502020204030204" pitchFamily="34" charset="0"/>
              <a:cs typeface="Times New Roman" panose="02020603050405020304" pitchFamily="18" charset="0"/>
            </a:endParaRPr>
          </a:p>
          <a:p>
            <a:pPr marR="0" lvl="1">
              <a:lnSpc>
                <a:spcPct val="107000"/>
              </a:lnSpc>
              <a:spcBef>
                <a:spcPts val="0"/>
              </a:spcBef>
              <a:spcAft>
                <a:spcPts val="800"/>
              </a:spcAft>
            </a:pPr>
            <a:endParaRPr lang="en-US" sz="1800" kern="100" dirty="0">
              <a:effectLst/>
              <a:latin typeface="Century Schoolbook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19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61665"/>
          </a:xfrm>
          <a:prstGeom prst="rect">
            <a:avLst/>
          </a:prstGeom>
          <a:noFill/>
        </p:spPr>
        <p:txBody>
          <a:bodyPr wrap="square" rtlCol="0">
            <a:spAutoFit/>
          </a:bodyPr>
          <a:lstStyle/>
          <a:p>
            <a:r>
              <a:rPr lang="en-US" sz="2400" dirty="0"/>
              <a:t>Core Features</a:t>
            </a:r>
          </a:p>
        </p:txBody>
      </p:sp>
      <p:sp>
        <p:nvSpPr>
          <p:cNvPr id="6" name="TextBox 5">
            <a:extLst>
              <a:ext uri="{FF2B5EF4-FFF2-40B4-BE49-F238E27FC236}">
                <a16:creationId xmlns:a16="http://schemas.microsoft.com/office/drawing/2014/main" id="{11381C8D-DA3E-1708-3344-7FAD799110E0}"/>
              </a:ext>
            </a:extLst>
          </p:cNvPr>
          <p:cNvSpPr txBox="1"/>
          <p:nvPr/>
        </p:nvSpPr>
        <p:spPr>
          <a:xfrm>
            <a:off x="493059" y="1075766"/>
            <a:ext cx="10757647" cy="2940485"/>
          </a:xfrm>
          <a:prstGeom prst="rect">
            <a:avLst/>
          </a:prstGeom>
          <a:noFill/>
        </p:spPr>
        <p:txBody>
          <a:bodyPr wrap="square" rtlCol="0">
            <a:spAutoFit/>
          </a:bodyPr>
          <a:lstStyle/>
          <a:p>
            <a:pPr marR="0" lvl="0">
              <a:lnSpc>
                <a:spcPct val="107000"/>
              </a:lnSpc>
              <a:spcBef>
                <a:spcPts val="0"/>
              </a:spcBef>
              <a:spcAft>
                <a:spcPts val="0"/>
              </a:spcAft>
            </a:pPr>
            <a:r>
              <a:rPr lang="en-US" sz="1800" kern="100" dirty="0">
                <a:effectLst/>
                <a:latin typeface="Century Schoolbook (Body)"/>
                <a:ea typeface="Calibri" panose="020F0502020204030204" pitchFamily="34" charset="0"/>
                <a:cs typeface="Times New Roman" panose="02020603050405020304" pitchFamily="18" charset="0"/>
              </a:rPr>
              <a:t>Core features of the application:</a:t>
            </a:r>
          </a:p>
          <a:p>
            <a:pPr marR="0" lvl="0">
              <a:lnSpc>
                <a:spcPct val="107000"/>
              </a:lnSpc>
              <a:spcBef>
                <a:spcPts val="0"/>
              </a:spcBef>
              <a:spcAft>
                <a:spcPts val="0"/>
              </a:spcAft>
            </a:pPr>
            <a:r>
              <a:rPr lang="en-US" kern="100" dirty="0">
                <a:latin typeface="Century Schoolbook (Body)"/>
                <a:ea typeface="Calibri" panose="020F0502020204030204" pitchFamily="34" charset="0"/>
                <a:cs typeface="Times New Roman" panose="02020603050405020304" pitchFamily="18" charset="0"/>
              </a:rPr>
              <a:t>-    A</a:t>
            </a:r>
            <a:r>
              <a:rPr lang="en-US" sz="1800" kern="100" dirty="0">
                <a:effectLst/>
                <a:latin typeface="Century Schoolbook (Body)"/>
                <a:ea typeface="Calibri" panose="020F0502020204030204" pitchFamily="34" charset="0"/>
                <a:cs typeface="Times New Roman" panose="02020603050405020304" pitchFamily="18" charset="0"/>
              </a:rPr>
              <a:t>llow the user to share and comment on content. </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It will allow the user to upvote and store that content as a favorite post</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It will allow the user to view the latest or favorite posts of the day</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It will allow users to create and share events</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Posts will have a word frequency breakdown </a:t>
            </a: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Event locations will try and auto-search for an address to help avoid confusion</a:t>
            </a:r>
          </a:p>
          <a:p>
            <a:pPr marR="0" lvl="1">
              <a:lnSpc>
                <a:spcPct val="107000"/>
              </a:lnSpc>
              <a:spcBef>
                <a:spcPts val="0"/>
              </a:spcBef>
              <a:spcAft>
                <a:spcPts val="800"/>
              </a:spcAft>
            </a:pPr>
            <a:endParaRPr lang="en-US" kern="100" dirty="0">
              <a:latin typeface="Century Schoolbook (Body)"/>
              <a:ea typeface="Calibri" panose="020F0502020204030204" pitchFamily="34" charset="0"/>
              <a:cs typeface="Times New Roman" panose="02020603050405020304" pitchFamily="18" charset="0"/>
            </a:endParaRPr>
          </a:p>
          <a:p>
            <a:pPr marR="0" lvl="1">
              <a:lnSpc>
                <a:spcPct val="107000"/>
              </a:lnSpc>
              <a:spcBef>
                <a:spcPts val="0"/>
              </a:spcBef>
              <a:spcAft>
                <a:spcPts val="800"/>
              </a:spcAft>
            </a:pPr>
            <a:endParaRPr lang="en-US" sz="1800" kern="100" dirty="0">
              <a:effectLst/>
              <a:latin typeface="Century Schoolbook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250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61665"/>
          </a:xfrm>
          <a:prstGeom prst="rect">
            <a:avLst/>
          </a:prstGeom>
          <a:noFill/>
        </p:spPr>
        <p:txBody>
          <a:bodyPr wrap="square" rtlCol="0">
            <a:spAutoFit/>
          </a:bodyPr>
          <a:lstStyle/>
          <a:p>
            <a:r>
              <a:rPr lang="en-US" sz="2400" dirty="0"/>
              <a:t>Extra Features</a:t>
            </a:r>
          </a:p>
        </p:txBody>
      </p:sp>
      <p:sp>
        <p:nvSpPr>
          <p:cNvPr id="6" name="TextBox 5">
            <a:extLst>
              <a:ext uri="{FF2B5EF4-FFF2-40B4-BE49-F238E27FC236}">
                <a16:creationId xmlns:a16="http://schemas.microsoft.com/office/drawing/2014/main" id="{11381C8D-DA3E-1708-3344-7FAD799110E0}"/>
              </a:ext>
            </a:extLst>
          </p:cNvPr>
          <p:cNvSpPr txBox="1"/>
          <p:nvPr/>
        </p:nvSpPr>
        <p:spPr>
          <a:xfrm>
            <a:off x="493059" y="1075766"/>
            <a:ext cx="10757647" cy="1948803"/>
          </a:xfrm>
          <a:prstGeom prst="rect">
            <a:avLst/>
          </a:prstGeom>
          <a:noFill/>
        </p:spPr>
        <p:txBody>
          <a:bodyPr wrap="square" rtlCol="0">
            <a:spAutoFit/>
          </a:bodyPr>
          <a:lstStyle/>
          <a:p>
            <a:pPr marR="0" lvl="0">
              <a:lnSpc>
                <a:spcPct val="107000"/>
              </a:lnSpc>
              <a:spcBef>
                <a:spcPts val="0"/>
              </a:spcBef>
              <a:spcAft>
                <a:spcPts val="0"/>
              </a:spcAft>
            </a:pPr>
            <a:r>
              <a:rPr lang="en-US" sz="1800" kern="100" dirty="0">
                <a:effectLst/>
                <a:latin typeface="Century Schoolbook (Body)"/>
                <a:ea typeface="Calibri" panose="020F0502020204030204" pitchFamily="34" charset="0"/>
                <a:cs typeface="Times New Roman" panose="02020603050405020304" pitchFamily="18" charset="0"/>
              </a:rPr>
              <a:t>If time allows we would like to:</a:t>
            </a:r>
          </a:p>
          <a:p>
            <a:pPr marL="342900" marR="0" lvl="0" indent="-342900">
              <a:lnSpc>
                <a:spcPct val="107000"/>
              </a:lnSpc>
              <a:spcBef>
                <a:spcPts val="0"/>
              </a:spcBef>
              <a:spcAft>
                <a:spcPts val="0"/>
              </a:spcAft>
              <a:buFont typeface="Calibri" panose="020F0502020204030204" pitchFamily="34" charset="0"/>
              <a:buChar char="-"/>
            </a:pPr>
            <a:r>
              <a:rPr lang="en-US" kern="100" dirty="0">
                <a:latin typeface="Century Schoolbook (Body)"/>
                <a:ea typeface="Calibri" panose="020F0502020204030204" pitchFamily="34" charset="0"/>
                <a:cs typeface="Times New Roman" panose="02020603050405020304" pitchFamily="18" charset="0"/>
              </a:rPr>
              <a:t>I</a:t>
            </a:r>
            <a:r>
              <a:rPr lang="en-US" sz="1800" kern="100" dirty="0">
                <a:effectLst/>
                <a:latin typeface="Century Schoolbook (Body)"/>
                <a:ea typeface="Calibri" panose="020F0502020204030204" pitchFamily="34" charset="0"/>
                <a:cs typeface="Times New Roman" panose="02020603050405020304" pitchFamily="18" charset="0"/>
              </a:rPr>
              <a:t>mplement a password reset for the user</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We would like to add reactions to posts to increase user interaction with a post</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Create a space to host most liked posts of all times</a:t>
            </a: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entury Schoolbook (Body)"/>
                <a:ea typeface="Calibri" panose="020F0502020204030204" pitchFamily="34" charset="0"/>
                <a:cs typeface="Times New Roman" panose="02020603050405020304" pitchFamily="18" charset="0"/>
              </a:rPr>
              <a:t>Build feature to allow SMS text to post to site</a:t>
            </a:r>
          </a:p>
          <a:p>
            <a:pPr marR="0" lvl="1">
              <a:lnSpc>
                <a:spcPct val="107000"/>
              </a:lnSpc>
              <a:spcBef>
                <a:spcPts val="0"/>
              </a:spcBef>
              <a:spcAft>
                <a:spcPts val="800"/>
              </a:spcAft>
            </a:pPr>
            <a:endParaRPr lang="en-US" sz="1800" kern="100" dirty="0">
              <a:effectLst/>
              <a:latin typeface="Century Schoolbook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86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61665"/>
          </a:xfrm>
          <a:prstGeom prst="rect">
            <a:avLst/>
          </a:prstGeom>
          <a:noFill/>
        </p:spPr>
        <p:txBody>
          <a:bodyPr wrap="square" rtlCol="0">
            <a:spAutoFit/>
          </a:bodyPr>
          <a:lstStyle/>
          <a:p>
            <a:r>
              <a:rPr lang="en-US" sz="2400" dirty="0"/>
              <a:t>What does this application bring the user?</a:t>
            </a:r>
          </a:p>
        </p:txBody>
      </p:sp>
      <p:sp>
        <p:nvSpPr>
          <p:cNvPr id="6" name="TextBox 5">
            <a:extLst>
              <a:ext uri="{FF2B5EF4-FFF2-40B4-BE49-F238E27FC236}">
                <a16:creationId xmlns:a16="http://schemas.microsoft.com/office/drawing/2014/main" id="{11381C8D-DA3E-1708-3344-7FAD799110E0}"/>
              </a:ext>
            </a:extLst>
          </p:cNvPr>
          <p:cNvSpPr txBox="1"/>
          <p:nvPr/>
        </p:nvSpPr>
        <p:spPr>
          <a:xfrm>
            <a:off x="0" y="1416425"/>
            <a:ext cx="10757647" cy="3031664"/>
          </a:xfrm>
          <a:prstGeom prst="rect">
            <a:avLst/>
          </a:prstGeom>
          <a:noFill/>
        </p:spPr>
        <p:txBody>
          <a:bodyPr wrap="square" rtlCol="0">
            <a:spAutoFit/>
          </a:bodyPr>
          <a:lstStyle/>
          <a:p>
            <a:pPr marR="0" lvl="1">
              <a:lnSpc>
                <a:spcPct val="107000"/>
              </a:lnSpc>
              <a:spcBef>
                <a:spcPts val="0"/>
              </a:spcBef>
              <a:spcAft>
                <a:spcPts val="0"/>
              </a:spcAft>
            </a:pPr>
            <a:r>
              <a:rPr lang="en-US" sz="1800" kern="100" dirty="0">
                <a:effectLst/>
                <a:latin typeface="Century Schoolbook (Body)"/>
                <a:ea typeface="Calibri" panose="020F0502020204030204" pitchFamily="34" charset="0"/>
                <a:cs typeface="Times New Roman" panose="02020603050405020304" pitchFamily="18" charset="0"/>
              </a:rPr>
              <a:t>This application gives the user access to many things including:</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Century Schoolbook (Body)"/>
                <a:ea typeface="Calibri" panose="020F0502020204030204" pitchFamily="34" charset="0"/>
                <a:cs typeface="Times New Roman" panose="02020603050405020304" pitchFamily="18" charset="0"/>
              </a:rPr>
              <a:t>Sharing content in the form of text and receiving critiques and upvotes from creators alike in the form of comments. This allows the user to receive feedback on their work and interact with others.</a:t>
            </a:r>
          </a:p>
          <a:p>
            <a:pPr marL="742950" lvl="1" indent="-285750">
              <a:lnSpc>
                <a:spcPct val="107000"/>
              </a:lnSpc>
              <a:buFont typeface="Courier New" panose="02070309020205020404" pitchFamily="49" charset="0"/>
              <a:buChar char="o"/>
            </a:pPr>
            <a:r>
              <a:rPr lang="en-US" sz="1800" kern="100" dirty="0">
                <a:effectLst/>
                <a:latin typeface="Century Schoolbook (Body)"/>
                <a:ea typeface="Calibri" panose="020F0502020204030204" pitchFamily="34" charset="0"/>
                <a:cs typeface="Times New Roman" panose="02020603050405020304" pitchFamily="18" charset="0"/>
              </a:rPr>
              <a:t>Providing a frequency breakdown of the words used to give the author a quick and general understanding of the words included in the content. Sometimes authors want to prevent over using a word, or perhaps follow a pattern with the words. </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Century Schoolbook (Body)"/>
                <a:ea typeface="Calibri" panose="020F0502020204030204" pitchFamily="34" charset="0"/>
                <a:cs typeface="Times New Roman" panose="02020603050405020304" pitchFamily="18" charset="0"/>
              </a:rPr>
              <a:t>Creating and sharing open-mic events to provide and promote social gatherings</a:t>
            </a:r>
          </a:p>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Century Schoolbook (Body)"/>
                <a:ea typeface="Calibri" panose="020F0502020204030204" pitchFamily="34" charset="0"/>
                <a:cs typeface="Times New Roman" panose="02020603050405020304" pitchFamily="18" charset="0"/>
              </a:rPr>
              <a:t>Allowing the user to display what other users favorite pieces are or the most recent content of other users, catering to the spectator, where they can also store there upvoted posts.</a:t>
            </a:r>
          </a:p>
        </p:txBody>
      </p:sp>
    </p:spTree>
    <p:extLst>
      <p:ext uri="{BB962C8B-B14F-4D97-AF65-F5344CB8AC3E}">
        <p14:creationId xmlns:p14="http://schemas.microsoft.com/office/powerpoint/2010/main" val="53533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55125"/>
          </a:xfrm>
          <a:prstGeom prst="rect">
            <a:avLst/>
          </a:prstGeom>
          <a:noFill/>
        </p:spPr>
        <p:txBody>
          <a:bodyPr wrap="square" rtlCol="0">
            <a:spAutoFit/>
          </a:bodyPr>
          <a:lstStyle/>
          <a:p>
            <a:pPr marR="0" lvl="0">
              <a:lnSpc>
                <a:spcPct val="107000"/>
              </a:lnSpc>
              <a:spcBef>
                <a:spcPts val="0"/>
              </a:spcBef>
              <a:spcAft>
                <a:spcPts val="800"/>
              </a:spcAft>
            </a:pPr>
            <a:r>
              <a:rPr lang="en-US" sz="2400" kern="100" dirty="0">
                <a:effectLst/>
                <a:latin typeface="Century Schoolbook (Body)"/>
                <a:ea typeface="Calibri" panose="020F0502020204030204" pitchFamily="34" charset="0"/>
                <a:cs typeface="Times New Roman" panose="02020603050405020304" pitchFamily="18" charset="0"/>
              </a:rPr>
              <a:t>Why is this project worthwhile?</a:t>
            </a:r>
          </a:p>
        </p:txBody>
      </p:sp>
      <p:sp>
        <p:nvSpPr>
          <p:cNvPr id="6" name="TextBox 5">
            <a:extLst>
              <a:ext uri="{FF2B5EF4-FFF2-40B4-BE49-F238E27FC236}">
                <a16:creationId xmlns:a16="http://schemas.microsoft.com/office/drawing/2014/main" id="{11381C8D-DA3E-1708-3344-7FAD799110E0}"/>
              </a:ext>
            </a:extLst>
          </p:cNvPr>
          <p:cNvSpPr txBox="1"/>
          <p:nvPr/>
        </p:nvSpPr>
        <p:spPr>
          <a:xfrm>
            <a:off x="0" y="1416425"/>
            <a:ext cx="10757647" cy="1549848"/>
          </a:xfrm>
          <a:prstGeom prst="rect">
            <a:avLst/>
          </a:prstGeom>
          <a:noFill/>
        </p:spPr>
        <p:txBody>
          <a:bodyPr wrap="square" rtlCol="0">
            <a:spAutoFit/>
          </a:bodyPr>
          <a:lstStyle/>
          <a:p>
            <a:pPr marR="0" lvl="1">
              <a:lnSpc>
                <a:spcPct val="107000"/>
              </a:lnSpc>
              <a:spcBef>
                <a:spcPts val="0"/>
              </a:spcBef>
              <a:spcAft>
                <a:spcPts val="800"/>
              </a:spcAft>
            </a:pPr>
            <a:r>
              <a:rPr lang="en-US" sz="1800" kern="100" dirty="0">
                <a:effectLst/>
                <a:latin typeface="Century Schoolbook (Body)"/>
                <a:ea typeface="Calibri" panose="020F0502020204030204" pitchFamily="34" charset="0"/>
                <a:cs typeface="Times New Roman" panose="02020603050405020304" pitchFamily="18" charset="0"/>
              </a:rPr>
              <a:t>This application is worthwhile because it fosters creativity, facilitates a space for creators to share, relate, evolve, and even perhaps heal. This application looks to boost up the writing community with a common love for words, while most sites cater to specific fields of writing. We believe we can corner the demand for a space where creators and word purists can thrive by offering a hotspot where creators can digitally congregate. </a:t>
            </a:r>
          </a:p>
        </p:txBody>
      </p:sp>
    </p:spTree>
    <p:extLst>
      <p:ext uri="{BB962C8B-B14F-4D97-AF65-F5344CB8AC3E}">
        <p14:creationId xmlns:p14="http://schemas.microsoft.com/office/powerpoint/2010/main" val="327624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493059" y="253961"/>
            <a:ext cx="11111691" cy="455125"/>
          </a:xfrm>
          <a:prstGeom prst="rect">
            <a:avLst/>
          </a:prstGeom>
          <a:noFill/>
        </p:spPr>
        <p:txBody>
          <a:bodyPr wrap="square" rtlCol="0">
            <a:spAutoFit/>
          </a:bodyPr>
          <a:lstStyle/>
          <a:p>
            <a:pPr marR="0" lvl="0">
              <a:lnSpc>
                <a:spcPct val="107000"/>
              </a:lnSpc>
              <a:spcBef>
                <a:spcPts val="0"/>
              </a:spcBef>
              <a:spcAft>
                <a:spcPts val="800"/>
              </a:spcAft>
            </a:pPr>
            <a:r>
              <a:rPr lang="en-US" sz="2400" kern="100" dirty="0">
                <a:effectLst/>
                <a:latin typeface="Century Schoolbook (Body)"/>
                <a:ea typeface="Calibri" panose="020F0502020204030204" pitchFamily="34" charset="0"/>
                <a:cs typeface="Times New Roman" panose="02020603050405020304" pitchFamily="18" charset="0"/>
              </a:rPr>
              <a:t>Who are my competitors?</a:t>
            </a:r>
          </a:p>
        </p:txBody>
      </p:sp>
      <p:sp>
        <p:nvSpPr>
          <p:cNvPr id="6" name="TextBox 5">
            <a:extLst>
              <a:ext uri="{FF2B5EF4-FFF2-40B4-BE49-F238E27FC236}">
                <a16:creationId xmlns:a16="http://schemas.microsoft.com/office/drawing/2014/main" id="{11381C8D-DA3E-1708-3344-7FAD799110E0}"/>
              </a:ext>
            </a:extLst>
          </p:cNvPr>
          <p:cNvSpPr txBox="1"/>
          <p:nvPr/>
        </p:nvSpPr>
        <p:spPr>
          <a:xfrm>
            <a:off x="0" y="1416425"/>
            <a:ext cx="10757647" cy="1549848"/>
          </a:xfrm>
          <a:prstGeom prst="rect">
            <a:avLst/>
          </a:prstGeom>
          <a:noFill/>
        </p:spPr>
        <p:txBody>
          <a:bodyPr wrap="square" rtlCol="0">
            <a:spAutoFit/>
          </a:bodyPr>
          <a:lstStyle/>
          <a:p>
            <a:pPr marL="742950" marR="0" lvl="1" indent="-285750">
              <a:lnSpc>
                <a:spcPct val="107000"/>
              </a:lnSpc>
              <a:spcBef>
                <a:spcPts val="0"/>
              </a:spcBef>
              <a:spcAft>
                <a:spcPts val="0"/>
              </a:spcAft>
              <a:buFont typeface="Courier New" panose="02070309020205020404" pitchFamily="49" charset="0"/>
              <a:buChar char="o"/>
            </a:pPr>
            <a:r>
              <a:rPr lang="en-US" sz="1800" kern="100" dirty="0">
                <a:effectLst/>
                <a:latin typeface="Century Schoolbook (Body)"/>
                <a:ea typeface="Calibri" panose="020F0502020204030204" pitchFamily="34" charset="0"/>
                <a:cs typeface="Calibri" panose="020F0502020204030204" pitchFamily="34" charset="0"/>
              </a:rPr>
              <a:t>Sites like Tumblr.com, Medium.com, AllPoetry.com, cater to artists and offer similar services but do not allow the user to create events to host social gatherings. </a:t>
            </a:r>
          </a:p>
          <a:p>
            <a:pPr marL="742950" marR="0" lvl="1" indent="-285750">
              <a:lnSpc>
                <a:spcPct val="107000"/>
              </a:lnSpc>
              <a:spcBef>
                <a:spcPts val="0"/>
              </a:spcBef>
              <a:spcAft>
                <a:spcPts val="800"/>
              </a:spcAft>
              <a:buFont typeface="Courier New" panose="02070309020205020404" pitchFamily="49" charset="0"/>
              <a:buChar char="o"/>
            </a:pPr>
            <a:r>
              <a:rPr lang="en-US" sz="1800" kern="100" dirty="0">
                <a:effectLst/>
                <a:latin typeface="Century Schoolbook (Body)"/>
                <a:ea typeface="Calibri" panose="020F0502020204030204" pitchFamily="34" charset="0"/>
                <a:cs typeface="Calibri" panose="020F0502020204030204" pitchFamily="34" charset="0"/>
              </a:rPr>
              <a:t>Perhaps the closest thing is Facebook.com, which allows content to be shared and events created, but it’s branded as a social media site, where art purists or more focused creators may stay away from. </a:t>
            </a:r>
          </a:p>
        </p:txBody>
      </p:sp>
    </p:spTree>
    <p:extLst>
      <p:ext uri="{BB962C8B-B14F-4D97-AF65-F5344CB8AC3E}">
        <p14:creationId xmlns:p14="http://schemas.microsoft.com/office/powerpoint/2010/main" val="8221791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975</TotalTime>
  <Words>640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Century Schoolbook (Body)</vt:lpstr>
      <vt:lpstr>Courier New</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Vazquez</dc:creator>
  <cp:lastModifiedBy>Steven Vazquez</cp:lastModifiedBy>
  <cp:revision>132</cp:revision>
  <dcterms:created xsi:type="dcterms:W3CDTF">2023-11-05T21:22:06Z</dcterms:created>
  <dcterms:modified xsi:type="dcterms:W3CDTF">2023-11-21T02:52:07Z</dcterms:modified>
</cp:coreProperties>
</file>