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9" r:id="rId4"/>
    <p:sldId id="260" r:id="rId5"/>
    <p:sldId id="258" r:id="rId6"/>
    <p:sldId id="261" r:id="rId7"/>
    <p:sldId id="263" r:id="rId8"/>
    <p:sldId id="270" r:id="rId9"/>
    <p:sldId id="266" r:id="rId10"/>
    <p:sldId id="271" r:id="rId11"/>
    <p:sldId id="264" r:id="rId12"/>
    <p:sldId id="265" r:id="rId13"/>
    <p:sldId id="267" r:id="rId14"/>
    <p:sldId id="268" r:id="rId15"/>
    <p:sldId id="269"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6271"/>
  </p:normalViewPr>
  <p:slideViewPr>
    <p:cSldViewPr snapToGrid="0" snapToObjects="1">
      <p:cViewPr varScale="1">
        <p:scale>
          <a:sx n="121" d="100"/>
          <a:sy n="121" d="100"/>
        </p:scale>
        <p:origin x="2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937045-F68A-654C-94A9-3740817D4A37}" type="datetimeFigureOut">
              <a:rPr lang="en-US" smtClean="0"/>
              <a:t>8/27/15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27C389-38DC-014F-9359-72AF2F9AC75C}" type="slidenum">
              <a:rPr lang="en-US" smtClean="0"/>
              <a:t>‹#›</a:t>
            </a:fld>
            <a:endParaRPr lang="en-US"/>
          </a:p>
        </p:txBody>
      </p:sp>
    </p:spTree>
    <p:extLst>
      <p:ext uri="{BB962C8B-B14F-4D97-AF65-F5344CB8AC3E}">
        <p14:creationId xmlns:p14="http://schemas.microsoft.com/office/powerpoint/2010/main" val="183936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27C389-38DC-014F-9359-72AF2F9AC75C}" type="slidenum">
              <a:rPr lang="en-US" smtClean="0"/>
              <a:t>1</a:t>
            </a:fld>
            <a:endParaRPr lang="en-US"/>
          </a:p>
        </p:txBody>
      </p:sp>
    </p:spTree>
    <p:extLst>
      <p:ext uri="{BB962C8B-B14F-4D97-AF65-F5344CB8AC3E}">
        <p14:creationId xmlns:p14="http://schemas.microsoft.com/office/powerpoint/2010/main" val="1197165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78E32C-8BEF-8A4D-BE6A-28B66077D969}" type="datetimeFigureOut">
              <a:rPr lang="en-US" smtClean="0"/>
              <a:t>8/27/15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19FD4-13E0-6142-8EFC-3DA115B1FB41}" type="slidenum">
              <a:rPr lang="en-US" smtClean="0"/>
              <a:t>‹#›</a:t>
            </a:fld>
            <a:endParaRPr lang="en-US"/>
          </a:p>
        </p:txBody>
      </p:sp>
    </p:spTree>
    <p:extLst>
      <p:ext uri="{BB962C8B-B14F-4D97-AF65-F5344CB8AC3E}">
        <p14:creationId xmlns:p14="http://schemas.microsoft.com/office/powerpoint/2010/main" val="59999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8E32C-8BEF-8A4D-BE6A-28B66077D969}" type="datetimeFigureOut">
              <a:rPr lang="en-US" smtClean="0"/>
              <a:t>8/27/15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19FD4-13E0-6142-8EFC-3DA115B1FB41}" type="slidenum">
              <a:rPr lang="en-US" smtClean="0"/>
              <a:t>‹#›</a:t>
            </a:fld>
            <a:endParaRPr lang="en-US"/>
          </a:p>
        </p:txBody>
      </p:sp>
    </p:spTree>
    <p:extLst>
      <p:ext uri="{BB962C8B-B14F-4D97-AF65-F5344CB8AC3E}">
        <p14:creationId xmlns:p14="http://schemas.microsoft.com/office/powerpoint/2010/main" val="334892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8E32C-8BEF-8A4D-BE6A-28B66077D969}" type="datetimeFigureOut">
              <a:rPr lang="en-US" smtClean="0"/>
              <a:t>8/27/15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19FD4-13E0-6142-8EFC-3DA115B1FB41}" type="slidenum">
              <a:rPr lang="en-US" smtClean="0"/>
              <a:t>‹#›</a:t>
            </a:fld>
            <a:endParaRPr lang="en-US"/>
          </a:p>
        </p:txBody>
      </p:sp>
    </p:spTree>
    <p:extLst>
      <p:ext uri="{BB962C8B-B14F-4D97-AF65-F5344CB8AC3E}">
        <p14:creationId xmlns:p14="http://schemas.microsoft.com/office/powerpoint/2010/main" val="2125209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8E32C-8BEF-8A4D-BE6A-28B66077D969}" type="datetimeFigureOut">
              <a:rPr lang="en-US" smtClean="0"/>
              <a:t>8/27/15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19FD4-13E0-6142-8EFC-3DA115B1FB41}" type="slidenum">
              <a:rPr lang="en-US" smtClean="0"/>
              <a:t>‹#›</a:t>
            </a:fld>
            <a:endParaRPr lang="en-US"/>
          </a:p>
        </p:txBody>
      </p:sp>
    </p:spTree>
    <p:extLst>
      <p:ext uri="{BB962C8B-B14F-4D97-AF65-F5344CB8AC3E}">
        <p14:creationId xmlns:p14="http://schemas.microsoft.com/office/powerpoint/2010/main" val="1140915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78E32C-8BEF-8A4D-BE6A-28B66077D969}" type="datetimeFigureOut">
              <a:rPr lang="en-US" smtClean="0"/>
              <a:t>8/27/15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19FD4-13E0-6142-8EFC-3DA115B1FB41}" type="slidenum">
              <a:rPr lang="en-US" smtClean="0"/>
              <a:t>‹#›</a:t>
            </a:fld>
            <a:endParaRPr lang="en-US"/>
          </a:p>
        </p:txBody>
      </p:sp>
    </p:spTree>
    <p:extLst>
      <p:ext uri="{BB962C8B-B14F-4D97-AF65-F5344CB8AC3E}">
        <p14:creationId xmlns:p14="http://schemas.microsoft.com/office/powerpoint/2010/main" val="493055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8E32C-8BEF-8A4D-BE6A-28B66077D969}" type="datetimeFigureOut">
              <a:rPr lang="en-US" smtClean="0"/>
              <a:t>8/27/15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519FD4-13E0-6142-8EFC-3DA115B1FB41}" type="slidenum">
              <a:rPr lang="en-US" smtClean="0"/>
              <a:t>‹#›</a:t>
            </a:fld>
            <a:endParaRPr lang="en-US"/>
          </a:p>
        </p:txBody>
      </p:sp>
    </p:spTree>
    <p:extLst>
      <p:ext uri="{BB962C8B-B14F-4D97-AF65-F5344CB8AC3E}">
        <p14:creationId xmlns:p14="http://schemas.microsoft.com/office/powerpoint/2010/main" val="1794517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8E32C-8BEF-8A4D-BE6A-28B66077D969}" type="datetimeFigureOut">
              <a:rPr lang="en-US" smtClean="0"/>
              <a:t>8/27/15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519FD4-13E0-6142-8EFC-3DA115B1FB41}" type="slidenum">
              <a:rPr lang="en-US" smtClean="0"/>
              <a:t>‹#›</a:t>
            </a:fld>
            <a:endParaRPr lang="en-US"/>
          </a:p>
        </p:txBody>
      </p:sp>
    </p:spTree>
    <p:extLst>
      <p:ext uri="{BB962C8B-B14F-4D97-AF65-F5344CB8AC3E}">
        <p14:creationId xmlns:p14="http://schemas.microsoft.com/office/powerpoint/2010/main" val="1188107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8E32C-8BEF-8A4D-BE6A-28B66077D969}" type="datetimeFigureOut">
              <a:rPr lang="en-US" smtClean="0"/>
              <a:t>8/27/15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519FD4-13E0-6142-8EFC-3DA115B1FB41}" type="slidenum">
              <a:rPr lang="en-US" smtClean="0"/>
              <a:t>‹#›</a:t>
            </a:fld>
            <a:endParaRPr lang="en-US"/>
          </a:p>
        </p:txBody>
      </p:sp>
    </p:spTree>
    <p:extLst>
      <p:ext uri="{BB962C8B-B14F-4D97-AF65-F5344CB8AC3E}">
        <p14:creationId xmlns:p14="http://schemas.microsoft.com/office/powerpoint/2010/main" val="1218844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8E32C-8BEF-8A4D-BE6A-28B66077D969}" type="datetimeFigureOut">
              <a:rPr lang="en-US" smtClean="0"/>
              <a:t>8/27/15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519FD4-13E0-6142-8EFC-3DA115B1FB41}" type="slidenum">
              <a:rPr lang="en-US" smtClean="0"/>
              <a:t>‹#›</a:t>
            </a:fld>
            <a:endParaRPr lang="en-US"/>
          </a:p>
        </p:txBody>
      </p:sp>
    </p:spTree>
    <p:extLst>
      <p:ext uri="{BB962C8B-B14F-4D97-AF65-F5344CB8AC3E}">
        <p14:creationId xmlns:p14="http://schemas.microsoft.com/office/powerpoint/2010/main" val="276280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8E32C-8BEF-8A4D-BE6A-28B66077D969}" type="datetimeFigureOut">
              <a:rPr lang="en-US" smtClean="0"/>
              <a:t>8/27/15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519FD4-13E0-6142-8EFC-3DA115B1FB41}" type="slidenum">
              <a:rPr lang="en-US" smtClean="0"/>
              <a:t>‹#›</a:t>
            </a:fld>
            <a:endParaRPr lang="en-US"/>
          </a:p>
        </p:txBody>
      </p:sp>
    </p:spTree>
    <p:extLst>
      <p:ext uri="{BB962C8B-B14F-4D97-AF65-F5344CB8AC3E}">
        <p14:creationId xmlns:p14="http://schemas.microsoft.com/office/powerpoint/2010/main" val="580533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8E32C-8BEF-8A4D-BE6A-28B66077D969}" type="datetimeFigureOut">
              <a:rPr lang="en-US" smtClean="0"/>
              <a:t>8/27/15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519FD4-13E0-6142-8EFC-3DA115B1FB41}" type="slidenum">
              <a:rPr lang="en-US" smtClean="0"/>
              <a:t>‹#›</a:t>
            </a:fld>
            <a:endParaRPr lang="en-US"/>
          </a:p>
        </p:txBody>
      </p:sp>
    </p:spTree>
    <p:extLst>
      <p:ext uri="{BB962C8B-B14F-4D97-AF65-F5344CB8AC3E}">
        <p14:creationId xmlns:p14="http://schemas.microsoft.com/office/powerpoint/2010/main" val="10118556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8E32C-8BEF-8A4D-BE6A-28B66077D969}" type="datetimeFigureOut">
              <a:rPr lang="en-US" smtClean="0"/>
              <a:t>8/27/15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519FD4-13E0-6142-8EFC-3DA115B1FB41}" type="slidenum">
              <a:rPr lang="en-US" smtClean="0"/>
              <a:t>‹#›</a:t>
            </a:fld>
            <a:endParaRPr lang="en-US"/>
          </a:p>
        </p:txBody>
      </p:sp>
    </p:spTree>
    <p:extLst>
      <p:ext uri="{BB962C8B-B14F-4D97-AF65-F5344CB8AC3E}">
        <p14:creationId xmlns:p14="http://schemas.microsoft.com/office/powerpoint/2010/main" val="1721235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nodejs.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tiff"/><Relationship Id="rId4" Type="http://schemas.openxmlformats.org/officeDocument/2006/relationships/image" Target="../media/image5.tiff"/><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senips/protractor-dem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org/TR/webdriv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r>
              <a:rPr lang="en-US" sz="4800" dirty="0" smtClean="0"/>
              <a:t>Quality</a:t>
            </a:r>
            <a:br>
              <a:rPr lang="en-US" sz="4800" dirty="0" smtClean="0"/>
            </a:br>
            <a:r>
              <a:rPr lang="en-US" sz="4800" dirty="0" smtClean="0"/>
              <a:t>in Agile</a:t>
            </a:r>
            <a:endParaRPr lang="en-US" sz="4800" dirty="0"/>
          </a:p>
        </p:txBody>
      </p:sp>
      <p:sp>
        <p:nvSpPr>
          <p:cNvPr id="3" name="Subtitle 2"/>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smtClean="0"/>
              <a:t>by </a:t>
            </a:r>
            <a:r>
              <a:rPr lang="en-US" dirty="0" err="1" smtClean="0"/>
              <a:t>Senthil</a:t>
            </a:r>
            <a:r>
              <a:rPr lang="en-US" dirty="0" smtClean="0"/>
              <a:t> </a:t>
            </a:r>
            <a:r>
              <a:rPr lang="en-US" dirty="0" err="1" smtClean="0"/>
              <a:t>Maruthaiappan</a:t>
            </a:r>
            <a:r>
              <a:rPr lang="en-US" dirty="0" smtClean="0"/>
              <a:t> , </a:t>
            </a:r>
            <a:r>
              <a:rPr lang="en-US" dirty="0" err="1" smtClean="0"/>
              <a:t>senips@gmail.com</a:t>
            </a:r>
            <a:endParaRPr lang="en-US" dirty="0"/>
          </a:p>
        </p:txBody>
      </p:sp>
    </p:spTree>
    <p:extLst>
      <p:ext uri="{BB962C8B-B14F-4D97-AF65-F5344CB8AC3E}">
        <p14:creationId xmlns:p14="http://schemas.microsoft.com/office/powerpoint/2010/main" val="12425223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a test</a:t>
            </a:r>
            <a:endParaRPr lang="en-US" dirty="0"/>
          </a:p>
        </p:txBody>
      </p:sp>
      <p:pic>
        <p:nvPicPr>
          <p:cNvPr id="6" name="Picture 5"/>
          <p:cNvPicPr>
            <a:picLocks noChangeAspect="1"/>
          </p:cNvPicPr>
          <p:nvPr/>
        </p:nvPicPr>
        <p:blipFill>
          <a:blip r:embed="rId2"/>
          <a:stretch>
            <a:fillRect/>
          </a:stretch>
        </p:blipFill>
        <p:spPr>
          <a:xfrm>
            <a:off x="1273650" y="1976717"/>
            <a:ext cx="9644699" cy="2424953"/>
          </a:xfrm>
          <a:prstGeom prst="rect">
            <a:avLst/>
          </a:prstGeom>
        </p:spPr>
      </p:pic>
    </p:spTree>
    <p:extLst>
      <p:ext uri="{BB962C8B-B14F-4D97-AF65-F5344CB8AC3E}">
        <p14:creationId xmlns:p14="http://schemas.microsoft.com/office/powerpoint/2010/main" val="11814372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Locators</a:t>
            </a:r>
            <a:endParaRPr lang="en-US" dirty="0"/>
          </a:p>
        </p:txBody>
      </p:sp>
      <p:sp>
        <p:nvSpPr>
          <p:cNvPr id="3" name="Content Placeholder 2"/>
          <p:cNvSpPr>
            <a:spLocks noGrp="1"/>
          </p:cNvSpPr>
          <p:nvPr>
            <p:ph idx="1"/>
          </p:nvPr>
        </p:nvSpPr>
        <p:spPr/>
        <p:txBody>
          <a:bodyPr>
            <a:normAutofit/>
          </a:bodyPr>
          <a:lstStyle/>
          <a:p>
            <a:r>
              <a:rPr lang="en-US" dirty="0" smtClean="0"/>
              <a:t>Are for finding DOM-elements, interacting with them, and getting information about the current state of your application web page</a:t>
            </a:r>
          </a:p>
          <a:p>
            <a:pPr lvl="1"/>
            <a:r>
              <a:rPr lang="en-US" dirty="0" smtClean="0"/>
              <a:t>By Id</a:t>
            </a:r>
          </a:p>
          <a:p>
            <a:pPr lvl="1"/>
            <a:r>
              <a:rPr lang="en-US" dirty="0" smtClean="0"/>
              <a:t>By Name</a:t>
            </a:r>
          </a:p>
          <a:p>
            <a:pPr lvl="1"/>
            <a:r>
              <a:rPr lang="en-US" dirty="0" smtClean="0"/>
              <a:t>By CSS</a:t>
            </a:r>
          </a:p>
          <a:p>
            <a:pPr lvl="1"/>
            <a:r>
              <a:rPr lang="en-US" dirty="0" smtClean="0"/>
              <a:t>By XPath</a:t>
            </a:r>
          </a:p>
          <a:p>
            <a:pPr marL="457200" lvl="1" indent="0">
              <a:buNone/>
            </a:pPr>
            <a:endParaRPr lang="en-US" dirty="0" smtClean="0"/>
          </a:p>
          <a:p>
            <a:pPr lvl="1"/>
            <a:r>
              <a:rPr lang="en-US" dirty="0" smtClean="0"/>
              <a:t>Angular specifics:</a:t>
            </a:r>
            <a:endParaRPr lang="en-US" dirty="0"/>
          </a:p>
          <a:p>
            <a:pPr lvl="2"/>
            <a:r>
              <a:rPr lang="en-US" dirty="0" smtClean="0"/>
              <a:t>By model</a:t>
            </a:r>
          </a:p>
          <a:p>
            <a:pPr lvl="2"/>
            <a:r>
              <a:rPr lang="en-US" dirty="0" smtClean="0"/>
              <a:t>By binding</a:t>
            </a:r>
          </a:p>
          <a:p>
            <a:endParaRPr lang="en-US" dirty="0"/>
          </a:p>
        </p:txBody>
      </p:sp>
    </p:spTree>
    <p:extLst>
      <p:ext uri="{BB962C8B-B14F-4D97-AF65-F5344CB8AC3E}">
        <p14:creationId xmlns:p14="http://schemas.microsoft.com/office/powerpoint/2010/main" val="665366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Locators – an example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Using </a:t>
            </a:r>
            <a:r>
              <a:rPr lang="en-US" dirty="0" err="1" smtClean="0"/>
              <a:t>css</a:t>
            </a:r>
            <a:r>
              <a:rPr lang="en-US" dirty="0" smtClean="0"/>
              <a:t> selector:  </a:t>
            </a:r>
            <a:r>
              <a:rPr lang="en-US" dirty="0" err="1" smtClean="0"/>
              <a:t>by.css</a:t>
            </a:r>
            <a:r>
              <a:rPr lang="en-US" dirty="0" smtClean="0"/>
              <a:t>('.</a:t>
            </a:r>
            <a:r>
              <a:rPr lang="en-US" dirty="0" err="1" smtClean="0"/>
              <a:t>myclass</a:t>
            </a:r>
            <a:r>
              <a:rPr lang="en-US" dirty="0" smtClean="0"/>
              <a:t>')</a:t>
            </a:r>
          </a:p>
          <a:p>
            <a:r>
              <a:rPr lang="en-US" dirty="0" smtClean="0"/>
              <a:t>Using id selector: </a:t>
            </a:r>
            <a:r>
              <a:rPr lang="en-US" dirty="0" err="1" smtClean="0"/>
              <a:t>by.id</a:t>
            </a:r>
            <a:r>
              <a:rPr lang="en-US" dirty="0" smtClean="0"/>
              <a:t>(‘</a:t>
            </a:r>
            <a:r>
              <a:rPr lang="en-US" dirty="0" err="1" smtClean="0"/>
              <a:t>myid</a:t>
            </a:r>
            <a:r>
              <a:rPr lang="en-US" dirty="0" smtClean="0"/>
              <a:t>’)</a:t>
            </a:r>
          </a:p>
          <a:p>
            <a:r>
              <a:rPr lang="en-US" dirty="0" smtClean="0"/>
              <a:t>An working example:</a:t>
            </a:r>
          </a:p>
          <a:p>
            <a:pPr marL="457200" lvl="1" indent="0">
              <a:buNone/>
            </a:pPr>
            <a:r>
              <a:rPr lang="en-US" dirty="0" smtClean="0"/>
              <a:t>// select an element</a:t>
            </a:r>
          </a:p>
          <a:p>
            <a:pPr marL="457200" lvl="1" indent="0">
              <a:buNone/>
            </a:pPr>
            <a:r>
              <a:rPr lang="en-US" dirty="0" smtClean="0"/>
              <a:t>	</a:t>
            </a:r>
            <a:r>
              <a:rPr lang="en-US" dirty="0" err="1" smtClean="0">
                <a:solidFill>
                  <a:srgbClr val="FF0000"/>
                </a:solidFill>
              </a:rPr>
              <a:t>var</a:t>
            </a:r>
            <a:r>
              <a:rPr lang="en-US" dirty="0" smtClean="0">
                <a:solidFill>
                  <a:srgbClr val="FF0000"/>
                </a:solidFill>
              </a:rPr>
              <a:t> </a:t>
            </a:r>
            <a:r>
              <a:rPr lang="en-US" dirty="0">
                <a:solidFill>
                  <a:srgbClr val="FF0000"/>
                </a:solidFill>
              </a:rPr>
              <a:t>el = </a:t>
            </a:r>
            <a:r>
              <a:rPr lang="en-US" dirty="0" smtClean="0">
                <a:solidFill>
                  <a:srgbClr val="FF0000"/>
                </a:solidFill>
              </a:rPr>
              <a:t>element(</a:t>
            </a:r>
            <a:r>
              <a:rPr lang="en-US" dirty="0" err="1" smtClean="0">
                <a:solidFill>
                  <a:srgbClr val="FF0000"/>
                </a:solidFill>
              </a:rPr>
              <a:t>by.id</a:t>
            </a:r>
            <a:r>
              <a:rPr lang="en-US" dirty="0" smtClean="0">
                <a:solidFill>
                  <a:srgbClr val="FF0000"/>
                </a:solidFill>
              </a:rPr>
              <a:t>(‘username’)); </a:t>
            </a:r>
          </a:p>
          <a:p>
            <a:pPr marL="457200" lvl="1" indent="0">
              <a:buNone/>
            </a:pPr>
            <a:r>
              <a:rPr lang="en-US" dirty="0" smtClean="0"/>
              <a:t>// </a:t>
            </a:r>
            <a:r>
              <a:rPr lang="en-US" dirty="0"/>
              <a:t>Click on the element </a:t>
            </a:r>
            <a:endParaRPr lang="en-US" dirty="0" smtClean="0"/>
          </a:p>
          <a:p>
            <a:pPr marL="914400" lvl="2" indent="0">
              <a:buNone/>
            </a:pPr>
            <a:r>
              <a:rPr lang="en-US" dirty="0" err="1" smtClean="0">
                <a:solidFill>
                  <a:srgbClr val="FF0000"/>
                </a:solidFill>
              </a:rPr>
              <a:t>el.click</a:t>
            </a:r>
            <a:r>
              <a:rPr lang="en-US" dirty="0">
                <a:solidFill>
                  <a:srgbClr val="FF0000"/>
                </a:solidFill>
              </a:rPr>
              <a:t>(); </a:t>
            </a:r>
            <a:endParaRPr lang="en-US" dirty="0" smtClean="0">
              <a:solidFill>
                <a:srgbClr val="FF0000"/>
              </a:solidFill>
            </a:endParaRPr>
          </a:p>
          <a:p>
            <a:pPr marL="457200" lvl="1" indent="0">
              <a:buNone/>
            </a:pPr>
            <a:r>
              <a:rPr lang="en-US" dirty="0" smtClean="0"/>
              <a:t>// </a:t>
            </a:r>
            <a:r>
              <a:rPr lang="en-US" dirty="0"/>
              <a:t>Send keys to the element (usually an input) </a:t>
            </a:r>
            <a:endParaRPr lang="en-US" dirty="0" smtClean="0"/>
          </a:p>
          <a:p>
            <a:pPr marL="914400" lvl="2" indent="0">
              <a:buNone/>
            </a:pPr>
            <a:r>
              <a:rPr lang="en-US" dirty="0" err="1" smtClean="0">
                <a:solidFill>
                  <a:srgbClr val="FF0000"/>
                </a:solidFill>
              </a:rPr>
              <a:t>el.sendKeys</a:t>
            </a:r>
            <a:r>
              <a:rPr lang="en-US" dirty="0">
                <a:solidFill>
                  <a:srgbClr val="FF0000"/>
                </a:solidFill>
              </a:rPr>
              <a:t>('my text'); </a:t>
            </a:r>
            <a:endParaRPr lang="en-US" dirty="0" smtClean="0">
              <a:solidFill>
                <a:srgbClr val="FF0000"/>
              </a:solidFill>
            </a:endParaRPr>
          </a:p>
          <a:p>
            <a:pPr marL="457200" lvl="1" indent="0">
              <a:buNone/>
            </a:pPr>
            <a:r>
              <a:rPr lang="en-US" dirty="0" smtClean="0"/>
              <a:t>// </a:t>
            </a:r>
            <a:r>
              <a:rPr lang="en-US" dirty="0"/>
              <a:t>Clear the text in an element (usually an input) </a:t>
            </a:r>
            <a:endParaRPr lang="en-US" dirty="0" smtClean="0"/>
          </a:p>
          <a:p>
            <a:pPr marL="914400" lvl="2" indent="0">
              <a:buNone/>
            </a:pPr>
            <a:r>
              <a:rPr lang="en-US" dirty="0" err="1" smtClean="0">
                <a:solidFill>
                  <a:srgbClr val="FF0000"/>
                </a:solidFill>
              </a:rPr>
              <a:t>el.clear</a:t>
            </a:r>
            <a:r>
              <a:rPr lang="en-US" dirty="0">
                <a:solidFill>
                  <a:srgbClr val="FF0000"/>
                </a:solidFill>
              </a:rPr>
              <a:t>(); </a:t>
            </a:r>
            <a:endParaRPr lang="en-US" dirty="0" smtClean="0">
              <a:solidFill>
                <a:srgbClr val="FF0000"/>
              </a:solidFill>
            </a:endParaRPr>
          </a:p>
          <a:p>
            <a:pPr marL="457200" lvl="1" indent="0">
              <a:buNone/>
            </a:pPr>
            <a:r>
              <a:rPr lang="en-US" dirty="0" smtClean="0"/>
              <a:t>// </a:t>
            </a:r>
            <a:r>
              <a:rPr lang="en-US" dirty="0"/>
              <a:t>Get the value of an attribute, for example, get the value of an input </a:t>
            </a:r>
            <a:r>
              <a:rPr lang="en-US" dirty="0" smtClean="0"/>
              <a:t>	</a:t>
            </a:r>
            <a:r>
              <a:rPr lang="en-US" dirty="0" err="1" smtClean="0">
                <a:solidFill>
                  <a:srgbClr val="FF0000"/>
                </a:solidFill>
              </a:rPr>
              <a:t>el.getAttribute</a:t>
            </a:r>
            <a:r>
              <a:rPr lang="en-US" dirty="0">
                <a:solidFill>
                  <a:srgbClr val="FF0000"/>
                </a:solidFill>
              </a:rPr>
              <a:t>('value');</a:t>
            </a:r>
          </a:p>
        </p:txBody>
      </p:sp>
    </p:spTree>
    <p:extLst>
      <p:ext uri="{BB962C8B-B14F-4D97-AF65-F5344CB8AC3E}">
        <p14:creationId xmlns:p14="http://schemas.microsoft.com/office/powerpoint/2010/main" val="16173698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Selenium (Dev.)</a:t>
            </a:r>
            <a:br>
              <a:rPr lang="en-US" dirty="0" smtClean="0"/>
            </a:br>
            <a:r>
              <a:rPr lang="en-US" dirty="0"/>
              <a:t> </a:t>
            </a:r>
            <a:r>
              <a:rPr lang="en-US" dirty="0" smtClean="0"/>
              <a:t> </a:t>
            </a:r>
            <a:r>
              <a:rPr lang="en-US" sz="2800" dirty="0" smtClean="0"/>
              <a:t>end to end tests </a:t>
            </a:r>
            <a:r>
              <a:rPr lang="en-US" sz="2800" dirty="0" smtClean="0"/>
              <a:t>using </a:t>
            </a:r>
            <a:r>
              <a:rPr lang="en-US" sz="2800" dirty="0" smtClean="0"/>
              <a:t>Protractor - Jasmine</a:t>
            </a:r>
            <a:endParaRPr lang="en-US" dirty="0"/>
          </a:p>
        </p:txBody>
      </p:sp>
      <p:sp>
        <p:nvSpPr>
          <p:cNvPr id="3" name="Content Placeholder 2"/>
          <p:cNvSpPr>
            <a:spLocks noGrp="1"/>
          </p:cNvSpPr>
          <p:nvPr>
            <p:ph idx="1"/>
          </p:nvPr>
        </p:nvSpPr>
        <p:spPr/>
        <p:txBody>
          <a:bodyPr>
            <a:normAutofit/>
          </a:bodyPr>
          <a:lstStyle/>
          <a:p>
            <a:r>
              <a:rPr lang="en-US" dirty="0" smtClean="0"/>
              <a:t>Install NodeJS on your machine</a:t>
            </a:r>
          </a:p>
          <a:p>
            <a:pPr lvl="1"/>
            <a:r>
              <a:rPr lang="en-US" dirty="0"/>
              <a:t>visit: </a:t>
            </a:r>
            <a:r>
              <a:rPr lang="en-US" dirty="0">
                <a:hlinkClick r:id="rId2"/>
              </a:rPr>
              <a:t>https://nodejs.org</a:t>
            </a:r>
            <a:r>
              <a:rPr lang="en-US" dirty="0" smtClean="0">
                <a:hlinkClick r:id="rId2"/>
              </a:rPr>
              <a:t>/</a:t>
            </a:r>
            <a:endParaRPr lang="en-US" dirty="0" smtClean="0"/>
          </a:p>
          <a:p>
            <a:r>
              <a:rPr lang="en-US" dirty="0" smtClean="0"/>
              <a:t>Install Protractor with Jasmine framework</a:t>
            </a:r>
          </a:p>
          <a:p>
            <a:pPr lvl="1"/>
            <a:r>
              <a:rPr lang="en-US" dirty="0" smtClean="0"/>
              <a:t>npm install –g protractor</a:t>
            </a:r>
          </a:p>
          <a:p>
            <a:r>
              <a:rPr lang="en-US" dirty="0" smtClean="0"/>
              <a:t>Update web drivers</a:t>
            </a:r>
          </a:p>
          <a:p>
            <a:pPr lvl="1"/>
            <a:r>
              <a:rPr lang="en-US" dirty="0" smtClean="0"/>
              <a:t>webdriver-manager update</a:t>
            </a:r>
          </a:p>
          <a:p>
            <a:r>
              <a:rPr lang="en-US" dirty="0" smtClean="0"/>
              <a:t>Now start the web driver </a:t>
            </a:r>
          </a:p>
          <a:p>
            <a:pPr lvl="1"/>
            <a:r>
              <a:rPr lang="en-US" dirty="0" smtClean="0"/>
              <a:t>webdriver-manager start</a:t>
            </a:r>
            <a:endParaRPr lang="en-US" dirty="0"/>
          </a:p>
          <a:p>
            <a:pPr marL="0" indent="0">
              <a:buNone/>
            </a:pPr>
            <a:endParaRPr lang="en-US" dirty="0">
              <a:solidFill>
                <a:srgbClr val="FF0000"/>
              </a:solidFill>
            </a:endParaRPr>
          </a:p>
        </p:txBody>
      </p:sp>
    </p:spTree>
    <p:extLst>
      <p:ext uri="{BB962C8B-B14F-4D97-AF65-F5344CB8AC3E}">
        <p14:creationId xmlns:p14="http://schemas.microsoft.com/office/powerpoint/2010/main" val="568498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configuration</a:t>
            </a:r>
            <a:endParaRPr lang="en-US" dirty="0"/>
          </a:p>
        </p:txBody>
      </p:sp>
      <p:sp>
        <p:nvSpPr>
          <p:cNvPr id="3" name="Content Placeholder 2"/>
          <p:cNvSpPr>
            <a:spLocks noGrp="1"/>
          </p:cNvSpPr>
          <p:nvPr>
            <p:ph idx="1"/>
          </p:nvPr>
        </p:nvSpPr>
        <p:spPr/>
        <p:txBody>
          <a:bodyPr>
            <a:normAutofit/>
          </a:bodyPr>
          <a:lstStyle/>
          <a:p>
            <a:r>
              <a:rPr lang="en-US" dirty="0" smtClean="0"/>
              <a:t>A configuration file</a:t>
            </a:r>
          </a:p>
          <a:p>
            <a:pPr marL="457200" lvl="1" indent="0">
              <a:buNone/>
            </a:pPr>
            <a:r>
              <a:rPr lang="en-US" dirty="0"/>
              <a:t>// </a:t>
            </a:r>
            <a:r>
              <a:rPr lang="en-US" dirty="0" smtClean="0"/>
              <a:t>create a file:  </a:t>
            </a:r>
            <a:r>
              <a:rPr lang="en-US" dirty="0" err="1" smtClean="0"/>
              <a:t>conf.js</a:t>
            </a:r>
            <a:r>
              <a:rPr lang="en-US" dirty="0" smtClean="0"/>
              <a:t> </a:t>
            </a:r>
          </a:p>
          <a:p>
            <a:pPr marL="457200" lvl="1" indent="0">
              <a:buNone/>
            </a:pPr>
            <a:r>
              <a:rPr lang="en-US" dirty="0" err="1" smtClean="0"/>
              <a:t>exports.config</a:t>
            </a:r>
            <a:r>
              <a:rPr lang="en-US" dirty="0" smtClean="0"/>
              <a:t> </a:t>
            </a:r>
            <a:r>
              <a:rPr lang="en-US" dirty="0"/>
              <a:t>= { framework: 'jasmine2', </a:t>
            </a:r>
            <a:endParaRPr lang="en-US" dirty="0" smtClean="0"/>
          </a:p>
          <a:p>
            <a:pPr marL="457200" lvl="1" indent="0">
              <a:buNone/>
            </a:pPr>
            <a:r>
              <a:rPr lang="en-US" dirty="0" smtClean="0"/>
              <a:t>			</a:t>
            </a:r>
            <a:r>
              <a:rPr lang="en-US" dirty="0" err="1" smtClean="0"/>
              <a:t>seleniumAddress</a:t>
            </a:r>
            <a:r>
              <a:rPr lang="en-US" dirty="0"/>
              <a:t>: 'http://localhost:4444/</a:t>
            </a:r>
            <a:r>
              <a:rPr lang="en-US" dirty="0" err="1"/>
              <a:t>wd</a:t>
            </a:r>
            <a:r>
              <a:rPr lang="en-US" dirty="0"/>
              <a:t>/hub', </a:t>
            </a:r>
            <a:endParaRPr lang="en-US" dirty="0" smtClean="0"/>
          </a:p>
          <a:p>
            <a:pPr marL="457200" lvl="1" indent="0">
              <a:buNone/>
            </a:pPr>
            <a:r>
              <a:rPr lang="en-US" dirty="0" smtClean="0"/>
              <a:t>			specs</a:t>
            </a:r>
            <a:r>
              <a:rPr lang="en-US" dirty="0"/>
              <a:t>: </a:t>
            </a:r>
            <a:r>
              <a:rPr lang="en-US" dirty="0" smtClean="0"/>
              <a:t>[’&lt;name of your spec file&gt;'] </a:t>
            </a:r>
          </a:p>
          <a:p>
            <a:pPr marL="457200" lvl="1" indent="0">
              <a:buNone/>
            </a:pPr>
            <a:r>
              <a:rPr lang="en-US" dirty="0"/>
              <a:t>	</a:t>
            </a:r>
            <a:r>
              <a:rPr lang="en-US" dirty="0" smtClean="0"/>
              <a:t>	           }</a:t>
            </a:r>
          </a:p>
          <a:p>
            <a:r>
              <a:rPr lang="en-US" dirty="0" smtClean="0"/>
              <a:t>Test scripts / Spec file </a:t>
            </a:r>
          </a:p>
        </p:txBody>
      </p:sp>
    </p:spTree>
    <p:extLst>
      <p:ext uri="{BB962C8B-B14F-4D97-AF65-F5344CB8AC3E}">
        <p14:creationId xmlns:p14="http://schemas.microsoft.com/office/powerpoint/2010/main" val="6857676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the test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Protractor &lt;configuration file&gt;</a:t>
            </a:r>
          </a:p>
          <a:p>
            <a:pPr marL="457200" lvl="1" indent="0">
              <a:buNone/>
            </a:pPr>
            <a:r>
              <a:rPr lang="en-US" dirty="0" smtClean="0"/>
              <a:t>For example:</a:t>
            </a:r>
          </a:p>
          <a:p>
            <a:pPr marL="457200" lvl="1" indent="0">
              <a:buNone/>
            </a:pPr>
            <a:r>
              <a:rPr lang="en-US" dirty="0"/>
              <a:t>	</a:t>
            </a:r>
            <a:r>
              <a:rPr lang="en-US" dirty="0" smtClean="0"/>
              <a:t> protractor </a:t>
            </a:r>
            <a:r>
              <a:rPr lang="en-US" dirty="0" err="1" smtClean="0"/>
              <a:t>conf.js</a:t>
            </a:r>
            <a:endParaRPr lang="en-US" dirty="0" smtClean="0"/>
          </a:p>
          <a:p>
            <a:pPr lvl="1"/>
            <a:endParaRPr lang="en-US" dirty="0">
              <a:solidFill>
                <a:srgbClr val="FF0000"/>
              </a:solidFill>
            </a:endParaRPr>
          </a:p>
          <a:p>
            <a:pPr lvl="1"/>
            <a:endParaRPr lang="en-US" dirty="0" smtClean="0">
              <a:solidFill>
                <a:srgbClr val="FF0000"/>
              </a:solidFill>
            </a:endParaRPr>
          </a:p>
          <a:p>
            <a:pPr lvl="1"/>
            <a:endParaRPr lang="en-US" dirty="0" smtClean="0">
              <a:solidFill>
                <a:srgbClr val="FF0000"/>
              </a:solidFill>
            </a:endParaRPr>
          </a:p>
        </p:txBody>
      </p:sp>
    </p:spTree>
    <p:extLst>
      <p:ext uri="{BB962C8B-B14F-4D97-AF65-F5344CB8AC3E}">
        <p14:creationId xmlns:p14="http://schemas.microsoft.com/office/powerpoint/2010/main" val="4788346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Object Pattern</a:t>
            </a:r>
            <a:endParaRPr lang="en-US" dirty="0"/>
          </a:p>
        </p:txBody>
      </p:sp>
      <p:sp>
        <p:nvSpPr>
          <p:cNvPr id="3" name="Content Placeholder 2"/>
          <p:cNvSpPr>
            <a:spLocks noGrp="1"/>
          </p:cNvSpPr>
          <p:nvPr>
            <p:ph idx="1"/>
          </p:nvPr>
        </p:nvSpPr>
        <p:spPr/>
        <p:txBody>
          <a:bodyPr/>
          <a:lstStyle/>
          <a:p>
            <a:r>
              <a:rPr lang="en-US" dirty="0"/>
              <a:t>When writing end-to-end tests, a common pattern is to use Page Objects. </a:t>
            </a:r>
            <a:endParaRPr lang="en-US" dirty="0" smtClean="0"/>
          </a:p>
          <a:p>
            <a:pPr marL="0" indent="0">
              <a:buNone/>
            </a:pPr>
            <a:endParaRPr lang="en-US" dirty="0" smtClean="0"/>
          </a:p>
          <a:p>
            <a:r>
              <a:rPr lang="en-US" dirty="0" smtClean="0"/>
              <a:t>Page </a:t>
            </a:r>
            <a:r>
              <a:rPr lang="en-US" dirty="0"/>
              <a:t>Objects help you write cleaner tests by encapsulating information about the elements on your application page. </a:t>
            </a:r>
            <a:endParaRPr lang="en-US" dirty="0" smtClean="0"/>
          </a:p>
          <a:p>
            <a:pPr marL="0" indent="0">
              <a:buNone/>
            </a:pPr>
            <a:endParaRPr lang="en-US" dirty="0" smtClean="0"/>
          </a:p>
          <a:p>
            <a:r>
              <a:rPr lang="en-US" dirty="0" smtClean="0"/>
              <a:t>A </a:t>
            </a:r>
            <a:r>
              <a:rPr lang="en-US" dirty="0"/>
              <a:t>Page Object can be reused across multiple tests, and if the template of your application changes, you only need to update the Page Object.</a:t>
            </a:r>
          </a:p>
        </p:txBody>
      </p:sp>
    </p:spTree>
    <p:extLst>
      <p:ext uri="{BB962C8B-B14F-4D97-AF65-F5344CB8AC3E}">
        <p14:creationId xmlns:p14="http://schemas.microsoft.com/office/powerpoint/2010/main" val="2040338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251" y="0"/>
            <a:ext cx="10515600" cy="750461"/>
          </a:xfrm>
        </p:spPr>
        <p:txBody>
          <a:bodyPr/>
          <a:lstStyle/>
          <a:p>
            <a:r>
              <a:rPr lang="en-US" dirty="0" smtClean="0"/>
              <a:t>Page Object – an example</a:t>
            </a:r>
            <a:endParaRPr lang="en-US" dirty="0"/>
          </a:p>
        </p:txBody>
      </p:sp>
      <p:pic>
        <p:nvPicPr>
          <p:cNvPr id="4" name="Picture 3"/>
          <p:cNvPicPr>
            <a:picLocks noChangeAspect="1"/>
          </p:cNvPicPr>
          <p:nvPr/>
        </p:nvPicPr>
        <p:blipFill>
          <a:blip r:embed="rId2"/>
          <a:stretch>
            <a:fillRect/>
          </a:stretch>
        </p:blipFill>
        <p:spPr>
          <a:xfrm>
            <a:off x="6547599" y="979380"/>
            <a:ext cx="5524500" cy="3759200"/>
          </a:xfrm>
          <a:prstGeom prst="rect">
            <a:avLst/>
          </a:prstGeom>
        </p:spPr>
      </p:pic>
      <p:pic>
        <p:nvPicPr>
          <p:cNvPr id="5" name="Picture 4"/>
          <p:cNvPicPr>
            <a:picLocks noChangeAspect="1"/>
          </p:cNvPicPr>
          <p:nvPr/>
        </p:nvPicPr>
        <p:blipFill>
          <a:blip r:embed="rId3"/>
          <a:stretch>
            <a:fillRect/>
          </a:stretch>
        </p:blipFill>
        <p:spPr>
          <a:xfrm>
            <a:off x="57151" y="1486107"/>
            <a:ext cx="5549900" cy="1892300"/>
          </a:xfrm>
          <a:prstGeom prst="rect">
            <a:avLst/>
          </a:prstGeom>
        </p:spPr>
      </p:pic>
      <p:sp>
        <p:nvSpPr>
          <p:cNvPr id="6" name="TextBox 5"/>
          <p:cNvSpPr txBox="1"/>
          <p:nvPr/>
        </p:nvSpPr>
        <p:spPr>
          <a:xfrm>
            <a:off x="443752" y="995751"/>
            <a:ext cx="3321424" cy="369332"/>
          </a:xfrm>
          <a:prstGeom prst="rect">
            <a:avLst/>
          </a:prstGeom>
          <a:noFill/>
        </p:spPr>
        <p:txBody>
          <a:bodyPr wrap="square" rtlCol="0">
            <a:spAutoFit/>
          </a:bodyPr>
          <a:lstStyle/>
          <a:p>
            <a:r>
              <a:rPr lang="en-US" dirty="0" smtClean="0">
                <a:solidFill>
                  <a:srgbClr val="FF0000"/>
                </a:solidFill>
              </a:rPr>
              <a:t>With out page object pattern</a:t>
            </a:r>
            <a:endParaRPr lang="en-US" dirty="0">
              <a:solidFill>
                <a:srgbClr val="FF0000"/>
              </a:solidFill>
            </a:endParaRPr>
          </a:p>
        </p:txBody>
      </p:sp>
      <p:sp>
        <p:nvSpPr>
          <p:cNvPr id="7" name="TextBox 6"/>
          <p:cNvSpPr txBox="1"/>
          <p:nvPr/>
        </p:nvSpPr>
        <p:spPr>
          <a:xfrm>
            <a:off x="7193244" y="626419"/>
            <a:ext cx="3321424" cy="369332"/>
          </a:xfrm>
          <a:prstGeom prst="rect">
            <a:avLst/>
          </a:prstGeom>
          <a:noFill/>
        </p:spPr>
        <p:txBody>
          <a:bodyPr wrap="square" rtlCol="0">
            <a:spAutoFit/>
          </a:bodyPr>
          <a:lstStyle/>
          <a:p>
            <a:r>
              <a:rPr lang="en-US" dirty="0" smtClean="0"/>
              <a:t>With page object pattern</a:t>
            </a:r>
            <a:endParaRPr lang="en-US" dirty="0"/>
          </a:p>
        </p:txBody>
      </p:sp>
      <p:pic>
        <p:nvPicPr>
          <p:cNvPr id="8" name="Picture 7"/>
          <p:cNvPicPr>
            <a:picLocks noChangeAspect="1"/>
          </p:cNvPicPr>
          <p:nvPr/>
        </p:nvPicPr>
        <p:blipFill>
          <a:blip r:embed="rId4"/>
          <a:stretch>
            <a:fillRect/>
          </a:stretch>
        </p:blipFill>
        <p:spPr>
          <a:xfrm>
            <a:off x="5175999" y="4973441"/>
            <a:ext cx="6896100" cy="1955800"/>
          </a:xfrm>
          <a:prstGeom prst="rect">
            <a:avLst/>
          </a:prstGeom>
        </p:spPr>
      </p:pic>
      <p:cxnSp>
        <p:nvCxnSpPr>
          <p:cNvPr id="13" name="Curved Connector 12"/>
          <p:cNvCxnSpPr/>
          <p:nvPr/>
        </p:nvCxnSpPr>
        <p:spPr>
          <a:xfrm rot="5400000" flipH="1" flipV="1">
            <a:off x="737030" y="1118669"/>
            <a:ext cx="6404805" cy="5216340"/>
          </a:xfrm>
          <a:prstGeom prst="curvedConnector3">
            <a:avLst>
              <a:gd name="adj1" fmla="val 37613"/>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6020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Visit my </a:t>
            </a:r>
            <a:r>
              <a:rPr lang="en-US" dirty="0" err="1" smtClean="0"/>
              <a:t>github</a:t>
            </a:r>
            <a:r>
              <a:rPr lang="en-US" dirty="0" smtClean="0"/>
              <a:t> for the demo source</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github.com/senips/protractor-demo</a:t>
            </a:r>
            <a:endParaRPr lang="en-US" dirty="0" smtClean="0"/>
          </a:p>
          <a:p>
            <a:endParaRPr lang="en-US" dirty="0"/>
          </a:p>
        </p:txBody>
      </p:sp>
    </p:spTree>
    <p:extLst>
      <p:ext uri="{BB962C8B-B14F-4D97-AF65-F5344CB8AC3E}">
        <p14:creationId xmlns:p14="http://schemas.microsoft.com/office/powerpoint/2010/main" val="354463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in Agile</a:t>
            </a:r>
            <a:endParaRPr lang="en-US" dirty="0"/>
          </a:p>
        </p:txBody>
      </p:sp>
      <p:sp>
        <p:nvSpPr>
          <p:cNvPr id="3" name="Content Placeholder 2"/>
          <p:cNvSpPr>
            <a:spLocks noGrp="1"/>
          </p:cNvSpPr>
          <p:nvPr>
            <p:ph idx="1"/>
          </p:nvPr>
        </p:nvSpPr>
        <p:spPr/>
        <p:txBody>
          <a:bodyPr/>
          <a:lstStyle/>
          <a:p>
            <a:r>
              <a:rPr lang="en-US" dirty="0" smtClean="0"/>
              <a:t>Red green refactor approach</a:t>
            </a:r>
          </a:p>
          <a:p>
            <a:r>
              <a:rPr lang="en-US" dirty="0" smtClean="0"/>
              <a:t>The testing pyramid</a:t>
            </a:r>
          </a:p>
          <a:p>
            <a:r>
              <a:rPr lang="en-US" dirty="0" smtClean="0"/>
              <a:t>Red, green, refactor </a:t>
            </a:r>
            <a:r>
              <a:rPr lang="en-US" dirty="0" smtClean="0"/>
              <a:t>demo</a:t>
            </a:r>
            <a:endParaRPr lang="en-US" dirty="0" smtClean="0"/>
          </a:p>
          <a:p>
            <a:r>
              <a:rPr lang="en-US" dirty="0" smtClean="0"/>
              <a:t>Specification by example</a:t>
            </a:r>
          </a:p>
          <a:p>
            <a:r>
              <a:rPr lang="en-US" dirty="0" smtClean="0"/>
              <a:t>What to automate</a:t>
            </a:r>
          </a:p>
          <a:p>
            <a:r>
              <a:rPr lang="en-US" dirty="0" smtClean="0"/>
              <a:t>Reusable and repeatable</a:t>
            </a:r>
          </a:p>
          <a:p>
            <a:r>
              <a:rPr lang="en-US" dirty="0" smtClean="0"/>
              <a:t>Business friendly</a:t>
            </a:r>
          </a:p>
          <a:p>
            <a:endParaRPr lang="en-US" dirty="0"/>
          </a:p>
        </p:txBody>
      </p:sp>
    </p:spTree>
    <p:extLst>
      <p:ext uri="{BB962C8B-B14F-4D97-AF65-F5344CB8AC3E}">
        <p14:creationId xmlns:p14="http://schemas.microsoft.com/office/powerpoint/2010/main" val="965893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 Green, Refactor approach</a:t>
            </a:r>
            <a:endParaRPr lang="en-US" dirty="0"/>
          </a:p>
        </p:txBody>
      </p:sp>
      <p:sp>
        <p:nvSpPr>
          <p:cNvPr id="3" name="Content Placeholder 2"/>
          <p:cNvSpPr>
            <a:spLocks noGrp="1"/>
          </p:cNvSpPr>
          <p:nvPr>
            <p:ph idx="1"/>
          </p:nvPr>
        </p:nvSpPr>
        <p:spPr/>
        <p:txBody>
          <a:bodyPr>
            <a:normAutofit fontScale="92500" lnSpcReduction="10000"/>
          </a:bodyPr>
          <a:lstStyle/>
          <a:p>
            <a:r>
              <a:rPr lang="en-US" sz="2000" dirty="0" smtClean="0"/>
              <a:t>Red</a:t>
            </a:r>
          </a:p>
          <a:p>
            <a:pPr lvl="1"/>
            <a:r>
              <a:rPr lang="en-US" sz="1800" dirty="0" smtClean="0"/>
              <a:t>Write </a:t>
            </a:r>
            <a:r>
              <a:rPr lang="en-US" sz="1800" dirty="0"/>
              <a:t>your test first and run it to see that it does actually go </a:t>
            </a:r>
            <a:r>
              <a:rPr lang="en-US" sz="1800" dirty="0" smtClean="0"/>
              <a:t>red</a:t>
            </a:r>
          </a:p>
          <a:p>
            <a:pPr lvl="1"/>
            <a:r>
              <a:rPr lang="en-US" sz="1800" dirty="0" smtClean="0"/>
              <a:t>Achieved </a:t>
            </a:r>
            <a:r>
              <a:rPr lang="en-US" sz="1800" dirty="0"/>
              <a:t>two things: you have an automated test which will ensure the integrity of your software over time, and it also describes the client </a:t>
            </a:r>
            <a:r>
              <a:rPr lang="en-US" sz="1800" dirty="0" smtClean="0"/>
              <a:t>requirement</a:t>
            </a:r>
          </a:p>
          <a:p>
            <a:pPr lvl="1"/>
            <a:r>
              <a:rPr lang="en-US" sz="1800" dirty="0" smtClean="0"/>
              <a:t>By </a:t>
            </a:r>
            <a:r>
              <a:rPr lang="en-US" sz="1800" dirty="0"/>
              <a:t>writing the test, it proves (assuming you’ve got it right of course) that you understand the business requirement.  And if not, it proves that you didn’t understand it</a:t>
            </a:r>
            <a:r>
              <a:rPr lang="en-US" sz="1800" dirty="0" smtClean="0"/>
              <a:t>!</a:t>
            </a:r>
          </a:p>
          <a:p>
            <a:r>
              <a:rPr lang="en-US" sz="2000" dirty="0" smtClean="0"/>
              <a:t>Green</a:t>
            </a:r>
          </a:p>
          <a:p>
            <a:pPr lvl="1"/>
            <a:r>
              <a:rPr lang="en-US" sz="1800" dirty="0" smtClean="0"/>
              <a:t>Now you have a test in place, you can write the code to make the test pass but only write enough code just to make it pass and nothing more.</a:t>
            </a:r>
          </a:p>
          <a:p>
            <a:pPr lvl="1"/>
            <a:r>
              <a:rPr lang="en-US" sz="1800" dirty="0" smtClean="0"/>
              <a:t>No client </a:t>
            </a:r>
            <a:r>
              <a:rPr lang="en-US" sz="1800" dirty="0"/>
              <a:t>has ever been happy when software is delivered </a:t>
            </a:r>
            <a:r>
              <a:rPr lang="en-US" sz="1800" dirty="0" smtClean="0"/>
              <a:t>late or poor in quality. So If </a:t>
            </a:r>
            <a:r>
              <a:rPr lang="en-US" sz="1800" dirty="0"/>
              <a:t>the test passes, then that requirement has been satisfied and you can move onto the next </a:t>
            </a:r>
            <a:r>
              <a:rPr lang="en-US" sz="1800" dirty="0" smtClean="0"/>
              <a:t>task</a:t>
            </a:r>
          </a:p>
          <a:p>
            <a:r>
              <a:rPr lang="en-US" sz="2200" dirty="0" smtClean="0"/>
              <a:t>Refactor</a:t>
            </a:r>
          </a:p>
          <a:p>
            <a:pPr lvl="1"/>
            <a:r>
              <a:rPr lang="en-US" sz="1800" dirty="0" smtClean="0"/>
              <a:t>As code grows sprint by sprint, developers would eventually modify the existing code that were written in the past to accommodate the new tasks so called refactoring of code.</a:t>
            </a:r>
          </a:p>
          <a:p>
            <a:pPr lvl="1"/>
            <a:r>
              <a:rPr lang="en-US" sz="1800" dirty="0" smtClean="0"/>
              <a:t>Helps the code base cleaner and maintainable.  </a:t>
            </a:r>
          </a:p>
          <a:p>
            <a:pPr lvl="1"/>
            <a:r>
              <a:rPr lang="en-US" sz="1800" dirty="0" smtClean="0"/>
              <a:t>During this process, tests written on existing code should protect from breaking!</a:t>
            </a:r>
            <a:endParaRPr lang="en-US" sz="1800" dirty="0"/>
          </a:p>
        </p:txBody>
      </p:sp>
    </p:spTree>
    <p:extLst>
      <p:ext uri="{BB962C8B-B14F-4D97-AF65-F5344CB8AC3E}">
        <p14:creationId xmlns:p14="http://schemas.microsoft.com/office/powerpoint/2010/main" val="20181288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0288" y="1086037"/>
            <a:ext cx="6878318" cy="4351338"/>
          </a:xfrm>
        </p:spPr>
      </p:pic>
    </p:spTree>
    <p:extLst>
      <p:ext uri="{BB962C8B-B14F-4D97-AF65-F5344CB8AC3E}">
        <p14:creationId xmlns:p14="http://schemas.microsoft.com/office/powerpoint/2010/main" val="635692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testing pyramid</a:t>
            </a:r>
          </a:p>
        </p:txBody>
      </p:sp>
      <p:sp>
        <p:nvSpPr>
          <p:cNvPr id="4" name="Triangle 3"/>
          <p:cNvSpPr/>
          <p:nvPr/>
        </p:nvSpPr>
        <p:spPr>
          <a:xfrm>
            <a:off x="2915769" y="2017852"/>
            <a:ext cx="6360460" cy="3966883"/>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Unit Tests</a:t>
            </a:r>
            <a:endParaRPr lang="en-US" dirty="0"/>
          </a:p>
        </p:txBody>
      </p:sp>
      <p:cxnSp>
        <p:nvCxnSpPr>
          <p:cNvPr id="6" name="Straight Connector 5"/>
          <p:cNvCxnSpPr/>
          <p:nvPr/>
        </p:nvCxnSpPr>
        <p:spPr>
          <a:xfrm>
            <a:off x="3805518" y="4324475"/>
            <a:ext cx="4134970" cy="25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329953" y="2725215"/>
            <a:ext cx="2353235" cy="4488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109415" y="3820206"/>
            <a:ext cx="1973169" cy="369332"/>
          </a:xfrm>
          <a:prstGeom prst="rect">
            <a:avLst/>
          </a:prstGeom>
          <a:noFill/>
        </p:spPr>
        <p:txBody>
          <a:bodyPr wrap="none" rtlCol="0">
            <a:spAutoFit/>
          </a:bodyPr>
          <a:lstStyle/>
          <a:p>
            <a:r>
              <a:rPr lang="en-US" dirty="0" smtClean="0"/>
              <a:t>Business Rule Tests</a:t>
            </a:r>
            <a:endParaRPr lang="en-US" dirty="0"/>
          </a:p>
        </p:txBody>
      </p:sp>
      <p:sp>
        <p:nvSpPr>
          <p:cNvPr id="16" name="TextBox 15"/>
          <p:cNvSpPr txBox="1"/>
          <p:nvPr/>
        </p:nvSpPr>
        <p:spPr>
          <a:xfrm>
            <a:off x="5109415" y="3283817"/>
            <a:ext cx="2041649" cy="369332"/>
          </a:xfrm>
          <a:prstGeom prst="rect">
            <a:avLst/>
          </a:prstGeom>
          <a:noFill/>
        </p:spPr>
        <p:txBody>
          <a:bodyPr wrap="none" rtlCol="0">
            <a:spAutoFit/>
          </a:bodyPr>
          <a:lstStyle/>
          <a:p>
            <a:r>
              <a:rPr lang="en-US" dirty="0" smtClean="0"/>
              <a:t>UI Acceptance Tests</a:t>
            </a:r>
            <a:endParaRPr lang="en-US" dirty="0"/>
          </a:p>
        </p:txBody>
      </p:sp>
      <p:sp>
        <p:nvSpPr>
          <p:cNvPr id="19" name="TextBox 18"/>
          <p:cNvSpPr txBox="1"/>
          <p:nvPr/>
        </p:nvSpPr>
        <p:spPr>
          <a:xfrm rot="18576328">
            <a:off x="3738282" y="3248589"/>
            <a:ext cx="1715662" cy="369332"/>
          </a:xfrm>
          <a:prstGeom prst="rect">
            <a:avLst/>
          </a:prstGeom>
          <a:noFill/>
        </p:spPr>
        <p:txBody>
          <a:bodyPr wrap="none" rtlCol="0">
            <a:spAutoFit/>
          </a:bodyPr>
          <a:lstStyle/>
          <a:p>
            <a:r>
              <a:rPr lang="en-US" smtClean="0"/>
              <a:t>Integration tests</a:t>
            </a:r>
            <a:endParaRPr lang="en-US"/>
          </a:p>
        </p:txBody>
      </p:sp>
      <p:sp>
        <p:nvSpPr>
          <p:cNvPr id="20" name="TextBox 19"/>
          <p:cNvSpPr txBox="1"/>
          <p:nvPr/>
        </p:nvSpPr>
        <p:spPr>
          <a:xfrm>
            <a:off x="5796695" y="2285280"/>
            <a:ext cx="1772986" cy="369332"/>
          </a:xfrm>
          <a:prstGeom prst="rect">
            <a:avLst/>
          </a:prstGeom>
          <a:noFill/>
        </p:spPr>
        <p:txBody>
          <a:bodyPr wrap="none" rtlCol="0">
            <a:spAutoFit/>
          </a:bodyPr>
          <a:lstStyle/>
          <a:p>
            <a:r>
              <a:rPr lang="en-US" dirty="0" smtClean="0"/>
              <a:t>Exploratory Tests</a:t>
            </a:r>
            <a:endParaRPr lang="en-US" dirty="0"/>
          </a:p>
        </p:txBody>
      </p:sp>
    </p:spTree>
    <p:extLst>
      <p:ext uri="{BB962C8B-B14F-4D97-AF65-F5344CB8AC3E}">
        <p14:creationId xmlns:p14="http://schemas.microsoft.com/office/powerpoint/2010/main" val="1641700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Selenium</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2004 by Jason Huggins  - JavaScript based</a:t>
            </a:r>
          </a:p>
          <a:p>
            <a:r>
              <a:rPr lang="en-US" dirty="0" smtClean="0"/>
              <a:t>Google who has been a long time user of Selenium and Simon Stewart one who developed the newer framework called </a:t>
            </a:r>
            <a:r>
              <a:rPr lang="en-US" dirty="0"/>
              <a:t>W</a:t>
            </a:r>
            <a:r>
              <a:rPr lang="en-US" dirty="0" smtClean="0"/>
              <a:t>ebDriver and standardized it as so called wire protocol. </a:t>
            </a:r>
            <a:r>
              <a:rPr lang="en-US" dirty="0">
                <a:hlinkClick r:id="rId2"/>
              </a:rPr>
              <a:t>http://www.w3.org/TR/webdriver</a:t>
            </a:r>
            <a:r>
              <a:rPr lang="en-US" dirty="0" smtClean="0">
                <a:hlinkClick r:id="rId2"/>
              </a:rPr>
              <a:t>/</a:t>
            </a:r>
            <a:endParaRPr lang="en-US" dirty="0" smtClean="0"/>
          </a:p>
          <a:p>
            <a:r>
              <a:rPr lang="en-US" dirty="0" smtClean="0"/>
              <a:t>Selenium and Web driver merges into one framework</a:t>
            </a:r>
          </a:p>
          <a:p>
            <a:r>
              <a:rPr lang="en-US" dirty="0" smtClean="0"/>
              <a:t>An open source</a:t>
            </a:r>
          </a:p>
          <a:p>
            <a:r>
              <a:rPr lang="en-US" dirty="0"/>
              <a:t>Selenium is a suite of testing automation tools used for </a:t>
            </a:r>
            <a:r>
              <a:rPr lang="en-US" dirty="0" smtClean="0"/>
              <a:t>Web Based </a:t>
            </a:r>
            <a:r>
              <a:rPr lang="en-US" dirty="0"/>
              <a:t>applications: Selenium IDE, Selenium RC, Selenium WebDriver and Selenium Grid </a:t>
            </a:r>
            <a:endParaRPr lang="en-US" dirty="0" smtClean="0"/>
          </a:p>
          <a:p>
            <a:r>
              <a:rPr lang="en-US" dirty="0"/>
              <a:t>These tools provide a rich set of testing functions specifically geared to varied testing scenarios of all types of Web applications </a:t>
            </a:r>
            <a:endParaRPr lang="en-US" dirty="0" smtClean="0"/>
          </a:p>
          <a:p>
            <a:r>
              <a:rPr lang="en-US" dirty="0" smtClean="0"/>
              <a:t>It supports multiple browsers </a:t>
            </a:r>
            <a:endParaRPr lang="en-US" dirty="0"/>
          </a:p>
          <a:p>
            <a:r>
              <a:rPr lang="en-US" dirty="0" smtClean="0"/>
              <a:t>Some OS limitations </a:t>
            </a:r>
          </a:p>
          <a:p>
            <a:r>
              <a:rPr lang="en-US" dirty="0" smtClean="0"/>
              <a:t>Support for multiple programming languages</a:t>
            </a:r>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2065581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Selenium</a:t>
            </a:r>
          </a:p>
        </p:txBody>
      </p:sp>
      <p:sp>
        <p:nvSpPr>
          <p:cNvPr id="3" name="Rectangle 2"/>
          <p:cNvSpPr/>
          <p:nvPr/>
        </p:nvSpPr>
        <p:spPr>
          <a:xfrm>
            <a:off x="1429407" y="2017984"/>
            <a:ext cx="1671146" cy="3237187"/>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Client</a:t>
            </a:r>
          </a:p>
          <a:p>
            <a:pPr algn="ctr"/>
            <a:r>
              <a:rPr lang="en-US" dirty="0" smtClean="0"/>
              <a:t>--------------</a:t>
            </a:r>
          </a:p>
          <a:p>
            <a:pPr algn="ctr"/>
            <a:r>
              <a:rPr lang="en-US" dirty="0" smtClean="0"/>
              <a:t>Programming languages</a:t>
            </a:r>
          </a:p>
          <a:p>
            <a:pPr algn="ctr"/>
            <a:r>
              <a:rPr lang="en-US" dirty="0" smtClean="0"/>
              <a:t>API Bindings</a:t>
            </a:r>
          </a:p>
          <a:p>
            <a:pPr algn="ctr"/>
            <a:endParaRPr lang="en-US" dirty="0" smtClean="0"/>
          </a:p>
          <a:p>
            <a:pPr algn="ctr"/>
            <a:r>
              <a:rPr lang="en-US" sz="1400" dirty="0" smtClean="0"/>
              <a:t>Java</a:t>
            </a:r>
          </a:p>
          <a:p>
            <a:pPr algn="ctr"/>
            <a:r>
              <a:rPr lang="en-US" sz="1400" dirty="0" smtClean="0"/>
              <a:t>C#</a:t>
            </a:r>
          </a:p>
          <a:p>
            <a:pPr algn="ctr"/>
            <a:r>
              <a:rPr lang="en-US" sz="1400" dirty="0" smtClean="0"/>
              <a:t>Node</a:t>
            </a:r>
          </a:p>
          <a:p>
            <a:pPr algn="ctr"/>
            <a:r>
              <a:rPr lang="en-US" sz="1400" dirty="0" smtClean="0"/>
              <a:t>Ruby</a:t>
            </a:r>
          </a:p>
          <a:p>
            <a:pPr algn="ctr"/>
            <a:r>
              <a:rPr lang="en-US" sz="1400" dirty="0" smtClean="0"/>
              <a:t>Python</a:t>
            </a:r>
          </a:p>
          <a:p>
            <a:pPr algn="ctr"/>
            <a:r>
              <a:rPr lang="en-US" sz="1400" dirty="0" smtClean="0"/>
              <a:t>..</a:t>
            </a:r>
          </a:p>
          <a:p>
            <a:pPr algn="ctr"/>
            <a:r>
              <a:rPr lang="en-US" sz="1400" dirty="0" smtClean="0"/>
              <a:t>..</a:t>
            </a:r>
          </a:p>
          <a:p>
            <a:pPr algn="ctr"/>
            <a:endParaRPr lang="en-US" sz="1400" dirty="0" smtClean="0"/>
          </a:p>
          <a:p>
            <a:pPr algn="ctr"/>
            <a:endParaRPr lang="en-US" dirty="0"/>
          </a:p>
        </p:txBody>
      </p:sp>
      <p:sp>
        <p:nvSpPr>
          <p:cNvPr id="6" name="Rectangle 5"/>
          <p:cNvSpPr/>
          <p:nvPr/>
        </p:nvSpPr>
        <p:spPr>
          <a:xfrm>
            <a:off x="4445878" y="2017984"/>
            <a:ext cx="1924166" cy="323718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a:t>
            </a:r>
          </a:p>
          <a:p>
            <a:pPr algn="ctr"/>
            <a:r>
              <a:rPr lang="en-US" dirty="0" smtClean="0"/>
              <a:t>----------------</a:t>
            </a:r>
          </a:p>
          <a:p>
            <a:pPr algn="ctr"/>
            <a:r>
              <a:rPr lang="en-US" dirty="0" smtClean="0"/>
              <a:t>Selenium Driver</a:t>
            </a:r>
          </a:p>
          <a:p>
            <a:pPr algn="ctr"/>
            <a:r>
              <a:rPr lang="en-US" dirty="0" smtClean="0"/>
              <a:t>Implementations</a:t>
            </a:r>
          </a:p>
          <a:p>
            <a:pPr algn="ctr"/>
            <a:endParaRPr lang="en-US" sz="1400" dirty="0"/>
          </a:p>
          <a:p>
            <a:pPr algn="ctr"/>
            <a:r>
              <a:rPr lang="en-US" sz="1400" dirty="0" smtClean="0"/>
              <a:t>IE</a:t>
            </a:r>
          </a:p>
          <a:p>
            <a:pPr algn="ctr"/>
            <a:r>
              <a:rPr lang="en-US" sz="1400" dirty="0" smtClean="0"/>
              <a:t>Chrome</a:t>
            </a:r>
          </a:p>
          <a:p>
            <a:pPr algn="ctr"/>
            <a:r>
              <a:rPr lang="en-US" sz="1400" dirty="0" smtClean="0"/>
              <a:t>Firefox</a:t>
            </a:r>
          </a:p>
          <a:p>
            <a:pPr algn="ctr"/>
            <a:r>
              <a:rPr lang="en-US" sz="1400" dirty="0" smtClean="0"/>
              <a:t>Safari</a:t>
            </a:r>
          </a:p>
          <a:p>
            <a:pPr algn="ctr"/>
            <a:r>
              <a:rPr lang="en-US" sz="1400" dirty="0" smtClean="0"/>
              <a:t>Opera</a:t>
            </a:r>
          </a:p>
          <a:p>
            <a:pPr algn="ctr"/>
            <a:endParaRPr lang="en-US" sz="1400" dirty="0" smtClean="0"/>
          </a:p>
          <a:p>
            <a:pPr algn="ctr"/>
            <a:endParaRPr lang="en-US" sz="1400" dirty="0" smtClean="0"/>
          </a:p>
          <a:p>
            <a:pPr algn="ctr"/>
            <a:endParaRPr lang="en-US" dirty="0"/>
          </a:p>
        </p:txBody>
      </p:sp>
      <p:sp>
        <p:nvSpPr>
          <p:cNvPr id="15" name="Trapezoid 14"/>
          <p:cNvSpPr/>
          <p:nvPr/>
        </p:nvSpPr>
        <p:spPr>
          <a:xfrm>
            <a:off x="8256493" y="1533438"/>
            <a:ext cx="1761565" cy="675994"/>
          </a:xfrm>
          <a:prstGeom prst="trapezoid">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browser</a:t>
            </a:r>
            <a:endParaRPr lang="en-US" dirty="0"/>
          </a:p>
        </p:txBody>
      </p:sp>
      <p:sp>
        <p:nvSpPr>
          <p:cNvPr id="16" name="Trapezoid 15"/>
          <p:cNvSpPr/>
          <p:nvPr/>
        </p:nvSpPr>
        <p:spPr>
          <a:xfrm>
            <a:off x="9592235" y="2697817"/>
            <a:ext cx="1761565" cy="675994"/>
          </a:xfrm>
          <a:prstGeom prst="trapezoid">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browser</a:t>
            </a:r>
            <a:endParaRPr lang="en-US" dirty="0"/>
          </a:p>
        </p:txBody>
      </p:sp>
      <p:sp>
        <p:nvSpPr>
          <p:cNvPr id="17" name="Trapezoid 16"/>
          <p:cNvSpPr/>
          <p:nvPr/>
        </p:nvSpPr>
        <p:spPr>
          <a:xfrm>
            <a:off x="8256493" y="3744574"/>
            <a:ext cx="1761565" cy="675994"/>
          </a:xfrm>
          <a:prstGeom prst="trapezoid">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browser</a:t>
            </a:r>
            <a:endParaRPr lang="en-US" dirty="0"/>
          </a:p>
        </p:txBody>
      </p:sp>
      <p:sp>
        <p:nvSpPr>
          <p:cNvPr id="18" name="Trapezoid 17"/>
          <p:cNvSpPr/>
          <p:nvPr/>
        </p:nvSpPr>
        <p:spPr>
          <a:xfrm>
            <a:off x="9137275" y="4782062"/>
            <a:ext cx="1761565" cy="675994"/>
          </a:xfrm>
          <a:prstGeom prst="trapezoid">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browser</a:t>
            </a:r>
            <a:endParaRPr lang="en-US" b="1" dirty="0"/>
          </a:p>
        </p:txBody>
      </p:sp>
      <p:cxnSp>
        <p:nvCxnSpPr>
          <p:cNvPr id="20" name="Elbow Connector 19"/>
          <p:cNvCxnSpPr>
            <a:stCxn id="6" idx="3"/>
          </p:cNvCxnSpPr>
          <p:nvPr/>
        </p:nvCxnSpPr>
        <p:spPr>
          <a:xfrm flipV="1">
            <a:off x="6370044" y="1871435"/>
            <a:ext cx="1886449" cy="1765143"/>
          </a:xfrm>
          <a:prstGeom prst="bentConnector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6" idx="3"/>
            <a:endCxn id="16" idx="1"/>
          </p:cNvCxnSpPr>
          <p:nvPr/>
        </p:nvCxnSpPr>
        <p:spPr>
          <a:xfrm flipV="1">
            <a:off x="6370044" y="3035814"/>
            <a:ext cx="3306690" cy="600764"/>
          </a:xfrm>
          <a:prstGeom prst="bentConnector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6" idx="3"/>
            <a:endCxn id="17" idx="1"/>
          </p:cNvCxnSpPr>
          <p:nvPr/>
        </p:nvCxnSpPr>
        <p:spPr>
          <a:xfrm>
            <a:off x="6370044" y="3636578"/>
            <a:ext cx="1970948" cy="445993"/>
          </a:xfrm>
          <a:prstGeom prst="bentConnector3">
            <a:avLst>
              <a:gd name="adj1" fmla="val 4795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6" idx="3"/>
            <a:endCxn id="18" idx="1"/>
          </p:cNvCxnSpPr>
          <p:nvPr/>
        </p:nvCxnSpPr>
        <p:spPr>
          <a:xfrm>
            <a:off x="6370044" y="3636578"/>
            <a:ext cx="2851730" cy="1483481"/>
          </a:xfrm>
          <a:prstGeom prst="bentConnector3">
            <a:avLst>
              <a:gd name="adj1" fmla="val 33496"/>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 idx="3"/>
            <a:endCxn id="6" idx="1"/>
          </p:cNvCxnSpPr>
          <p:nvPr/>
        </p:nvCxnSpPr>
        <p:spPr>
          <a:xfrm>
            <a:off x="3100553" y="3636578"/>
            <a:ext cx="1345325"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283017" y="3313411"/>
            <a:ext cx="968188" cy="646331"/>
          </a:xfrm>
          <a:prstGeom prst="rect">
            <a:avLst/>
          </a:prstGeom>
          <a:noFill/>
        </p:spPr>
        <p:txBody>
          <a:bodyPr wrap="square" rtlCol="0">
            <a:spAutoFit/>
          </a:bodyPr>
          <a:lstStyle/>
          <a:p>
            <a:r>
              <a:rPr lang="en-US" dirty="0" smtClean="0"/>
              <a:t>Wire protocol</a:t>
            </a:r>
            <a:endParaRPr lang="en-US" dirty="0"/>
          </a:p>
        </p:txBody>
      </p:sp>
      <p:sp>
        <p:nvSpPr>
          <p:cNvPr id="4" name="TextBox 3"/>
          <p:cNvSpPr txBox="1"/>
          <p:nvPr/>
        </p:nvSpPr>
        <p:spPr>
          <a:xfrm>
            <a:off x="4154254" y="5283023"/>
            <a:ext cx="3599405" cy="646331"/>
          </a:xfrm>
          <a:prstGeom prst="rect">
            <a:avLst/>
          </a:prstGeom>
          <a:noFill/>
        </p:spPr>
        <p:txBody>
          <a:bodyPr wrap="square" rtlCol="0">
            <a:spAutoFit/>
          </a:bodyPr>
          <a:lstStyle/>
          <a:p>
            <a:r>
              <a:rPr lang="en-US" sz="1200" dirty="0" smtClean="0"/>
              <a:t>*server can be local </a:t>
            </a:r>
            <a:r>
              <a:rPr lang="en-US" sz="1200" smtClean="0"/>
              <a:t>or remote</a:t>
            </a:r>
            <a:endParaRPr lang="en-US" sz="1200" dirty="0" smtClean="0"/>
          </a:p>
          <a:p>
            <a:r>
              <a:rPr lang="en-US" sz="1200" dirty="0" smtClean="0"/>
              <a:t>*browser drivers are another piece which receives commands from Server</a:t>
            </a:r>
            <a:endParaRPr lang="en-US" sz="1200" dirty="0"/>
          </a:p>
        </p:txBody>
      </p:sp>
    </p:spTree>
    <p:extLst>
      <p:ext uri="{BB962C8B-B14F-4D97-AF65-F5344CB8AC3E}">
        <p14:creationId xmlns:p14="http://schemas.microsoft.com/office/powerpoint/2010/main" val="1279760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Protractor – Selenium for AngularJS</a:t>
            </a:r>
          </a:p>
        </p:txBody>
      </p:sp>
      <p:sp>
        <p:nvSpPr>
          <p:cNvPr id="3" name="Content Placeholder 2"/>
          <p:cNvSpPr>
            <a:spLocks noGrp="1"/>
          </p:cNvSpPr>
          <p:nvPr>
            <p:ph idx="1"/>
          </p:nvPr>
        </p:nvSpPr>
        <p:spPr/>
        <p:txBody>
          <a:bodyPr>
            <a:normAutofit lnSpcReduction="10000"/>
          </a:bodyPr>
          <a:lstStyle/>
          <a:p>
            <a:pPr marL="0" indent="0">
              <a:buNone/>
            </a:pPr>
            <a:r>
              <a:rPr lang="en-US" dirty="0"/>
              <a:t>Protractor is an end-to-end test framework for AngularJS applications. Protractor runs tests against your application running in a real browser, interacting with it as a user would</a:t>
            </a:r>
            <a:r>
              <a:rPr lang="en-US" dirty="0" smtClean="0"/>
              <a:t>.</a:t>
            </a:r>
          </a:p>
          <a:p>
            <a:r>
              <a:rPr lang="en-US" dirty="0"/>
              <a:t>Automatic </a:t>
            </a:r>
            <a:r>
              <a:rPr lang="en-US" dirty="0" smtClean="0"/>
              <a:t>Waiting  is a plus</a:t>
            </a:r>
            <a:endParaRPr lang="en-US" dirty="0"/>
          </a:p>
          <a:p>
            <a:pPr lvl="1"/>
            <a:r>
              <a:rPr lang="en-US" dirty="0"/>
              <a:t>You no longer need to add waits and sleeps to your test. Protractor can automatically execute the next step in your test the moment the webpage finishes pending tasks, so you don’t have to worry about waiting for your test and webpage to sync</a:t>
            </a:r>
            <a:r>
              <a:rPr lang="en-US" dirty="0" smtClean="0"/>
              <a:t>.</a:t>
            </a:r>
          </a:p>
          <a:p>
            <a:r>
              <a:rPr lang="en-US" dirty="0"/>
              <a:t>For AngularJS Apps</a:t>
            </a:r>
          </a:p>
          <a:p>
            <a:pPr lvl="1"/>
            <a:r>
              <a:rPr lang="en-US" dirty="0"/>
              <a:t>Protractor supports Angular-specific locator strategies, which allows you to test Angular-specific elements without any setup effort on your part.</a:t>
            </a:r>
          </a:p>
        </p:txBody>
      </p:sp>
    </p:spTree>
    <p:extLst>
      <p:ext uri="{BB962C8B-B14F-4D97-AF65-F5344CB8AC3E}">
        <p14:creationId xmlns:p14="http://schemas.microsoft.com/office/powerpoint/2010/main" val="973558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995082" y="1750892"/>
            <a:ext cx="4773706" cy="2417696"/>
          </a:xfrm>
          <a:prstGeom prst="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327397" y="-84172"/>
            <a:ext cx="10515600" cy="1325563"/>
          </a:xfrm>
        </p:spPr>
        <p:txBody>
          <a:bodyPr>
            <a:normAutofit/>
          </a:bodyPr>
          <a:lstStyle/>
          <a:p>
            <a:r>
              <a:rPr lang="en-US" dirty="0" smtClean="0"/>
              <a:t>Protractor – How it works!</a:t>
            </a:r>
            <a:r>
              <a:rPr lang="en-US" dirty="0"/>
              <a:t/>
            </a:r>
            <a:br>
              <a:rPr lang="en-US" dirty="0"/>
            </a:br>
            <a:r>
              <a:rPr lang="en-US" sz="2000" dirty="0"/>
              <a:t>https://</a:t>
            </a:r>
            <a:r>
              <a:rPr lang="en-US" sz="2000" dirty="0" err="1"/>
              <a:t>angular.github.io</a:t>
            </a:r>
            <a:r>
              <a:rPr lang="en-US" sz="2000" dirty="0"/>
              <a:t>/protractor</a:t>
            </a:r>
            <a:r>
              <a:rPr lang="en-US" sz="2000" dirty="0" smtClean="0"/>
              <a:t>/#/</a:t>
            </a:r>
            <a:endParaRPr lang="en-US" dirty="0" smtClean="0"/>
          </a:p>
        </p:txBody>
      </p:sp>
      <p:sp>
        <p:nvSpPr>
          <p:cNvPr id="31" name="TextBox 30"/>
          <p:cNvSpPr txBox="1"/>
          <p:nvPr/>
        </p:nvSpPr>
        <p:spPr>
          <a:xfrm>
            <a:off x="1519518" y="2046727"/>
            <a:ext cx="1411942" cy="369332"/>
          </a:xfrm>
          <a:prstGeom prst="rect">
            <a:avLst/>
          </a:prstGeom>
          <a:noFill/>
          <a:ln>
            <a:solidFill>
              <a:schemeClr val="accent1">
                <a:shade val="50000"/>
              </a:schemeClr>
            </a:solidFill>
          </a:ln>
        </p:spPr>
        <p:txBody>
          <a:bodyPr wrap="square" rtlCol="0">
            <a:spAutoFit/>
          </a:bodyPr>
          <a:lstStyle/>
          <a:p>
            <a:r>
              <a:rPr lang="en-US" smtClean="0"/>
              <a:t>WebDriverJS</a:t>
            </a:r>
            <a:endParaRPr lang="en-US" dirty="0"/>
          </a:p>
        </p:txBody>
      </p:sp>
      <p:sp>
        <p:nvSpPr>
          <p:cNvPr id="36" name="TextBox 35"/>
          <p:cNvSpPr txBox="1"/>
          <p:nvPr/>
        </p:nvSpPr>
        <p:spPr>
          <a:xfrm>
            <a:off x="1519518" y="2790797"/>
            <a:ext cx="1411942" cy="369332"/>
          </a:xfrm>
          <a:prstGeom prst="rect">
            <a:avLst/>
          </a:prstGeom>
          <a:noFill/>
          <a:ln>
            <a:solidFill>
              <a:schemeClr val="accent1">
                <a:shade val="50000"/>
              </a:schemeClr>
            </a:solidFill>
          </a:ln>
        </p:spPr>
        <p:txBody>
          <a:bodyPr wrap="square" rtlCol="0">
            <a:spAutoFit/>
          </a:bodyPr>
          <a:lstStyle/>
          <a:p>
            <a:r>
              <a:rPr lang="en-US" smtClean="0"/>
              <a:t>Protractor</a:t>
            </a:r>
            <a:endParaRPr lang="en-US" dirty="0"/>
          </a:p>
        </p:txBody>
      </p:sp>
      <p:sp>
        <p:nvSpPr>
          <p:cNvPr id="37" name="TextBox 36"/>
          <p:cNvSpPr txBox="1"/>
          <p:nvPr/>
        </p:nvSpPr>
        <p:spPr>
          <a:xfrm>
            <a:off x="3710268" y="2231393"/>
            <a:ext cx="1878106" cy="1477328"/>
          </a:xfrm>
          <a:prstGeom prst="rect">
            <a:avLst/>
          </a:prstGeom>
          <a:noFill/>
          <a:ln>
            <a:solidFill>
              <a:schemeClr val="accent1">
                <a:shade val="50000"/>
              </a:schemeClr>
            </a:solidFill>
          </a:ln>
        </p:spPr>
        <p:txBody>
          <a:bodyPr wrap="square" rtlCol="0">
            <a:spAutoFit/>
          </a:bodyPr>
          <a:lstStyle/>
          <a:p>
            <a:r>
              <a:rPr lang="en-US" dirty="0" smtClean="0"/>
              <a:t>Test Frameworks:</a:t>
            </a:r>
          </a:p>
          <a:p>
            <a:r>
              <a:rPr lang="en-US" dirty="0" smtClean="0"/>
              <a:t>-----------------------</a:t>
            </a:r>
          </a:p>
          <a:p>
            <a:r>
              <a:rPr lang="en-US" dirty="0" smtClean="0"/>
              <a:t>Jasmine</a:t>
            </a:r>
          </a:p>
          <a:p>
            <a:r>
              <a:rPr lang="en-US" dirty="0" smtClean="0"/>
              <a:t>Mocha</a:t>
            </a:r>
          </a:p>
          <a:p>
            <a:r>
              <a:rPr lang="en-US" dirty="0" smtClean="0"/>
              <a:t>Cucumber</a:t>
            </a:r>
            <a:endParaRPr lang="en-US" dirty="0"/>
          </a:p>
        </p:txBody>
      </p:sp>
      <p:cxnSp>
        <p:nvCxnSpPr>
          <p:cNvPr id="38" name="Straight Arrow Connector 37"/>
          <p:cNvCxnSpPr>
            <a:stCxn id="36" idx="0"/>
            <a:endCxn id="31" idx="2"/>
          </p:cNvCxnSpPr>
          <p:nvPr/>
        </p:nvCxnSpPr>
        <p:spPr>
          <a:xfrm flipV="1">
            <a:off x="2225489" y="2416059"/>
            <a:ext cx="0" cy="3747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6" idx="3"/>
            <a:endCxn id="37" idx="1"/>
          </p:cNvCxnSpPr>
          <p:nvPr/>
        </p:nvCxnSpPr>
        <p:spPr>
          <a:xfrm flipV="1">
            <a:off x="2931460" y="2970057"/>
            <a:ext cx="778808" cy="540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143000" y="1413827"/>
            <a:ext cx="973343" cy="369332"/>
          </a:xfrm>
          <a:prstGeom prst="rect">
            <a:avLst/>
          </a:prstGeom>
          <a:noFill/>
        </p:spPr>
        <p:txBody>
          <a:bodyPr wrap="none" rtlCol="0">
            <a:spAutoFit/>
          </a:bodyPr>
          <a:lstStyle/>
          <a:p>
            <a:r>
              <a:rPr lang="en-US" dirty="0" smtClean="0"/>
              <a:t>NODE JS</a:t>
            </a:r>
            <a:endParaRPr lang="en-US" dirty="0"/>
          </a:p>
        </p:txBody>
      </p:sp>
      <p:sp>
        <p:nvSpPr>
          <p:cNvPr id="43" name="TextBox 42"/>
          <p:cNvSpPr txBox="1"/>
          <p:nvPr/>
        </p:nvSpPr>
        <p:spPr>
          <a:xfrm>
            <a:off x="7723092" y="2508392"/>
            <a:ext cx="2817159" cy="923330"/>
          </a:xfrm>
          <a:prstGeom prst="rect">
            <a:avLst/>
          </a:prstGeom>
          <a:noFill/>
          <a:ln>
            <a:solidFill>
              <a:schemeClr val="accent1">
                <a:shade val="50000"/>
              </a:schemeClr>
            </a:solidFill>
          </a:ln>
        </p:spPr>
        <p:txBody>
          <a:bodyPr wrap="square" rtlCol="0">
            <a:spAutoFit/>
          </a:bodyPr>
          <a:lstStyle/>
          <a:p>
            <a:r>
              <a:rPr lang="en-US" dirty="0" smtClean="0"/>
              <a:t>Selenium Drivers</a:t>
            </a:r>
          </a:p>
          <a:p>
            <a:endParaRPr lang="en-US" dirty="0" smtClean="0"/>
          </a:p>
          <a:p>
            <a:r>
              <a:rPr lang="en-US" dirty="0" smtClean="0"/>
              <a:t>Chrome, </a:t>
            </a:r>
            <a:r>
              <a:rPr lang="en-US" dirty="0" err="1" smtClean="0"/>
              <a:t>Firfox</a:t>
            </a:r>
            <a:r>
              <a:rPr lang="en-US" dirty="0" smtClean="0"/>
              <a:t> drivers…</a:t>
            </a:r>
            <a:endParaRPr lang="en-US" dirty="0"/>
          </a:p>
        </p:txBody>
      </p:sp>
      <p:sp>
        <p:nvSpPr>
          <p:cNvPr id="44" name="TextBox 43"/>
          <p:cNvSpPr txBox="1"/>
          <p:nvPr/>
        </p:nvSpPr>
        <p:spPr>
          <a:xfrm>
            <a:off x="8192618" y="4978187"/>
            <a:ext cx="1878106" cy="923330"/>
          </a:xfrm>
          <a:prstGeom prst="rect">
            <a:avLst/>
          </a:prstGeom>
          <a:noFill/>
          <a:ln>
            <a:solidFill>
              <a:schemeClr val="accent1">
                <a:shade val="50000"/>
              </a:schemeClr>
            </a:solidFill>
          </a:ln>
        </p:spPr>
        <p:txBody>
          <a:bodyPr wrap="square" rtlCol="0">
            <a:spAutoFit/>
          </a:bodyPr>
          <a:lstStyle/>
          <a:p>
            <a:pPr algn="ctr"/>
            <a:r>
              <a:rPr lang="en-US" dirty="0" smtClean="0"/>
              <a:t>Browser running AngularJS application</a:t>
            </a:r>
            <a:endParaRPr lang="en-US" dirty="0"/>
          </a:p>
        </p:txBody>
      </p:sp>
      <p:cxnSp>
        <p:nvCxnSpPr>
          <p:cNvPr id="46" name="Straight Arrow Connector 45"/>
          <p:cNvCxnSpPr>
            <a:stCxn id="43" idx="2"/>
            <a:endCxn id="44" idx="0"/>
          </p:cNvCxnSpPr>
          <p:nvPr/>
        </p:nvCxnSpPr>
        <p:spPr>
          <a:xfrm flipH="1">
            <a:off x="9131671" y="3431722"/>
            <a:ext cx="1" cy="1546465"/>
          </a:xfrm>
          <a:prstGeom prst="straightConnector1">
            <a:avLst/>
          </a:prstGeom>
          <a:ln w="508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1" idx="3"/>
            <a:endCxn id="43" idx="1"/>
          </p:cNvCxnSpPr>
          <p:nvPr/>
        </p:nvCxnSpPr>
        <p:spPr>
          <a:xfrm>
            <a:off x="5768788" y="2959740"/>
            <a:ext cx="1954304" cy="10317"/>
          </a:xfrm>
          <a:prstGeom prst="straightConnector1">
            <a:avLst/>
          </a:prstGeom>
          <a:ln w="508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9505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1007</TotalTime>
  <Words>645</Words>
  <Application>Microsoft Macintosh PowerPoint</Application>
  <PresentationFormat>Widescreen</PresentationFormat>
  <Paragraphs>148</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Calibri Light</vt:lpstr>
      <vt:lpstr>Arial</vt:lpstr>
      <vt:lpstr>Office Theme</vt:lpstr>
      <vt:lpstr>Quality in Agile</vt:lpstr>
      <vt:lpstr>Quality in Agile</vt:lpstr>
      <vt:lpstr>Red, Green, Refactor approach</vt:lpstr>
      <vt:lpstr>PowerPoint Presentation</vt:lpstr>
      <vt:lpstr>The testing pyramid</vt:lpstr>
      <vt:lpstr>About Selenium</vt:lpstr>
      <vt:lpstr>Architecture of Selenium</vt:lpstr>
      <vt:lpstr>Protractor – Selenium for AngularJS</vt:lpstr>
      <vt:lpstr>Protractor – How it works! https://angular.github.io/protractor/#/</vt:lpstr>
      <vt:lpstr>Write a test</vt:lpstr>
      <vt:lpstr>Locators</vt:lpstr>
      <vt:lpstr>Locators – an example </vt:lpstr>
      <vt:lpstr>Install Selenium (Dev.)   end to end tests using Protractor - Jasmine</vt:lpstr>
      <vt:lpstr>Protractor configuration</vt:lpstr>
      <vt:lpstr>Run the test </vt:lpstr>
      <vt:lpstr>Page Object Pattern</vt:lpstr>
      <vt:lpstr>Page Object – an example</vt:lpstr>
      <vt:lpstr>Visit my github for the demo source</vt:lpstr>
    </vt:vector>
  </TitlesOfParts>
  <Manager/>
  <Company>CodeWrox LLC</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Protractor Demo Using Selenium</dc:title>
  <dc:subject/>
  <dc:creator>Senthil Maruthaiappan</dc:creator>
  <cp:keywords/>
  <dc:description>senthil@codewrox.com</dc:description>
  <cp:lastModifiedBy>Senthil Maruthaiappan</cp:lastModifiedBy>
  <cp:revision>69</cp:revision>
  <dcterms:created xsi:type="dcterms:W3CDTF">2015-08-20T14:10:04Z</dcterms:created>
  <dcterms:modified xsi:type="dcterms:W3CDTF">2015-08-27T14:47:13Z</dcterms:modified>
  <cp:category/>
</cp:coreProperties>
</file>