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dvent Pro SemiBold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Share Tec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hareTec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dventProSemiBold-bold.fntdata"/><Relationship Id="rId18" Type="http://schemas.openxmlformats.org/officeDocument/2006/relationships/font" Target="fonts/AdventPr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b0b1c925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b0b1c925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b0b1c925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b0b1c925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ad49c8de8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ad49c8de8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b0b1c925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b0b1c925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b0b1c925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b0b1c925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b0b1c925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b0b1c925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BSON =&gt; JSON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ad49c8de8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ad49c8de8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BSON =&gt; JSON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ad49c8de8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ad49c8de8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BSON =&gt; JSON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ad49c8de86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ad49c8de86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BSON =&gt; JSON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b0b1c9259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b0b1c9259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ad49c8de86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ad49c8de86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skynetwork.github.io/opensky-api/rest.html#flights-by-aircraf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561650" y="12852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</a:t>
            </a:r>
            <a:r>
              <a:rPr lang="en">
                <a:solidFill>
                  <a:schemeClr val="accent2"/>
                </a:solidFill>
              </a:rPr>
              <a:t>AIR TRAVEL</a:t>
            </a:r>
            <a:r>
              <a:rPr lang="en"/>
              <a:t> ROUTES 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idx="1" type="body"/>
          </p:nvPr>
        </p:nvSpPr>
        <p:spPr>
          <a:xfrm>
            <a:off x="597375" y="1063525"/>
            <a:ext cx="5091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Basic GUI</a:t>
            </a:r>
            <a:r>
              <a:rPr b="1" lang="en" sz="1600"/>
              <a:t>: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Tkinter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Algorithms</a:t>
            </a:r>
            <a:r>
              <a:rPr b="1" lang="en" sz="1600"/>
              <a:t>: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Combined solution:</a:t>
            </a:r>
            <a:endParaRPr sz="1600"/>
          </a:p>
          <a:p>
            <a:pPr indent="-3302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Depth-First Search at depth 3 with Dijktra’s Algorithm to narrow the results down depending on cache status</a:t>
            </a:r>
            <a:endParaRPr sz="1600"/>
          </a:p>
        </p:txBody>
      </p:sp>
      <p:sp>
        <p:nvSpPr>
          <p:cNvPr id="530" name="Google Shape;530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pic>
        <p:nvPicPr>
          <p:cNvPr id="531" name="Google Shape;5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829" y="1337500"/>
            <a:ext cx="2001550" cy="32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33"/>
          <p:cNvCxnSpPr>
            <a:endCxn id="537" idx="1"/>
          </p:cNvCxnSpPr>
          <p:nvPr/>
        </p:nvCxnSpPr>
        <p:spPr>
          <a:xfrm flipH="1" rot="5400000">
            <a:off x="1203175" y="2002350"/>
            <a:ext cx="2287800" cy="1226700"/>
          </a:xfrm>
          <a:prstGeom prst="bentConnector4">
            <a:avLst>
              <a:gd fmla="val 23940" name="adj1"/>
              <a:gd fmla="val 119412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33"/>
          <p:cNvSpPr txBox="1"/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</a:t>
            </a:r>
            <a:r>
              <a:rPr lang="en"/>
              <a:t>8 seconds</a:t>
            </a:r>
            <a:endParaRPr/>
          </a:p>
        </p:txBody>
      </p:sp>
      <p:sp>
        <p:nvSpPr>
          <p:cNvPr id="538" name="Google Shape;538;p33"/>
          <p:cNvSpPr txBox="1"/>
          <p:nvPr>
            <p:ph idx="1" type="body"/>
          </p:nvPr>
        </p:nvSpPr>
        <p:spPr>
          <a:xfrm>
            <a:off x="2583875" y="2086950"/>
            <a:ext cx="39792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Best Runtime Attained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 txBox="1"/>
          <p:nvPr>
            <p:ph idx="1" type="body"/>
          </p:nvPr>
        </p:nvSpPr>
        <p:spPr>
          <a:xfrm>
            <a:off x="597375" y="1252425"/>
            <a:ext cx="50919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Integration into existing online services like cheapflights.com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Standalone app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en" sz="1600"/>
              <a:t>Ultimately, </a:t>
            </a:r>
            <a:r>
              <a:rPr lang="en" sz="1600" u="sng"/>
              <a:t>saved time for the</a:t>
            </a:r>
            <a:br>
              <a:rPr lang="en" sz="1600" u="sng"/>
            </a:br>
            <a:r>
              <a:rPr lang="en" sz="1600" u="sng"/>
              <a:t>millions around the world</a:t>
            </a:r>
            <a:r>
              <a:rPr lang="en" sz="1600"/>
              <a:t> with a</a:t>
            </a:r>
            <a:br>
              <a:rPr lang="en" sz="1600"/>
            </a:br>
            <a:r>
              <a:rPr lang="en" sz="1600"/>
              <a:t>busy schedule and appointments</a:t>
            </a:r>
            <a:br>
              <a:rPr lang="en" sz="1600"/>
            </a:br>
            <a:r>
              <a:rPr lang="en" sz="1600"/>
              <a:t>to keep</a:t>
            </a:r>
            <a:endParaRPr b="1" sz="1600"/>
          </a:p>
        </p:txBody>
      </p:sp>
      <p:sp>
        <p:nvSpPr>
          <p:cNvPr id="544" name="Google Shape;544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Potential</a:t>
            </a:r>
            <a:endParaRPr/>
          </a:p>
        </p:txBody>
      </p:sp>
      <p:pic>
        <p:nvPicPr>
          <p:cNvPr id="545" name="Google Shape;5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525" y="1803750"/>
            <a:ext cx="3149926" cy="304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 txBox="1"/>
          <p:nvPr>
            <p:ph type="ctrTitle"/>
          </p:nvPr>
        </p:nvSpPr>
        <p:spPr>
          <a:xfrm>
            <a:off x="1561650" y="12090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DEMONSTRATION</a:t>
            </a: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58" name="Google Shape;558;p3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61" name="Google Shape;561;p3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64" name="Google Shape;564;p3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3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70" name="Google Shape;570;p3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73" name="Google Shape;573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Many services exist to locate the cheapest flight for a person.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Ex) cheapflights.com</a:t>
            </a:r>
            <a:endParaRPr i="1"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But what if price is less of a problem than efficiency?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en" sz="1600"/>
              <a:t>So our team decided to create a </a:t>
            </a:r>
            <a:r>
              <a:rPr lang="en" sz="1600"/>
              <a:t>solution for</a:t>
            </a:r>
            <a:r>
              <a:rPr lang="en" sz="1600"/>
              <a:t> that.</a:t>
            </a:r>
            <a:endParaRPr sz="1600"/>
          </a:p>
        </p:txBody>
      </p:sp>
      <p:sp>
        <p:nvSpPr>
          <p:cNvPr id="461" name="Google Shape;461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Solve</a:t>
            </a:r>
            <a:endParaRPr/>
          </a:p>
        </p:txBody>
      </p:sp>
      <p:pic>
        <p:nvPicPr>
          <p:cNvPr id="462" name="Google Shape;4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912" y="2477550"/>
            <a:ext cx="4898176" cy="2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Necessary Components:</a:t>
            </a:r>
            <a:endParaRPr i="1"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Large, detailed datasets of: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Air flight routes across the country.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Air flight schedules.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Necessary Result: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Effectively request/retrieve information and facts about a trip as well as airlines and possible routes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Expected Outcome: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method to efficiently locate the fastest route at the nearest time from the present to specified locations of a person’s choosing.</a:t>
            </a:r>
            <a:endParaRPr sz="1600"/>
          </a:p>
        </p:txBody>
      </p:sp>
      <p:sp>
        <p:nvSpPr>
          <p:cNvPr id="468" name="Google Shape;468;p25"/>
          <p:cNvSpPr txBox="1"/>
          <p:nvPr>
            <p:ph type="ctrTitle"/>
          </p:nvPr>
        </p:nvSpPr>
        <p:spPr>
          <a:xfrm>
            <a:off x="618825" y="411675"/>
            <a:ext cx="568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Components to a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idx="1" type="body"/>
          </p:nvPr>
        </p:nvSpPr>
        <p:spPr>
          <a:xfrm>
            <a:off x="597375" y="987325"/>
            <a:ext cx="78669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Fetching the Data From: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>
                <a:uFill>
                  <a:noFill/>
                </a:uFill>
                <a:hlinkClick r:id="rId3"/>
              </a:rPr>
              <a:t>https://openskynetwork.github.io</a:t>
            </a:r>
            <a:endParaRPr i="1"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https://openflights.org/</a:t>
            </a:r>
            <a:endParaRPr i="1"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Database Information: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MongoDB Atlas as our No-SQL schema-less database software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BSON as the data structure (which MongoDB uses)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Algorithms Explored:</a:t>
            </a:r>
            <a:endParaRPr b="1" sz="1600"/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Djikstra’s Shortest Path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Depth First Search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Optimization: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Parallelization with Djikstra’s Algorithm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In-memory Database approach</a:t>
            </a:r>
            <a:endParaRPr sz="1600"/>
          </a:p>
        </p:txBody>
      </p:sp>
      <p:sp>
        <p:nvSpPr>
          <p:cNvPr id="474" name="Google Shape;474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Nuts and Bolts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/>
          <p:nvPr>
            <p:ph idx="1" type="body"/>
          </p:nvPr>
        </p:nvSpPr>
        <p:spPr>
          <a:xfrm>
            <a:off x="597375" y="987325"/>
            <a:ext cx="78669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Industry standard</a:t>
            </a:r>
            <a:br>
              <a:rPr b="1" lang="en" sz="1600"/>
            </a:b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Excellent scalability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Avoids need for schema redefinition as scaling happens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Supports sharding and replication</a:t>
            </a:r>
            <a:br>
              <a:rPr lang="en" sz="1600"/>
            </a:b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Non-RDMS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elastic data storage solution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Ability to query multiple variable types with BSON</a:t>
            </a:r>
            <a:endParaRPr sz="1600"/>
          </a:p>
        </p:txBody>
      </p:sp>
      <p:sp>
        <p:nvSpPr>
          <p:cNvPr id="480" name="Google Shape;480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MongoDB?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/>
          <p:nvPr>
            <p:ph idx="1" type="body"/>
          </p:nvPr>
        </p:nvSpPr>
        <p:spPr>
          <a:xfrm>
            <a:off x="618825" y="989475"/>
            <a:ext cx="78669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User Requests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Check to see if there was the same request made</a:t>
            </a:r>
            <a:endParaRPr sz="1600"/>
          </a:p>
          <a:p>
            <a: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do not have to calculate the request, rather just return the previous query </a:t>
            </a:r>
            <a:r>
              <a:rPr lang="en" sz="1600"/>
              <a:t>result</a:t>
            </a:r>
            <a:endParaRPr sz="16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Stores important flight characteristics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Airline, source, destination…</a:t>
            </a:r>
            <a:br>
              <a:rPr lang="en" sz="1600"/>
            </a:b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Flexible and Adaptable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</a:t>
            </a:r>
            <a:r>
              <a:rPr lang="en" sz="1600"/>
              <a:t>rigid</a:t>
            </a:r>
            <a:r>
              <a:rPr lang="en" sz="1600"/>
              <a:t> in form</a:t>
            </a:r>
            <a:endParaRPr b="1" sz="1600"/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86" name="Google Shape;486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our schema design?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"/>
          <p:cNvSpPr txBox="1"/>
          <p:nvPr>
            <p:ph idx="1" type="body"/>
          </p:nvPr>
        </p:nvSpPr>
        <p:spPr>
          <a:xfrm>
            <a:off x="597375" y="1094350"/>
            <a:ext cx="78669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Dijktra’s Algorithm</a:t>
            </a:r>
            <a:endParaRPr b="1"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Parallelization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Potential for greater accuracy than Depth-First Search Algorithm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b="1" lang="en" sz="1600"/>
              <a:t>Depth-First Search Algorithm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Good for single routes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Slightly faster than even Dijktra’s Algorithm</a:t>
            </a:r>
            <a:endParaRPr sz="1600"/>
          </a:p>
        </p:txBody>
      </p:sp>
      <p:sp>
        <p:nvSpPr>
          <p:cNvPr id="492" name="Google Shape;492;p29"/>
          <p:cNvSpPr txBox="1"/>
          <p:nvPr>
            <p:ph type="ctrTitle"/>
          </p:nvPr>
        </p:nvSpPr>
        <p:spPr>
          <a:xfrm>
            <a:off x="618825" y="411675"/>
            <a:ext cx="546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Particular Algorithms?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That Looks Like</a:t>
            </a:r>
            <a:endParaRPr/>
          </a:p>
        </p:txBody>
      </p:sp>
      <p:sp>
        <p:nvSpPr>
          <p:cNvPr id="498" name="Google Shape;498;p30"/>
          <p:cNvSpPr txBox="1"/>
          <p:nvPr>
            <p:ph idx="1" type="subTitle"/>
          </p:nvPr>
        </p:nvSpPr>
        <p:spPr>
          <a:xfrm>
            <a:off x="961925" y="1491350"/>
            <a:ext cx="18141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Frontend (Tkinter)</a:t>
            </a:r>
            <a:endParaRPr b="1"/>
          </a:p>
        </p:txBody>
      </p:sp>
      <p:sp>
        <p:nvSpPr>
          <p:cNvPr id="499" name="Google Shape;499;p30"/>
          <p:cNvSpPr txBox="1"/>
          <p:nvPr>
            <p:ph idx="3" type="subTitle"/>
          </p:nvPr>
        </p:nvSpPr>
        <p:spPr>
          <a:xfrm>
            <a:off x="5030763" y="2024750"/>
            <a:ext cx="7908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</p:txBody>
      </p:sp>
      <p:sp>
        <p:nvSpPr>
          <p:cNvPr id="500" name="Google Shape;500;p30"/>
          <p:cNvSpPr txBox="1"/>
          <p:nvPr>
            <p:ph idx="5" type="subTitle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OpenSky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OpenFlights</a:t>
            </a:r>
            <a:endParaRPr/>
          </a:p>
        </p:txBody>
      </p:sp>
      <p:sp>
        <p:nvSpPr>
          <p:cNvPr id="501" name="Google Shape;501;p30"/>
          <p:cNvSpPr txBox="1"/>
          <p:nvPr>
            <p:ph idx="8" type="subTitle"/>
          </p:nvPr>
        </p:nvSpPr>
        <p:spPr>
          <a:xfrm>
            <a:off x="2132425" y="1966450"/>
            <a:ext cx="949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(Python)</a:t>
            </a:r>
            <a:endParaRPr/>
          </a:p>
        </p:txBody>
      </p:sp>
      <p:sp>
        <p:nvSpPr>
          <p:cNvPr id="502" name="Google Shape;502;p30"/>
          <p:cNvSpPr txBox="1"/>
          <p:nvPr>
            <p:ph idx="13" type="subTitle"/>
          </p:nvPr>
        </p:nvSpPr>
        <p:spPr>
          <a:xfrm>
            <a:off x="3533625" y="3479250"/>
            <a:ext cx="20706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MongoDB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BSON)</a:t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2997425" y="20146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7104124" y="1163259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5724913" y="19811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30"/>
          <p:cNvCxnSpPr>
            <a:stCxn id="506" idx="3"/>
            <a:endCxn id="504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0"/>
          <p:cNvCxnSpPr>
            <a:stCxn id="504" idx="3"/>
            <a:endCxn id="510" idx="1"/>
          </p:cNvCxnSpPr>
          <p:nvPr/>
        </p:nvCxnSpPr>
        <p:spPr>
          <a:xfrm flipH="1" rot="10800000">
            <a:off x="4776663" y="1371034"/>
            <a:ext cx="2327400" cy="184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/>
          <p:nvPr>
            <p:ph type="ctrTitle"/>
          </p:nvPr>
        </p:nvSpPr>
        <p:spPr>
          <a:xfrm>
            <a:off x="608250" y="4152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516" name="Google Shape;516;p31"/>
          <p:cNvSpPr txBox="1"/>
          <p:nvPr/>
        </p:nvSpPr>
        <p:spPr>
          <a:xfrm>
            <a:off x="669975" y="1178075"/>
            <a:ext cx="17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User Facing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7" name="Google Shape;517;p31"/>
          <p:cNvSpPr txBox="1"/>
          <p:nvPr/>
        </p:nvSpPr>
        <p:spPr>
          <a:xfrm>
            <a:off x="371000" y="1532875"/>
            <a:ext cx="168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Enter Airport Source and Destination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355100" y="2587625"/>
            <a:ext cx="172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Program Looks in Database for a route. If Route in Database, Returns shortest route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9" name="Google Shape;519;p31"/>
          <p:cNvSpPr txBox="1"/>
          <p:nvPr/>
        </p:nvSpPr>
        <p:spPr>
          <a:xfrm>
            <a:off x="2376275" y="2062000"/>
            <a:ext cx="242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If route not in table, run depth first search to find possible routes. Run Dijkstra’s on possible routes to classify routes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20" name="Google Shape;520;p31"/>
          <p:cNvCxnSpPr>
            <a:stCxn id="517" idx="2"/>
          </p:cNvCxnSpPr>
          <p:nvPr/>
        </p:nvCxnSpPr>
        <p:spPr>
          <a:xfrm flipH="1">
            <a:off x="1214150" y="2364175"/>
            <a:ext cx="1800" cy="26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31"/>
          <p:cNvCxnSpPr>
            <a:stCxn id="518" idx="3"/>
            <a:endCxn id="519" idx="1"/>
          </p:cNvCxnSpPr>
          <p:nvPr/>
        </p:nvCxnSpPr>
        <p:spPr>
          <a:xfrm flipH="1" rot="10800000">
            <a:off x="2076800" y="2693075"/>
            <a:ext cx="299400" cy="52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1"/>
          <p:cNvSpPr txBox="1"/>
          <p:nvPr/>
        </p:nvSpPr>
        <p:spPr>
          <a:xfrm>
            <a:off x="6040150" y="1264700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Background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3" name="Google Shape;523;p31"/>
          <p:cNvSpPr txBox="1"/>
          <p:nvPr/>
        </p:nvSpPr>
        <p:spPr>
          <a:xfrm>
            <a:off x="5158200" y="1846450"/>
            <a:ext cx="165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Background server processes continuously run Dijkstra’s on Airports and save the table into the database.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4" name="Google Shape;524;p31"/>
          <p:cNvSpPr txBox="1"/>
          <p:nvPr/>
        </p:nvSpPr>
        <p:spPr>
          <a:xfrm>
            <a:off x="7034975" y="1913825"/>
            <a:ext cx="153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Routes and Database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continuously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updated with API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calls to OpenSky’s Network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