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5" r:id="rId9"/>
    <p:sldId id="266" r:id="rId10"/>
    <p:sldId id="264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  <a:srgbClr val="0070AE"/>
    <a:srgbClr val="E11C1B"/>
    <a:srgbClr val="F0F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54B6DD-B34B-4097-87C7-8A285FC668CE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D5083-4215-4896-AFAF-D54BC2AF7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4725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D5083-4215-4896-AFAF-D54BC2AF717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2642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C9AF0-6DA2-40EA-AC4E-6EB99060E625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969DF-D903-4BE0-A4D6-79180B1F8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517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C9AF0-6DA2-40EA-AC4E-6EB99060E625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969DF-D903-4BE0-A4D6-79180B1F8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012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C9AF0-6DA2-40EA-AC4E-6EB99060E625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969DF-D903-4BE0-A4D6-79180B1F8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067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C9AF0-6DA2-40EA-AC4E-6EB99060E625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969DF-D903-4BE0-A4D6-79180B1F8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254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C9AF0-6DA2-40EA-AC4E-6EB99060E625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969DF-D903-4BE0-A4D6-79180B1F8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76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C9AF0-6DA2-40EA-AC4E-6EB99060E625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969DF-D903-4BE0-A4D6-79180B1F8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798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C9AF0-6DA2-40EA-AC4E-6EB99060E625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969DF-D903-4BE0-A4D6-79180B1F8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857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C9AF0-6DA2-40EA-AC4E-6EB99060E625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969DF-D903-4BE0-A4D6-79180B1F8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931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C9AF0-6DA2-40EA-AC4E-6EB99060E625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969DF-D903-4BE0-A4D6-79180B1F8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526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C9AF0-6DA2-40EA-AC4E-6EB99060E625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7B4969DF-D903-4BE0-A4D6-79180B1F8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370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C9AF0-6DA2-40EA-AC4E-6EB99060E625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969DF-D903-4BE0-A4D6-79180B1F8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787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B92C9AF0-6DA2-40EA-AC4E-6EB99060E625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tx1">
                    <a:alpha val="20000"/>
                  </a:schemeClr>
                </a:solidFill>
                <a:latin typeface="+mj-lt"/>
              </a:defRPr>
            </a:lvl1pPr>
          </a:lstStyle>
          <a:p>
            <a:fld id="{7B4969DF-D903-4BE0-A4D6-79180B1F8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7793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4B759-A029-4755-8A60-5D7D49C8E2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7107" y="3356352"/>
            <a:ext cx="10457786" cy="1264809"/>
          </a:xfr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8400" dirty="0">
                <a:solidFill>
                  <a:srgbClr val="0070AE"/>
                </a:solidFill>
                <a:latin typeface="Agency FB" panose="020B0503020202020204" pitchFamily="34" charset="0"/>
              </a:rPr>
              <a:t>Mobile Transfer Platform</a:t>
            </a:r>
            <a:br>
              <a:rPr lang="en-US" sz="8400" dirty="0">
                <a:solidFill>
                  <a:srgbClr val="0070AE"/>
                </a:solidFill>
              </a:rPr>
            </a:br>
            <a:r>
              <a:rPr lang="en-US" sz="8400" b="1" dirty="0">
                <a:solidFill>
                  <a:srgbClr val="E11C1B"/>
                </a:solidFill>
                <a:latin typeface="Agency FB" panose="020B0503020202020204" pitchFamily="34" charset="0"/>
              </a:rPr>
              <a:t>MTP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85FBBA-F686-4370-93AA-CE550F1D7D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2527" y="272771"/>
            <a:ext cx="2275486" cy="10312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87A0069-390B-45B1-AA5F-4A372609282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31" t="18282" r="9957" b="20375"/>
          <a:stretch/>
        </p:blipFill>
        <p:spPr>
          <a:xfrm>
            <a:off x="454154" y="410419"/>
            <a:ext cx="3301771" cy="103122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BC8D587-D525-48B5-9F7A-36724A945795}"/>
              </a:ext>
            </a:extLst>
          </p:cNvPr>
          <p:cNvSpPr txBox="1"/>
          <p:nvPr/>
        </p:nvSpPr>
        <p:spPr>
          <a:xfrm>
            <a:off x="1199538" y="4621161"/>
            <a:ext cx="96159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Agency FB" panose="020B0503020202020204" pitchFamily="34" charset="0"/>
              </a:rPr>
              <a:t>Architecture Document</a:t>
            </a:r>
          </a:p>
        </p:txBody>
      </p:sp>
    </p:spTree>
    <p:extLst>
      <p:ext uri="{BB962C8B-B14F-4D97-AF65-F5344CB8AC3E}">
        <p14:creationId xmlns:p14="http://schemas.microsoft.com/office/powerpoint/2010/main" val="5930355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6693794-E208-4205-B104-DD87DBF95B94}"/>
              </a:ext>
            </a:extLst>
          </p:cNvPr>
          <p:cNvSpPr txBox="1"/>
          <p:nvPr/>
        </p:nvSpPr>
        <p:spPr>
          <a:xfrm>
            <a:off x="585019" y="385015"/>
            <a:ext cx="11021961" cy="6107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304800" algn="l"/>
                <a:tab pos="5480050" algn="r"/>
              </a:tabLst>
            </a:pPr>
            <a:r>
              <a:rPr lang="en-US" altLang="en-US" sz="3000" b="1" u="sng" dirty="0">
                <a:solidFill>
                  <a:srgbClr val="E11C1B"/>
                </a:solidFill>
                <a:latin typeface="Agency FB" panose="020B0503020202020204" pitchFamily="34" charset="0"/>
              </a:rPr>
              <a:t>TEST </a:t>
            </a:r>
            <a:r>
              <a:rPr lang="en-US" altLang="en-US" sz="3000" b="1" u="sng" dirty="0">
                <a:solidFill>
                  <a:srgbClr val="0070AE"/>
                </a:solidFill>
                <a:latin typeface="Agency FB" panose="020B0503020202020204" pitchFamily="34" charset="0"/>
              </a:rPr>
              <a:t>CASES:</a:t>
            </a:r>
          </a:p>
          <a:p>
            <a:pPr marL="457200" lvl="0" indent="-45720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  <a:tabLst>
                <a:tab pos="304800" algn="l"/>
                <a:tab pos="5480050" algn="r"/>
              </a:tabLst>
            </a:pPr>
            <a:r>
              <a:rPr lang="en-US" sz="2600" dirty="0">
                <a:solidFill>
                  <a:schemeClr val="bg1"/>
                </a:solidFill>
                <a:latin typeface="Agency FB" panose="020B0503020202020204" pitchFamily="34" charset="0"/>
              </a:rPr>
              <a:t>Money transfer value should not be a negative number or 0 or any alphabet or symbol.</a:t>
            </a:r>
          </a:p>
          <a:p>
            <a:pPr marL="457200" lvl="0" indent="-45720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  <a:tabLst>
                <a:tab pos="304800" algn="l"/>
                <a:tab pos="5480050" algn="r"/>
              </a:tabLst>
            </a:pPr>
            <a:r>
              <a:rPr lang="en-US" sz="2600" dirty="0">
                <a:solidFill>
                  <a:schemeClr val="bg1"/>
                </a:solidFill>
                <a:latin typeface="Agency FB" panose="020B0503020202020204" pitchFamily="34" charset="0"/>
              </a:rPr>
              <a:t>Money to be transferred should be greater than or equal to the wallet balance of the Lender.</a:t>
            </a:r>
          </a:p>
          <a:p>
            <a:pPr marL="457200" lvl="0" indent="-45720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  <a:tabLst>
                <a:tab pos="304800" algn="l"/>
                <a:tab pos="5480050" algn="r"/>
              </a:tabLst>
            </a:pPr>
            <a:r>
              <a:rPr lang="en-US" sz="2600" dirty="0">
                <a:solidFill>
                  <a:schemeClr val="bg1"/>
                </a:solidFill>
                <a:latin typeface="Agency FB" panose="020B0503020202020204" pitchFamily="34" charset="0"/>
              </a:rPr>
              <a:t>User is sending money to himself, i.e., lender and borrower should not be the same.</a:t>
            </a:r>
          </a:p>
          <a:p>
            <a:pPr marL="457200" lvl="0" indent="-45720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  <a:tabLst>
                <a:tab pos="304800" algn="l"/>
                <a:tab pos="5480050" algn="r"/>
              </a:tabLst>
            </a:pPr>
            <a:r>
              <a:rPr lang="en-US" sz="2600" dirty="0">
                <a:solidFill>
                  <a:schemeClr val="bg1"/>
                </a:solidFill>
                <a:latin typeface="Agency FB" panose="020B0503020202020204" pitchFamily="34" charset="0"/>
              </a:rPr>
              <a:t>User (lender or borrower) does not exist.</a:t>
            </a:r>
          </a:p>
          <a:p>
            <a:pPr marL="457200" indent="-45720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  <a:tabLst>
                <a:tab pos="304800" algn="l"/>
                <a:tab pos="5480050" algn="r"/>
              </a:tabLst>
            </a:pPr>
            <a:r>
              <a:rPr lang="en-US" sz="2600" dirty="0">
                <a:solidFill>
                  <a:schemeClr val="bg1"/>
                </a:solidFill>
                <a:latin typeface="Agency FB" panose="020B0503020202020204" pitchFamily="34" charset="0"/>
              </a:rPr>
              <a:t>If transaction is unsuccessful, Error message is to be displayed i.e., the money should not be deducted from lender’s wallet and if deducted it should revert back.</a:t>
            </a:r>
          </a:p>
          <a:p>
            <a:pPr marL="457200" indent="-45720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  <a:tabLst>
                <a:tab pos="304800" algn="l"/>
                <a:tab pos="5480050" algn="r"/>
              </a:tabLst>
            </a:pPr>
            <a:r>
              <a:rPr lang="en-US" altLang="en-US" sz="2600" dirty="0">
                <a:solidFill>
                  <a:schemeClr val="bg1"/>
                </a:solidFill>
                <a:latin typeface="Agency FB" panose="020B0503020202020204" pitchFamily="34" charset="0"/>
              </a:rPr>
              <a:t>Auditor can’t transact.</a:t>
            </a:r>
          </a:p>
          <a:p>
            <a:pPr marL="457200" indent="-45720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  <a:tabLst>
                <a:tab pos="304800" algn="l"/>
                <a:tab pos="5480050" algn="r"/>
              </a:tabLst>
            </a:pPr>
            <a:r>
              <a:rPr lang="en-US" altLang="en-US" sz="2600" dirty="0">
                <a:solidFill>
                  <a:schemeClr val="bg1"/>
                </a:solidFill>
                <a:latin typeface="Agency FB" panose="020B0503020202020204" pitchFamily="34" charset="0"/>
              </a:rPr>
              <a:t>Wallet Amount should be updated.</a:t>
            </a:r>
          </a:p>
          <a:p>
            <a:pPr marL="457200" indent="-45720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  <a:tabLst>
                <a:tab pos="304800" algn="l"/>
                <a:tab pos="5480050" algn="r"/>
              </a:tabLst>
            </a:pPr>
            <a:r>
              <a:rPr lang="en-US" sz="2600" dirty="0">
                <a:solidFill>
                  <a:schemeClr val="bg1"/>
                </a:solidFill>
                <a:latin typeface="Agency FB" panose="020B0503020202020204" pitchFamily="34" charset="0"/>
              </a:rPr>
              <a:t>Personal information of lender should not be visible to the borrower.</a:t>
            </a:r>
          </a:p>
        </p:txBody>
      </p:sp>
    </p:spTree>
    <p:extLst>
      <p:ext uri="{BB962C8B-B14F-4D97-AF65-F5344CB8AC3E}">
        <p14:creationId xmlns:p14="http://schemas.microsoft.com/office/powerpoint/2010/main" val="39577766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6693794-E208-4205-B104-DD87DBF95B94}"/>
              </a:ext>
            </a:extLst>
          </p:cNvPr>
          <p:cNvSpPr txBox="1"/>
          <p:nvPr/>
        </p:nvSpPr>
        <p:spPr>
          <a:xfrm>
            <a:off x="594851" y="11394"/>
            <a:ext cx="11021961" cy="670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304800" algn="l"/>
                <a:tab pos="5480050" algn="r"/>
              </a:tabLst>
            </a:pPr>
            <a:r>
              <a:rPr lang="en-US" altLang="en-US" sz="3000" b="1" u="sng" dirty="0">
                <a:solidFill>
                  <a:srgbClr val="E11C1B"/>
                </a:solidFill>
                <a:latin typeface="Agency FB" panose="020B0503020202020204" pitchFamily="34" charset="0"/>
              </a:rPr>
              <a:t>TEST </a:t>
            </a:r>
            <a:r>
              <a:rPr lang="en-US" altLang="en-US" sz="3000" b="1" u="sng" dirty="0">
                <a:solidFill>
                  <a:srgbClr val="0070AE"/>
                </a:solidFill>
                <a:latin typeface="Agency FB" panose="020B0503020202020204" pitchFamily="34" charset="0"/>
              </a:rPr>
              <a:t>CASES:</a:t>
            </a:r>
          </a:p>
          <a:p>
            <a:pPr marL="457200" lvl="0" indent="-45720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  <a:tabLst>
                <a:tab pos="304800" algn="l"/>
                <a:tab pos="5480050" algn="r"/>
              </a:tabLst>
            </a:pPr>
            <a:r>
              <a:rPr lang="en-US" sz="2600" dirty="0">
                <a:solidFill>
                  <a:schemeClr val="bg1"/>
                </a:solidFill>
                <a:latin typeface="Agency FB" panose="020B0503020202020204" pitchFamily="34" charset="0"/>
              </a:rPr>
              <a:t>Double spending should not happen i.e. only one output of the transaction.</a:t>
            </a:r>
          </a:p>
          <a:p>
            <a:pPr marL="457200" indent="-45720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  <a:tabLst>
                <a:tab pos="304800" algn="l"/>
                <a:tab pos="5480050" algn="r"/>
              </a:tabLst>
            </a:pPr>
            <a:r>
              <a:rPr lang="en-US" sz="2600" dirty="0">
                <a:solidFill>
                  <a:schemeClr val="bg1"/>
                </a:solidFill>
                <a:latin typeface="Agency FB" panose="020B0503020202020204" pitchFamily="34" charset="0"/>
              </a:rPr>
              <a:t>Number of transactions in a given time frame should not exceed the given limit.</a:t>
            </a:r>
          </a:p>
          <a:p>
            <a:pPr marL="457200" indent="-45720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  <a:tabLst>
                <a:tab pos="304800" algn="l"/>
                <a:tab pos="5480050" algn="r"/>
              </a:tabLst>
            </a:pPr>
            <a:r>
              <a:rPr lang="en-US" sz="2600" dirty="0">
                <a:solidFill>
                  <a:schemeClr val="bg1"/>
                </a:solidFill>
                <a:latin typeface="Agency FB" panose="020B0503020202020204" pitchFamily="34" charset="0"/>
              </a:rPr>
              <a:t>Transaction is unsuccessful but the money is deducted and error message is not displayed.</a:t>
            </a:r>
          </a:p>
          <a:p>
            <a:pPr marL="457200" indent="-45720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  <a:tabLst>
                <a:tab pos="304800" algn="l"/>
                <a:tab pos="5480050" algn="r"/>
              </a:tabLst>
            </a:pPr>
            <a:r>
              <a:rPr lang="en-US" sz="2600" dirty="0">
                <a:solidFill>
                  <a:schemeClr val="bg1"/>
                </a:solidFill>
                <a:latin typeface="Agency FB" panose="020B0503020202020204" pitchFamily="34" charset="0"/>
              </a:rPr>
              <a:t>Transaction is not visible to auditor.</a:t>
            </a:r>
          </a:p>
          <a:p>
            <a:pPr marL="457200" indent="-45720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  <a:tabLst>
                <a:tab pos="304800" algn="l"/>
                <a:tab pos="5480050" algn="r"/>
              </a:tabLst>
            </a:pPr>
            <a:r>
              <a:rPr lang="en-US" sz="2600" dirty="0">
                <a:solidFill>
                  <a:schemeClr val="bg1"/>
                </a:solidFill>
                <a:latin typeface="Agency FB" panose="020B0503020202020204" pitchFamily="34" charset="0"/>
              </a:rPr>
              <a:t>After Session Timeout account should automatically logout.</a:t>
            </a:r>
          </a:p>
          <a:p>
            <a:pPr marL="457200" lvl="0" indent="-45720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  <a:tabLst>
                <a:tab pos="304800" algn="l"/>
                <a:tab pos="5480050" algn="r"/>
              </a:tabLst>
            </a:pPr>
            <a:r>
              <a:rPr lang="en-US" altLang="en-US" sz="2600" dirty="0">
                <a:solidFill>
                  <a:schemeClr val="bg1"/>
                </a:solidFill>
                <a:latin typeface="Agency FB" panose="020B0503020202020204" pitchFamily="34" charset="0"/>
              </a:rPr>
              <a:t>Multi-factor authentication should let user login into his account</a:t>
            </a:r>
          </a:p>
          <a:p>
            <a:pPr marL="457200" lvl="0" indent="-45720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  <a:tabLst>
                <a:tab pos="304800" algn="l"/>
                <a:tab pos="5480050" algn="r"/>
              </a:tabLst>
            </a:pPr>
            <a:r>
              <a:rPr lang="en-US" altLang="en-US" sz="2600" dirty="0">
                <a:solidFill>
                  <a:schemeClr val="bg1"/>
                </a:solidFill>
                <a:latin typeface="Agency FB" panose="020B0503020202020204" pitchFamily="34" charset="0"/>
              </a:rPr>
              <a:t>Text and email alerts should be sent for every transaction</a:t>
            </a:r>
          </a:p>
          <a:p>
            <a:pPr marL="457200" lvl="0" indent="-45720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  <a:tabLst>
                <a:tab pos="304800" algn="l"/>
                <a:tab pos="5480050" algn="r"/>
              </a:tabLst>
            </a:pPr>
            <a:r>
              <a:rPr lang="en-US" altLang="en-US" sz="2600" dirty="0">
                <a:solidFill>
                  <a:schemeClr val="bg1"/>
                </a:solidFill>
                <a:latin typeface="Agency FB" panose="020B0503020202020204" pitchFamily="34" charset="0"/>
              </a:rPr>
              <a:t>KYC verifies the fraud users</a:t>
            </a:r>
          </a:p>
          <a:p>
            <a:pPr marL="457200" lvl="0" indent="-45720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  <a:tabLst>
                <a:tab pos="304800" algn="l"/>
                <a:tab pos="5480050" algn="r"/>
              </a:tabLst>
            </a:pPr>
            <a:r>
              <a:rPr lang="en-US" altLang="en-US" sz="2600" dirty="0">
                <a:solidFill>
                  <a:schemeClr val="bg1"/>
                </a:solidFill>
                <a:latin typeface="Agency FB" panose="020B0503020202020204" pitchFamily="34" charset="0"/>
              </a:rPr>
              <a:t>Failed Transactions should lead to Amount Reversal</a:t>
            </a:r>
          </a:p>
          <a:p>
            <a:pPr marL="457200" lvl="0" indent="-45720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  <a:tabLst>
                <a:tab pos="304800" algn="l"/>
                <a:tab pos="5480050" algn="r"/>
              </a:tabLst>
            </a:pPr>
            <a:r>
              <a:rPr lang="en-US" altLang="en-US" sz="2600" dirty="0">
                <a:solidFill>
                  <a:schemeClr val="bg1"/>
                </a:solidFill>
                <a:latin typeface="Agency FB" panose="020B0503020202020204" pitchFamily="34" charset="0"/>
              </a:rPr>
              <a:t>Currency Conversion in case of international Banking</a:t>
            </a:r>
          </a:p>
        </p:txBody>
      </p:sp>
    </p:spTree>
    <p:extLst>
      <p:ext uri="{BB962C8B-B14F-4D97-AF65-F5344CB8AC3E}">
        <p14:creationId xmlns:p14="http://schemas.microsoft.com/office/powerpoint/2010/main" val="17468726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6693794-E208-4205-B104-DD87DBF95B94}"/>
              </a:ext>
            </a:extLst>
          </p:cNvPr>
          <p:cNvSpPr txBox="1"/>
          <p:nvPr/>
        </p:nvSpPr>
        <p:spPr>
          <a:xfrm>
            <a:off x="585019" y="385015"/>
            <a:ext cx="11021961" cy="3276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304800" algn="l"/>
                <a:tab pos="5480050" algn="r"/>
              </a:tabLst>
            </a:pPr>
            <a:r>
              <a:rPr lang="en-US" altLang="en-US" sz="3000" b="1" u="sng" dirty="0">
                <a:solidFill>
                  <a:srgbClr val="E11C1B"/>
                </a:solidFill>
                <a:latin typeface="Agency FB" panose="020B0503020202020204" pitchFamily="34" charset="0"/>
              </a:rPr>
              <a:t>Doubt</a:t>
            </a:r>
            <a:r>
              <a:rPr lang="en-US" altLang="en-US" sz="3000" b="1" u="sng" dirty="0">
                <a:solidFill>
                  <a:srgbClr val="0070AE"/>
                </a:solidFill>
                <a:latin typeface="Agency FB" panose="020B0503020202020204" pitchFamily="34" charset="0"/>
              </a:rPr>
              <a:t>:</a:t>
            </a:r>
          </a:p>
          <a:p>
            <a:pPr marL="514350" lvl="0" indent="-51435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AutoNum type="arabicPeriod"/>
              <a:tabLst>
                <a:tab pos="304800" algn="l"/>
                <a:tab pos="5480050" algn="r"/>
              </a:tabLst>
            </a:pPr>
            <a:r>
              <a:rPr lang="en-US" altLang="en-US" sz="2600" b="1" u="sng" dirty="0">
                <a:solidFill>
                  <a:srgbClr val="0070AE"/>
                </a:solidFill>
                <a:latin typeface="Agency FB" panose="020B0503020202020204" pitchFamily="34" charset="0"/>
              </a:rPr>
              <a:t>NEFT</a:t>
            </a:r>
          </a:p>
          <a:p>
            <a:pPr marL="514350" lvl="0" indent="-51435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AutoNum type="arabicPeriod"/>
              <a:tabLst>
                <a:tab pos="304800" algn="l"/>
                <a:tab pos="5480050" algn="r"/>
              </a:tabLst>
            </a:pPr>
            <a:r>
              <a:rPr lang="en-US" altLang="en-US" sz="2600" b="1" u="sng" dirty="0">
                <a:solidFill>
                  <a:srgbClr val="0070AE"/>
                </a:solidFill>
                <a:latin typeface="Agency FB" panose="020B0503020202020204" pitchFamily="34" charset="0"/>
              </a:rPr>
              <a:t>Personal Info to the Auditor</a:t>
            </a:r>
          </a:p>
          <a:p>
            <a:pPr marL="514350" lvl="0" indent="-51435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AutoNum type="arabicPeriod"/>
              <a:tabLst>
                <a:tab pos="304800" algn="l"/>
                <a:tab pos="5480050" algn="r"/>
              </a:tabLst>
            </a:pPr>
            <a:endParaRPr lang="en-US" altLang="en-US" sz="3000" b="1" u="sng" dirty="0">
              <a:solidFill>
                <a:srgbClr val="0070AE"/>
              </a:solidFill>
              <a:latin typeface="Agency FB" panose="020B0503020202020204" pitchFamily="34" charset="0"/>
            </a:endParaRPr>
          </a:p>
          <a:p>
            <a:pPr lvl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304800" algn="l"/>
                <a:tab pos="5480050" algn="r"/>
              </a:tabLst>
            </a:pPr>
            <a:endParaRPr lang="en-US" altLang="en-US" sz="3000" b="1" u="sng" dirty="0">
              <a:solidFill>
                <a:srgbClr val="0070AE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2392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6693794-E208-4205-B104-DD87DBF95B94}"/>
              </a:ext>
            </a:extLst>
          </p:cNvPr>
          <p:cNvSpPr txBox="1"/>
          <p:nvPr/>
        </p:nvSpPr>
        <p:spPr>
          <a:xfrm>
            <a:off x="879987" y="675265"/>
            <a:ext cx="9414388" cy="370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304800" algn="l"/>
                <a:tab pos="5480050" algn="r"/>
              </a:tabLst>
            </a:pPr>
            <a:r>
              <a:rPr lang="en-US" altLang="en-US" sz="3000" b="1" u="sng" dirty="0">
                <a:solidFill>
                  <a:srgbClr val="E11C1B"/>
                </a:solidFill>
                <a:latin typeface="Agency FB" panose="020B0503020202020204" pitchFamily="34" charset="0"/>
              </a:rPr>
              <a:t>Table o</a:t>
            </a:r>
            <a:r>
              <a:rPr lang="en-US" altLang="en-US" sz="3000" b="1" u="sng" dirty="0">
                <a:solidFill>
                  <a:srgbClr val="0070AE"/>
                </a:solidFill>
                <a:latin typeface="Agency FB" panose="020B0503020202020204" pitchFamily="34" charset="0"/>
              </a:rPr>
              <a:t>f Contents:</a:t>
            </a:r>
          </a:p>
          <a:p>
            <a:pPr marL="457200" lvl="0" indent="-45720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  <a:tabLst>
                <a:tab pos="304800" algn="l"/>
                <a:tab pos="5480050" algn="r"/>
              </a:tabLst>
            </a:pPr>
            <a:r>
              <a:rPr lang="en-US" altLang="en-US" sz="2600" dirty="0">
                <a:solidFill>
                  <a:schemeClr val="bg1">
                    <a:lumMod val="85000"/>
                    <a:lumOff val="15000"/>
                  </a:schemeClr>
                </a:solidFill>
                <a:latin typeface="Agency FB" panose="020B0503020202020204" pitchFamily="34" charset="0"/>
              </a:rPr>
              <a:t>INTRODUCTION</a:t>
            </a:r>
          </a:p>
          <a:p>
            <a:pPr marL="457200" lvl="0" indent="-45720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  <a:tabLst>
                <a:tab pos="304800" algn="l"/>
                <a:tab pos="5480050" algn="r"/>
              </a:tabLst>
            </a:pPr>
            <a:r>
              <a:rPr lang="en-US" altLang="en-US" sz="2600" dirty="0">
                <a:solidFill>
                  <a:schemeClr val="bg1">
                    <a:lumMod val="85000"/>
                    <a:lumOff val="15000"/>
                  </a:schemeClr>
                </a:solidFill>
                <a:latin typeface="Agency FB" panose="020B0503020202020204" pitchFamily="34" charset="0"/>
              </a:rPr>
              <a:t>FUNCTIONAL REQUIREMENTS</a:t>
            </a:r>
          </a:p>
          <a:p>
            <a:pPr marL="457200" lvl="0" indent="-45720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  <a:tabLst>
                <a:tab pos="304800" algn="l"/>
                <a:tab pos="5480050" algn="r"/>
              </a:tabLst>
            </a:pPr>
            <a:r>
              <a:rPr lang="en-US" altLang="en-US" sz="2600" dirty="0">
                <a:solidFill>
                  <a:schemeClr val="bg1">
                    <a:lumMod val="85000"/>
                    <a:lumOff val="15000"/>
                  </a:schemeClr>
                </a:solidFill>
                <a:latin typeface="Agency FB" panose="020B0503020202020204" pitchFamily="34" charset="0"/>
              </a:rPr>
              <a:t>NON-FUNCTIONAL REQUIREMENTS</a:t>
            </a:r>
          </a:p>
          <a:p>
            <a:pPr marL="457200" lvl="0" indent="-45720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  <a:tabLst>
                <a:tab pos="304800" algn="l"/>
                <a:tab pos="5480050" algn="r"/>
              </a:tabLst>
            </a:pPr>
            <a:r>
              <a:rPr lang="en-US" altLang="en-US" sz="2600" dirty="0">
                <a:solidFill>
                  <a:schemeClr val="bg1">
                    <a:lumMod val="85000"/>
                    <a:lumOff val="15000"/>
                  </a:schemeClr>
                </a:solidFill>
                <a:latin typeface="Agency FB" panose="020B0503020202020204" pitchFamily="34" charset="0"/>
              </a:rPr>
              <a:t>TECHNICAL MAPPING</a:t>
            </a:r>
          </a:p>
          <a:p>
            <a:pPr marL="457200" lvl="0" indent="-45720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  <a:tabLst>
                <a:tab pos="304800" algn="l"/>
                <a:tab pos="5480050" algn="r"/>
              </a:tabLst>
            </a:pPr>
            <a:r>
              <a:rPr lang="en-US" altLang="en-US" sz="2600" dirty="0">
                <a:solidFill>
                  <a:schemeClr val="bg1">
                    <a:lumMod val="85000"/>
                    <a:lumOff val="15000"/>
                  </a:schemeClr>
                </a:solidFill>
                <a:latin typeface="Agency FB" panose="020B0503020202020204" pitchFamily="34" charset="0"/>
              </a:rPr>
              <a:t>TEST CASES</a:t>
            </a:r>
          </a:p>
        </p:txBody>
      </p:sp>
    </p:spTree>
    <p:extLst>
      <p:ext uri="{BB962C8B-B14F-4D97-AF65-F5344CB8AC3E}">
        <p14:creationId xmlns:p14="http://schemas.microsoft.com/office/powerpoint/2010/main" val="1900828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6693794-E208-4205-B104-DD87DBF95B94}"/>
              </a:ext>
            </a:extLst>
          </p:cNvPr>
          <p:cNvSpPr txBox="1"/>
          <p:nvPr/>
        </p:nvSpPr>
        <p:spPr>
          <a:xfrm>
            <a:off x="585019" y="675265"/>
            <a:ext cx="11021961" cy="6107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304800" algn="l"/>
                <a:tab pos="5480050" algn="r"/>
              </a:tabLst>
            </a:pPr>
            <a:r>
              <a:rPr lang="en-US" altLang="en-US" sz="3000" b="1" u="sng" dirty="0">
                <a:solidFill>
                  <a:srgbClr val="E11C1B"/>
                </a:solidFill>
                <a:latin typeface="Agency FB" panose="020B0503020202020204" pitchFamily="34" charset="0"/>
              </a:rPr>
              <a:t>INTROD</a:t>
            </a:r>
            <a:r>
              <a:rPr lang="en-US" altLang="en-US" sz="3000" b="1" u="sng" dirty="0">
                <a:solidFill>
                  <a:srgbClr val="0070AE"/>
                </a:solidFill>
                <a:latin typeface="Agency FB" panose="020B0503020202020204" pitchFamily="34" charset="0"/>
              </a:rPr>
              <a:t>UCTION:</a:t>
            </a:r>
          </a:p>
          <a:p>
            <a:pPr marL="457200" lvl="0" indent="-45720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  <a:tabLst>
                <a:tab pos="304800" algn="l"/>
                <a:tab pos="5480050" algn="r"/>
              </a:tabLst>
            </a:pPr>
            <a:r>
              <a:rPr lang="en-US" sz="2600" dirty="0">
                <a:solidFill>
                  <a:schemeClr val="bg1">
                    <a:lumMod val="85000"/>
                    <a:lumOff val="15000"/>
                  </a:schemeClr>
                </a:solidFill>
                <a:latin typeface="Agency FB" panose="020B0503020202020204" pitchFamily="34" charset="0"/>
              </a:rPr>
              <a:t>This document describes the architecture and design for the </a:t>
            </a:r>
            <a:r>
              <a:rPr lang="en-US" sz="26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Agency FB" panose="020B0503020202020204" pitchFamily="34" charset="0"/>
              </a:rPr>
              <a:t>Mobile Transfer Platform.</a:t>
            </a:r>
          </a:p>
          <a:p>
            <a:pPr marL="457200" lvl="0" indent="-45720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  <a:tabLst>
                <a:tab pos="304800" algn="l"/>
                <a:tab pos="5480050" algn="r"/>
              </a:tabLst>
            </a:pPr>
            <a:r>
              <a:rPr lang="en-US" altLang="en-US" sz="2600" dirty="0">
                <a:solidFill>
                  <a:schemeClr val="bg1">
                    <a:lumMod val="85000"/>
                    <a:lumOff val="15000"/>
                  </a:schemeClr>
                </a:solidFill>
                <a:latin typeface="Agency FB" panose="020B0503020202020204" pitchFamily="34" charset="0"/>
              </a:rPr>
              <a:t>It is a Banking application that helps in transferring money as an asset from one user to another. It can have multiple organization as its constituents.</a:t>
            </a:r>
          </a:p>
          <a:p>
            <a:pPr marL="457200" lvl="0" indent="-45720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  <a:tabLst>
                <a:tab pos="304800" algn="l"/>
                <a:tab pos="5480050" algn="r"/>
              </a:tabLst>
            </a:pPr>
            <a:r>
              <a:rPr lang="en-US" altLang="en-US" sz="2600" dirty="0">
                <a:solidFill>
                  <a:schemeClr val="bg1">
                    <a:lumMod val="85000"/>
                    <a:lumOff val="15000"/>
                  </a:schemeClr>
                </a:solidFill>
                <a:latin typeface="Agency FB" panose="020B0503020202020204" pitchFamily="34" charset="0"/>
              </a:rPr>
              <a:t>In this application all the transactions are being supervised by an </a:t>
            </a:r>
            <a:r>
              <a:rPr lang="en-US" altLang="en-US" sz="26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Agency FB" panose="020B0503020202020204" pitchFamily="34" charset="0"/>
              </a:rPr>
              <a:t>Observer</a:t>
            </a:r>
            <a:r>
              <a:rPr lang="en-US" altLang="en-US" sz="2600" dirty="0">
                <a:solidFill>
                  <a:schemeClr val="bg1">
                    <a:lumMod val="85000"/>
                    <a:lumOff val="15000"/>
                  </a:schemeClr>
                </a:solidFill>
                <a:latin typeface="Agency FB" panose="020B0503020202020204" pitchFamily="34" charset="0"/>
              </a:rPr>
              <a:t>.</a:t>
            </a:r>
          </a:p>
          <a:p>
            <a:pPr marL="457200" lvl="0" indent="-45720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  <a:tabLst>
                <a:tab pos="304800" algn="l"/>
                <a:tab pos="5480050" algn="r"/>
              </a:tabLst>
            </a:pPr>
            <a:r>
              <a:rPr lang="en-US" altLang="en-US" sz="2600" dirty="0">
                <a:solidFill>
                  <a:schemeClr val="bg1">
                    <a:lumMod val="85000"/>
                    <a:lumOff val="15000"/>
                  </a:schemeClr>
                </a:solidFill>
                <a:latin typeface="Agency FB" panose="020B0503020202020204" pitchFamily="34" charset="0"/>
              </a:rPr>
              <a:t>This is a generic app which is based on </a:t>
            </a:r>
            <a:r>
              <a:rPr lang="en-US" altLang="en-US" sz="26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Agency FB" panose="020B0503020202020204" pitchFamily="34" charset="0"/>
              </a:rPr>
              <a:t>Blockchain Technology</a:t>
            </a:r>
            <a:r>
              <a:rPr lang="en-US" altLang="en-US" sz="2600" dirty="0">
                <a:solidFill>
                  <a:schemeClr val="bg1">
                    <a:lumMod val="85000"/>
                    <a:lumOff val="15000"/>
                  </a:schemeClr>
                </a:solidFill>
                <a:latin typeface="Agency FB" panose="020B0503020202020204" pitchFamily="34" charset="0"/>
              </a:rPr>
              <a:t> and uses </a:t>
            </a:r>
            <a:r>
              <a:rPr lang="en-US" altLang="en-US" sz="26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Agency FB" panose="020B0503020202020204" pitchFamily="34" charset="0"/>
              </a:rPr>
              <a:t>Corda R3 </a:t>
            </a:r>
            <a:r>
              <a:rPr lang="en-US" altLang="en-US" sz="2600" dirty="0">
                <a:solidFill>
                  <a:schemeClr val="bg1">
                    <a:lumMod val="85000"/>
                    <a:lumOff val="15000"/>
                  </a:schemeClr>
                </a:solidFill>
                <a:latin typeface="Agency FB" panose="020B0503020202020204" pitchFamily="34" charset="0"/>
              </a:rPr>
              <a:t>as its DLT.</a:t>
            </a:r>
          </a:p>
          <a:p>
            <a:pPr marL="457200" lvl="0" indent="-45720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  <a:tabLst>
                <a:tab pos="304800" algn="l"/>
                <a:tab pos="5480050" algn="r"/>
              </a:tabLst>
            </a:pPr>
            <a:r>
              <a:rPr lang="en-US" altLang="en-US" sz="2600" dirty="0">
                <a:solidFill>
                  <a:schemeClr val="bg1">
                    <a:lumMod val="85000"/>
                    <a:lumOff val="15000"/>
                  </a:schemeClr>
                </a:solidFill>
                <a:latin typeface="Agency FB" panose="020B0503020202020204" pitchFamily="34" charset="0"/>
              </a:rPr>
              <a:t>It aims to remove the data redundancy and makes the transaction peer to peer thus eliminating the middlemen.</a:t>
            </a:r>
          </a:p>
          <a:p>
            <a:pPr marL="457200" indent="-45720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  <a:tabLst>
                <a:tab pos="304800" algn="l"/>
                <a:tab pos="5480050" algn="r"/>
              </a:tabLst>
            </a:pPr>
            <a:r>
              <a:rPr lang="en-US" altLang="en-US" sz="2600" dirty="0">
                <a:solidFill>
                  <a:schemeClr val="bg1">
                    <a:lumMod val="85000"/>
                    <a:lumOff val="15000"/>
                  </a:schemeClr>
                </a:solidFill>
                <a:latin typeface="Agency FB" panose="020B0503020202020204" pitchFamily="34" charset="0"/>
              </a:rPr>
              <a:t>It also aims to provide full fledged security to its users.</a:t>
            </a:r>
          </a:p>
          <a:p>
            <a:pPr marL="457200" lvl="0" indent="-45720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  <a:tabLst>
                <a:tab pos="304800" algn="l"/>
                <a:tab pos="5480050" algn="r"/>
              </a:tabLst>
            </a:pPr>
            <a:endParaRPr lang="en-US" altLang="en-US" sz="2600" dirty="0">
              <a:solidFill>
                <a:schemeClr val="bg1">
                  <a:lumMod val="85000"/>
                  <a:lumOff val="15000"/>
                </a:schemeClr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9996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523CCD4-1104-4F9F-BE6E-824732BEDFB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DDDDDD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870" y="318498"/>
            <a:ext cx="11476233" cy="6133673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F9B18C7-BABE-48AA-B1EE-BEAB3D10E1CF}"/>
              </a:ext>
            </a:extLst>
          </p:cNvPr>
          <p:cNvSpPr/>
          <p:nvPr/>
        </p:nvSpPr>
        <p:spPr>
          <a:xfrm>
            <a:off x="1109609" y="369870"/>
            <a:ext cx="945222" cy="308225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rgbClr val="E11C1B"/>
                </a:solidFill>
                <a:latin typeface="Agency FB" panose="020B0503020202020204" pitchFamily="34" charset="0"/>
              </a:rPr>
              <a:t>Bank 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72947F-9EEE-4EB8-BAE3-91C0E90BA704}"/>
              </a:ext>
            </a:extLst>
          </p:cNvPr>
          <p:cNvSpPr/>
          <p:nvPr/>
        </p:nvSpPr>
        <p:spPr>
          <a:xfrm>
            <a:off x="4642206" y="369869"/>
            <a:ext cx="945222" cy="308225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rgbClr val="E11C1B"/>
                </a:solidFill>
                <a:latin typeface="Agency FB" panose="020B0503020202020204" pitchFamily="34" charset="0"/>
              </a:rPr>
              <a:t>Bank B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16AFA77-E9F7-4B33-9E78-6A38D095F5BC}"/>
              </a:ext>
            </a:extLst>
          </p:cNvPr>
          <p:cNvSpPr/>
          <p:nvPr/>
        </p:nvSpPr>
        <p:spPr>
          <a:xfrm>
            <a:off x="7786099" y="1796266"/>
            <a:ext cx="945222" cy="308225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rgbClr val="E11C1B"/>
                </a:solidFill>
                <a:latin typeface="Agency FB" panose="020B0503020202020204" pitchFamily="34" charset="0"/>
              </a:rPr>
              <a:t>Bank C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B464380-394D-4DDC-9082-B37FAB818571}"/>
              </a:ext>
            </a:extLst>
          </p:cNvPr>
          <p:cNvSpPr/>
          <p:nvPr/>
        </p:nvSpPr>
        <p:spPr>
          <a:xfrm>
            <a:off x="1333928" y="4436725"/>
            <a:ext cx="3125055" cy="402404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rgbClr val="0070AE"/>
                </a:solidFill>
                <a:latin typeface="Agency FB" panose="020B0503020202020204" pitchFamily="34" charset="0"/>
              </a:rPr>
              <a:t>Notary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9B70D46-F0BD-46B5-95DA-81B6314057B7}"/>
              </a:ext>
            </a:extLst>
          </p:cNvPr>
          <p:cNvSpPr/>
          <p:nvPr/>
        </p:nvSpPr>
        <p:spPr>
          <a:xfrm>
            <a:off x="6768957" y="5720994"/>
            <a:ext cx="945222" cy="308225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rgbClr val="E11C1B"/>
                </a:solidFill>
                <a:latin typeface="Agency FB" panose="020B0503020202020204" pitchFamily="34" charset="0"/>
              </a:rPr>
              <a:t>Bank 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ECD2D1D-09B9-4772-966B-C7631D029143}"/>
              </a:ext>
            </a:extLst>
          </p:cNvPr>
          <p:cNvSpPr/>
          <p:nvPr/>
        </p:nvSpPr>
        <p:spPr>
          <a:xfrm>
            <a:off x="10087510" y="5104544"/>
            <a:ext cx="945222" cy="308225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rgbClr val="E11C1B"/>
                </a:solidFill>
                <a:latin typeface="Agency FB" panose="020B0503020202020204" pitchFamily="34" charset="0"/>
              </a:rPr>
              <a:t>Bank D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F60C511-6F5B-49AA-955E-108685B0CD59}"/>
              </a:ext>
            </a:extLst>
          </p:cNvPr>
          <p:cNvSpPr/>
          <p:nvPr/>
        </p:nvSpPr>
        <p:spPr>
          <a:xfrm>
            <a:off x="1498314" y="2753474"/>
            <a:ext cx="351034" cy="308225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3A78CEE-E02D-4BCD-96DE-4067D29C364E}"/>
              </a:ext>
            </a:extLst>
          </p:cNvPr>
          <p:cNvSpPr/>
          <p:nvPr/>
        </p:nvSpPr>
        <p:spPr>
          <a:xfrm>
            <a:off x="1212349" y="2387883"/>
            <a:ext cx="945222" cy="308225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rgbClr val="0070AE"/>
                </a:solidFill>
                <a:latin typeface="Agency FB" panose="020B0503020202020204" pitchFamily="34" charset="0"/>
              </a:rPr>
              <a:t>Auditor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46CE50F-2B92-46D1-8FBA-7775E0135AF4}"/>
              </a:ext>
            </a:extLst>
          </p:cNvPr>
          <p:cNvSpPr txBox="1"/>
          <p:nvPr/>
        </p:nvSpPr>
        <p:spPr>
          <a:xfrm>
            <a:off x="493160" y="3061699"/>
            <a:ext cx="2856215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Observes Transactions</a:t>
            </a:r>
          </a:p>
        </p:txBody>
      </p:sp>
    </p:spTree>
    <p:extLst>
      <p:ext uri="{BB962C8B-B14F-4D97-AF65-F5344CB8AC3E}">
        <p14:creationId xmlns:p14="http://schemas.microsoft.com/office/powerpoint/2010/main" val="3200449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6693794-E208-4205-B104-DD87DBF95B94}"/>
              </a:ext>
            </a:extLst>
          </p:cNvPr>
          <p:cNvSpPr txBox="1"/>
          <p:nvPr/>
        </p:nvSpPr>
        <p:spPr>
          <a:xfrm>
            <a:off x="585019" y="675265"/>
            <a:ext cx="11021961" cy="4907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304800" algn="l"/>
                <a:tab pos="5480050" algn="r"/>
              </a:tabLst>
            </a:pPr>
            <a:r>
              <a:rPr lang="en-US" altLang="en-US" sz="3000" b="1" u="sng" dirty="0">
                <a:solidFill>
                  <a:srgbClr val="E11C1B"/>
                </a:solidFill>
                <a:latin typeface="Agency FB" panose="020B0503020202020204" pitchFamily="34" charset="0"/>
              </a:rPr>
              <a:t>FUNCTIONAL </a:t>
            </a:r>
            <a:r>
              <a:rPr lang="en-US" altLang="en-US" sz="3000" b="1" u="sng" dirty="0">
                <a:solidFill>
                  <a:srgbClr val="0070AE"/>
                </a:solidFill>
                <a:latin typeface="Agency FB" panose="020B0503020202020204" pitchFamily="34" charset="0"/>
              </a:rPr>
              <a:t>REQUIREMENTS:</a:t>
            </a:r>
          </a:p>
          <a:p>
            <a:pPr marL="457200" lvl="0" indent="-45720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  <a:tabLst>
                <a:tab pos="304800" algn="l"/>
                <a:tab pos="5480050" algn="r"/>
              </a:tabLst>
            </a:pPr>
            <a:r>
              <a:rPr lang="en-US" altLang="en-US" sz="2600" dirty="0">
                <a:solidFill>
                  <a:schemeClr val="bg1">
                    <a:lumMod val="85000"/>
                    <a:lumOff val="15000"/>
                  </a:schemeClr>
                </a:solidFill>
                <a:latin typeface="Agency FB" panose="020B0503020202020204" pitchFamily="34" charset="0"/>
              </a:rPr>
              <a:t>There need to be at least 3 </a:t>
            </a:r>
            <a:r>
              <a:rPr lang="en-US" altLang="en-US" sz="26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Agency FB" panose="020B0503020202020204" pitchFamily="34" charset="0"/>
              </a:rPr>
              <a:t>banks</a:t>
            </a:r>
            <a:r>
              <a:rPr lang="en-US" altLang="en-US" sz="2600" dirty="0">
                <a:solidFill>
                  <a:schemeClr val="bg1">
                    <a:lumMod val="85000"/>
                    <a:lumOff val="15000"/>
                  </a:schemeClr>
                </a:solidFill>
                <a:latin typeface="Agency FB" panose="020B0503020202020204" pitchFamily="34" charset="0"/>
              </a:rPr>
              <a:t> on the network.</a:t>
            </a:r>
          </a:p>
          <a:p>
            <a:pPr marL="457200" lvl="0" indent="-45720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  <a:tabLst>
                <a:tab pos="304800" algn="l"/>
                <a:tab pos="5480050" algn="r"/>
              </a:tabLst>
            </a:pPr>
            <a:r>
              <a:rPr lang="en-US" altLang="en-US" sz="2600" dirty="0">
                <a:solidFill>
                  <a:schemeClr val="bg1">
                    <a:lumMod val="85000"/>
                    <a:lumOff val="15000"/>
                  </a:schemeClr>
                </a:solidFill>
                <a:latin typeface="Agency FB" panose="020B0503020202020204" pitchFamily="34" charset="0"/>
              </a:rPr>
              <a:t>There should be one </a:t>
            </a:r>
            <a:r>
              <a:rPr lang="en-US" altLang="en-US" sz="26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Agency FB" panose="020B0503020202020204" pitchFamily="34" charset="0"/>
              </a:rPr>
              <a:t>Observer</a:t>
            </a:r>
            <a:r>
              <a:rPr lang="en-US" altLang="en-US" sz="2600" dirty="0">
                <a:solidFill>
                  <a:schemeClr val="bg1">
                    <a:lumMod val="85000"/>
                    <a:lumOff val="15000"/>
                  </a:schemeClr>
                </a:solidFill>
                <a:latin typeface="Agency FB" panose="020B0503020202020204" pitchFamily="34" charset="0"/>
              </a:rPr>
              <a:t> Node i.e. the </a:t>
            </a:r>
            <a:r>
              <a:rPr lang="en-US" altLang="en-US" sz="26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Agency FB" panose="020B0503020202020204" pitchFamily="34" charset="0"/>
              </a:rPr>
              <a:t>auditor</a:t>
            </a:r>
            <a:r>
              <a:rPr lang="en-US" altLang="en-US" sz="2600" dirty="0">
                <a:solidFill>
                  <a:schemeClr val="bg1">
                    <a:lumMod val="85000"/>
                    <a:lumOff val="15000"/>
                  </a:schemeClr>
                </a:solidFill>
                <a:latin typeface="Agency FB" panose="020B0503020202020204" pitchFamily="34" charset="0"/>
              </a:rPr>
              <a:t>.</a:t>
            </a:r>
          </a:p>
          <a:p>
            <a:pPr marL="457200" lvl="0" indent="-45720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  <a:tabLst>
                <a:tab pos="304800" algn="l"/>
                <a:tab pos="5480050" algn="r"/>
              </a:tabLst>
            </a:pPr>
            <a:r>
              <a:rPr lang="en-US" altLang="en-US" sz="2600" dirty="0">
                <a:solidFill>
                  <a:schemeClr val="bg1">
                    <a:lumMod val="85000"/>
                    <a:lumOff val="15000"/>
                  </a:schemeClr>
                </a:solidFill>
                <a:latin typeface="Agency FB" panose="020B0503020202020204" pitchFamily="34" charset="0"/>
              </a:rPr>
              <a:t>There should be a </a:t>
            </a:r>
            <a:r>
              <a:rPr lang="en-US" altLang="en-US" sz="26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Agency FB" panose="020B0503020202020204" pitchFamily="34" charset="0"/>
              </a:rPr>
              <a:t>Notary</a:t>
            </a:r>
            <a:r>
              <a:rPr lang="en-US" altLang="en-US" sz="2600" dirty="0">
                <a:solidFill>
                  <a:schemeClr val="bg1">
                    <a:lumMod val="85000"/>
                    <a:lumOff val="15000"/>
                  </a:schemeClr>
                </a:solidFill>
                <a:latin typeface="Agency FB" panose="020B0503020202020204" pitchFamily="34" charset="0"/>
              </a:rPr>
              <a:t> which needs to verify transactions and check on </a:t>
            </a:r>
            <a:r>
              <a:rPr lang="en-US" altLang="en-US" sz="26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Agency FB" panose="020B0503020202020204" pitchFamily="34" charset="0"/>
              </a:rPr>
              <a:t>Double Spend</a:t>
            </a:r>
            <a:r>
              <a:rPr lang="en-US" altLang="en-US" sz="2600" dirty="0">
                <a:solidFill>
                  <a:schemeClr val="bg1">
                    <a:lumMod val="85000"/>
                    <a:lumOff val="15000"/>
                  </a:schemeClr>
                </a:solidFill>
                <a:latin typeface="Agency FB" panose="020B0503020202020204" pitchFamily="34" charset="0"/>
              </a:rPr>
              <a:t>.</a:t>
            </a:r>
          </a:p>
          <a:p>
            <a:pPr marL="457200" lvl="0" indent="-45720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  <a:tabLst>
                <a:tab pos="304800" algn="l"/>
                <a:tab pos="5480050" algn="r"/>
              </a:tabLst>
            </a:pPr>
            <a:r>
              <a:rPr lang="en-US" altLang="en-US" sz="2600" dirty="0">
                <a:solidFill>
                  <a:schemeClr val="bg1">
                    <a:lumMod val="85000"/>
                    <a:lumOff val="15000"/>
                  </a:schemeClr>
                </a:solidFill>
                <a:latin typeface="Agency FB" panose="020B0503020202020204" pitchFamily="34" charset="0"/>
              </a:rPr>
              <a:t>The transaction should be </a:t>
            </a:r>
            <a:r>
              <a:rPr lang="en-US" altLang="en-US" sz="26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Agency FB" panose="020B0503020202020204" pitchFamily="34" charset="0"/>
              </a:rPr>
              <a:t>peer to peer</a:t>
            </a:r>
            <a:r>
              <a:rPr lang="en-US" altLang="en-US" sz="2600" dirty="0">
                <a:solidFill>
                  <a:schemeClr val="bg1">
                    <a:lumMod val="85000"/>
                    <a:lumOff val="15000"/>
                  </a:schemeClr>
                </a:solidFill>
                <a:latin typeface="Agency FB" panose="020B0503020202020204" pitchFamily="34" charset="0"/>
              </a:rPr>
              <a:t>.</a:t>
            </a:r>
          </a:p>
          <a:p>
            <a:pPr marL="457200" lvl="0" indent="-45720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  <a:tabLst>
                <a:tab pos="304800" algn="l"/>
                <a:tab pos="5480050" algn="r"/>
              </a:tabLst>
            </a:pPr>
            <a:r>
              <a:rPr lang="en-US" altLang="en-US" sz="2600" dirty="0">
                <a:solidFill>
                  <a:schemeClr val="bg1">
                    <a:lumMod val="85000"/>
                    <a:lumOff val="15000"/>
                  </a:schemeClr>
                </a:solidFill>
                <a:latin typeface="Agency FB" panose="020B0503020202020204" pitchFamily="34" charset="0"/>
              </a:rPr>
              <a:t>All the transactions should be </a:t>
            </a:r>
            <a:r>
              <a:rPr lang="en-US" altLang="en-US" sz="26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Agency FB" panose="020B0503020202020204" pitchFamily="34" charset="0"/>
              </a:rPr>
              <a:t>supervised</a:t>
            </a:r>
            <a:r>
              <a:rPr lang="en-US" altLang="en-US" sz="2600" dirty="0">
                <a:solidFill>
                  <a:schemeClr val="bg1">
                    <a:lumMod val="85000"/>
                    <a:lumOff val="15000"/>
                  </a:schemeClr>
                </a:solidFill>
                <a:latin typeface="Agency FB" panose="020B0503020202020204" pitchFamily="34" charset="0"/>
              </a:rPr>
              <a:t> by the auditor.</a:t>
            </a:r>
          </a:p>
          <a:p>
            <a:pPr marL="457200" lvl="0" indent="-45720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  <a:tabLst>
                <a:tab pos="304800" algn="l"/>
                <a:tab pos="5480050" algn="r"/>
              </a:tabLst>
            </a:pPr>
            <a:r>
              <a:rPr lang="en-US" altLang="en-US" sz="26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Agency FB" panose="020B0503020202020204" pitchFamily="34" charset="0"/>
              </a:rPr>
              <a:t>Validation</a:t>
            </a:r>
            <a:r>
              <a:rPr lang="en-US" altLang="en-US" sz="2600" dirty="0">
                <a:solidFill>
                  <a:schemeClr val="bg1">
                    <a:lumMod val="85000"/>
                    <a:lumOff val="15000"/>
                  </a:schemeClr>
                </a:solidFill>
                <a:latin typeface="Agency FB" panose="020B0503020202020204" pitchFamily="34" charset="0"/>
              </a:rPr>
              <a:t> of account balance should be done before any transaction.</a:t>
            </a:r>
          </a:p>
          <a:p>
            <a:pPr marL="457200" lvl="0" indent="-45720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  <a:tabLst>
                <a:tab pos="304800" algn="l"/>
                <a:tab pos="5480050" algn="r"/>
              </a:tabLst>
            </a:pPr>
            <a:r>
              <a:rPr lang="en-US" altLang="en-US" sz="2600" dirty="0">
                <a:solidFill>
                  <a:schemeClr val="bg1">
                    <a:lumMod val="85000"/>
                    <a:lumOff val="15000"/>
                  </a:schemeClr>
                </a:solidFill>
                <a:latin typeface="Agency FB" panose="020B0503020202020204" pitchFamily="34" charset="0"/>
              </a:rPr>
              <a:t>Each User in a bank should maintain its </a:t>
            </a:r>
            <a:r>
              <a:rPr lang="en-US" altLang="en-US" sz="26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Agency FB" panose="020B0503020202020204" pitchFamily="34" charset="0"/>
              </a:rPr>
              <a:t>Wallet</a:t>
            </a:r>
            <a:r>
              <a:rPr lang="en-US" altLang="en-US" sz="2600" dirty="0">
                <a:solidFill>
                  <a:schemeClr val="bg1">
                    <a:lumMod val="85000"/>
                    <a:lumOff val="15000"/>
                  </a:schemeClr>
                </a:solidFill>
                <a:latin typeface="Agency FB" panose="020B0503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59895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6693794-E208-4205-B104-DD87DBF95B94}"/>
              </a:ext>
            </a:extLst>
          </p:cNvPr>
          <p:cNvSpPr txBox="1"/>
          <p:nvPr/>
        </p:nvSpPr>
        <p:spPr>
          <a:xfrm>
            <a:off x="585019" y="375183"/>
            <a:ext cx="11021961" cy="6107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304800" algn="l"/>
                <a:tab pos="5480050" algn="r"/>
              </a:tabLst>
            </a:pPr>
            <a:r>
              <a:rPr lang="en-US" altLang="en-US" sz="3000" b="1" u="sng" dirty="0">
                <a:solidFill>
                  <a:srgbClr val="E11C1B"/>
                </a:solidFill>
                <a:latin typeface="Agency FB" panose="020B0503020202020204" pitchFamily="34" charset="0"/>
              </a:rPr>
              <a:t>NON-FUNCTIONAL </a:t>
            </a:r>
            <a:r>
              <a:rPr lang="en-US" altLang="en-US" sz="3000" b="1" u="sng" dirty="0">
                <a:solidFill>
                  <a:srgbClr val="0070AE"/>
                </a:solidFill>
                <a:latin typeface="Agency FB" panose="020B0503020202020204" pitchFamily="34" charset="0"/>
              </a:rPr>
              <a:t>REQUIREMENTS:</a:t>
            </a:r>
          </a:p>
          <a:p>
            <a:pPr marL="457200" lvl="0" indent="-45720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  <a:tabLst>
                <a:tab pos="304800" algn="l"/>
                <a:tab pos="5480050" algn="r"/>
              </a:tabLst>
            </a:pPr>
            <a:r>
              <a:rPr lang="en-US" altLang="en-US" sz="2600" dirty="0">
                <a:solidFill>
                  <a:schemeClr val="bg1"/>
                </a:solidFill>
                <a:latin typeface="Agency FB" panose="020B0503020202020204" pitchFamily="34" charset="0"/>
              </a:rPr>
              <a:t>Session Management</a:t>
            </a:r>
          </a:p>
          <a:p>
            <a:pPr marL="457200" lvl="0" indent="-45720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  <a:tabLst>
                <a:tab pos="304800" algn="l"/>
                <a:tab pos="5480050" algn="r"/>
              </a:tabLst>
            </a:pPr>
            <a:r>
              <a:rPr lang="en-US" altLang="en-US" sz="2600" dirty="0">
                <a:solidFill>
                  <a:schemeClr val="bg1"/>
                </a:solidFill>
                <a:latin typeface="Agency FB" panose="020B0503020202020204" pitchFamily="34" charset="0"/>
              </a:rPr>
              <a:t>Personal information should not be visible to the borrower</a:t>
            </a:r>
          </a:p>
          <a:p>
            <a:pPr marL="457200" lvl="0" indent="-45720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  <a:tabLst>
                <a:tab pos="304800" algn="l"/>
                <a:tab pos="5480050" algn="r"/>
              </a:tabLst>
            </a:pPr>
            <a:r>
              <a:rPr lang="en-US" altLang="en-US" sz="2600" dirty="0">
                <a:solidFill>
                  <a:schemeClr val="bg1"/>
                </a:solidFill>
                <a:latin typeface="Agency FB" panose="020B0503020202020204" pitchFamily="34" charset="0"/>
              </a:rPr>
              <a:t>Add a multi-factor authentication feature</a:t>
            </a:r>
          </a:p>
          <a:p>
            <a:pPr marL="457200" lvl="0" indent="-45720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  <a:tabLst>
                <a:tab pos="304800" algn="l"/>
                <a:tab pos="5480050" algn="r"/>
              </a:tabLst>
            </a:pPr>
            <a:r>
              <a:rPr lang="en-US" altLang="en-US" sz="2600" dirty="0">
                <a:solidFill>
                  <a:schemeClr val="bg1"/>
                </a:solidFill>
                <a:latin typeface="Agency FB" panose="020B0503020202020204" pitchFamily="34" charset="0"/>
              </a:rPr>
              <a:t>Offer real-time text and email alerts</a:t>
            </a:r>
          </a:p>
          <a:p>
            <a:pPr marL="457200" lvl="0" indent="-45720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  <a:tabLst>
                <a:tab pos="304800" algn="l"/>
                <a:tab pos="5480050" algn="r"/>
              </a:tabLst>
            </a:pPr>
            <a:r>
              <a:rPr lang="en-US" altLang="en-US" sz="2600" dirty="0">
                <a:solidFill>
                  <a:schemeClr val="bg1"/>
                </a:solidFill>
                <a:latin typeface="Agency FB" panose="020B0503020202020204" pitchFamily="34" charset="0"/>
              </a:rPr>
              <a:t>Bill Payments</a:t>
            </a:r>
          </a:p>
          <a:p>
            <a:pPr marL="457200" lvl="0" indent="-45720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  <a:tabLst>
                <a:tab pos="304800" algn="l"/>
                <a:tab pos="5480050" algn="r"/>
              </a:tabLst>
            </a:pPr>
            <a:r>
              <a:rPr lang="en-US" altLang="en-US" sz="2600" dirty="0">
                <a:solidFill>
                  <a:schemeClr val="bg1"/>
                </a:solidFill>
                <a:latin typeface="Agency FB" panose="020B0503020202020204" pitchFamily="34" charset="0"/>
              </a:rPr>
              <a:t>KYC verification</a:t>
            </a:r>
          </a:p>
          <a:p>
            <a:pPr marL="457200" lvl="0" indent="-45720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  <a:tabLst>
                <a:tab pos="304800" algn="l"/>
                <a:tab pos="5480050" algn="r"/>
              </a:tabLst>
            </a:pPr>
            <a:r>
              <a:rPr lang="en-US" altLang="en-US" sz="2600" dirty="0">
                <a:solidFill>
                  <a:schemeClr val="bg1"/>
                </a:solidFill>
                <a:latin typeface="Agency FB" panose="020B0503020202020204" pitchFamily="34" charset="0"/>
              </a:rPr>
              <a:t>Failed Transactions Amount Reversal</a:t>
            </a:r>
          </a:p>
          <a:p>
            <a:pPr marL="457200" lvl="0" indent="-45720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  <a:tabLst>
                <a:tab pos="304800" algn="l"/>
                <a:tab pos="5480050" algn="r"/>
              </a:tabLst>
            </a:pPr>
            <a:r>
              <a:rPr lang="en-US" altLang="en-US" sz="2600" dirty="0">
                <a:solidFill>
                  <a:schemeClr val="bg1"/>
                </a:solidFill>
                <a:latin typeface="Agency FB" panose="020B0503020202020204" pitchFamily="34" charset="0"/>
              </a:rPr>
              <a:t>Currency Conversion for international Banking</a:t>
            </a:r>
          </a:p>
          <a:p>
            <a:pPr marL="457200" lvl="0" indent="-45720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  <a:tabLst>
                <a:tab pos="304800" algn="l"/>
                <a:tab pos="5480050" algn="r"/>
              </a:tabLst>
            </a:pPr>
            <a:r>
              <a:rPr lang="en-US" altLang="en-US" sz="2600" dirty="0">
                <a:solidFill>
                  <a:schemeClr val="bg1"/>
                </a:solidFill>
                <a:latin typeface="Agency FB" panose="020B0503020202020204" pitchFamily="34" charset="0"/>
              </a:rPr>
              <a:t>Limited Number of Transaction and Amount in a Day</a:t>
            </a:r>
          </a:p>
        </p:txBody>
      </p:sp>
    </p:spTree>
    <p:extLst>
      <p:ext uri="{BB962C8B-B14F-4D97-AF65-F5344CB8AC3E}">
        <p14:creationId xmlns:p14="http://schemas.microsoft.com/office/powerpoint/2010/main" val="3360303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6693794-E208-4205-B104-DD87DBF95B94}"/>
              </a:ext>
            </a:extLst>
          </p:cNvPr>
          <p:cNvSpPr txBox="1"/>
          <p:nvPr/>
        </p:nvSpPr>
        <p:spPr>
          <a:xfrm>
            <a:off x="585019" y="385015"/>
            <a:ext cx="11021961" cy="4907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304800" algn="l"/>
                <a:tab pos="5480050" algn="r"/>
              </a:tabLst>
            </a:pPr>
            <a:r>
              <a:rPr lang="en-US" altLang="en-US" sz="3000" b="1" u="sng" dirty="0">
                <a:solidFill>
                  <a:srgbClr val="E11C1B"/>
                </a:solidFill>
                <a:latin typeface="Agency FB" panose="020B0503020202020204" pitchFamily="34" charset="0"/>
              </a:rPr>
              <a:t>TECHNICAL </a:t>
            </a:r>
            <a:r>
              <a:rPr lang="en-US" altLang="en-US" sz="3000" b="1" u="sng" dirty="0">
                <a:solidFill>
                  <a:srgbClr val="0070AE"/>
                </a:solidFill>
                <a:latin typeface="Agency FB" panose="020B0503020202020204" pitchFamily="34" charset="0"/>
              </a:rPr>
              <a:t>MAPPING:</a:t>
            </a:r>
          </a:p>
          <a:p>
            <a:pPr lvl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304800" algn="l"/>
                <a:tab pos="5480050" algn="r"/>
              </a:tabLst>
            </a:pPr>
            <a:r>
              <a:rPr lang="en-US" altLang="en-US" sz="2600" dirty="0">
                <a:solidFill>
                  <a:srgbClr val="0070AE"/>
                </a:solidFill>
                <a:latin typeface="Agency FB" panose="020B0503020202020204" pitchFamily="34" charset="0"/>
              </a:rPr>
              <a:t>To meet the business requirements, following steps need to be taken:</a:t>
            </a:r>
            <a:endParaRPr lang="en-US" altLang="en-US" sz="2600" dirty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pPr marL="457200" lvl="0" indent="-45720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  <a:tabLst>
                <a:tab pos="304800" algn="l"/>
                <a:tab pos="5480050" algn="r"/>
              </a:tabLst>
            </a:pPr>
            <a:r>
              <a:rPr lang="en-US" altLang="en-US" sz="2600" b="1" u="sng" dirty="0">
                <a:solidFill>
                  <a:schemeClr val="bg1"/>
                </a:solidFill>
                <a:latin typeface="Agency FB" panose="020B0503020202020204" pitchFamily="34" charset="0"/>
              </a:rPr>
              <a:t>CONTRACT :</a:t>
            </a:r>
            <a:r>
              <a:rPr lang="en-US" altLang="en-US" sz="2600" dirty="0">
                <a:solidFill>
                  <a:schemeClr val="bg1"/>
                </a:solidFill>
                <a:latin typeface="Agency FB" panose="020B0503020202020204" pitchFamily="34" charset="0"/>
              </a:rPr>
              <a:t> Here we define the business logic</a:t>
            </a:r>
          </a:p>
          <a:p>
            <a:pPr lvl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304800" algn="l"/>
                <a:tab pos="5480050" algn="r"/>
              </a:tabLst>
            </a:pPr>
            <a:r>
              <a:rPr lang="en-US" altLang="en-US" sz="2600" dirty="0">
                <a:solidFill>
                  <a:schemeClr val="bg1"/>
                </a:solidFill>
                <a:latin typeface="Agency FB" panose="020B0503020202020204" pitchFamily="34" charset="0"/>
              </a:rPr>
              <a:t>	• No inputs should be consumed</a:t>
            </a:r>
          </a:p>
          <a:p>
            <a:pPr lvl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304800" algn="l"/>
                <a:tab pos="5480050" algn="r"/>
              </a:tabLst>
            </a:pPr>
            <a:r>
              <a:rPr lang="en-US" altLang="en-US" sz="2600" dirty="0">
                <a:solidFill>
                  <a:schemeClr val="bg1"/>
                </a:solidFill>
                <a:latin typeface="Agency FB" panose="020B0503020202020204" pitchFamily="34" charset="0"/>
              </a:rPr>
              <a:t>	• Only one output state should be created</a:t>
            </a:r>
          </a:p>
          <a:p>
            <a:pPr lvl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304800" algn="l"/>
                <a:tab pos="5480050" algn="r"/>
              </a:tabLst>
            </a:pPr>
            <a:r>
              <a:rPr lang="en-US" altLang="en-US" sz="2600" dirty="0">
                <a:solidFill>
                  <a:schemeClr val="bg1"/>
                </a:solidFill>
                <a:latin typeface="Agency FB" panose="020B0503020202020204" pitchFamily="34" charset="0"/>
              </a:rPr>
              <a:t>	• The lender and the borrower cannot be the same entity.</a:t>
            </a:r>
          </a:p>
          <a:p>
            <a:pPr lvl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304800" algn="l"/>
                <a:tab pos="5480050" algn="r"/>
              </a:tabLst>
            </a:pPr>
            <a:r>
              <a:rPr lang="en-US" altLang="en-US" sz="2600" dirty="0">
                <a:solidFill>
                  <a:schemeClr val="bg1"/>
                </a:solidFill>
                <a:latin typeface="Agency FB" panose="020B0503020202020204" pitchFamily="34" charset="0"/>
              </a:rPr>
              <a:t>	• All of the participants must be signers.</a:t>
            </a:r>
          </a:p>
          <a:p>
            <a:pPr lvl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304800" algn="l"/>
                <a:tab pos="5480050" algn="r"/>
              </a:tabLst>
            </a:pPr>
            <a:r>
              <a:rPr lang="en-US" altLang="en-US" sz="2600" dirty="0">
                <a:solidFill>
                  <a:schemeClr val="bg1"/>
                </a:solidFill>
                <a:latin typeface="Agency FB" panose="020B0503020202020204" pitchFamily="34" charset="0"/>
              </a:rPr>
              <a:t>	• The Transaction's value must be a positive value.</a:t>
            </a:r>
          </a:p>
        </p:txBody>
      </p:sp>
    </p:spTree>
    <p:extLst>
      <p:ext uri="{BB962C8B-B14F-4D97-AF65-F5344CB8AC3E}">
        <p14:creationId xmlns:p14="http://schemas.microsoft.com/office/powerpoint/2010/main" val="32780580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6693794-E208-4205-B104-DD87DBF95B94}"/>
              </a:ext>
            </a:extLst>
          </p:cNvPr>
          <p:cNvSpPr txBox="1"/>
          <p:nvPr/>
        </p:nvSpPr>
        <p:spPr>
          <a:xfrm>
            <a:off x="585019" y="0"/>
            <a:ext cx="11021961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304800" algn="l"/>
                <a:tab pos="5480050" algn="r"/>
              </a:tabLst>
            </a:pPr>
            <a:r>
              <a:rPr lang="en-US" altLang="en-US" sz="3000" b="1" u="sng" dirty="0">
                <a:solidFill>
                  <a:srgbClr val="E11C1B"/>
                </a:solidFill>
                <a:latin typeface="Agency FB" panose="020B0503020202020204" pitchFamily="34" charset="0"/>
              </a:rPr>
              <a:t>TECHNICAL </a:t>
            </a:r>
            <a:r>
              <a:rPr lang="en-US" altLang="en-US" sz="3000" b="1" u="sng" dirty="0">
                <a:solidFill>
                  <a:srgbClr val="0070AE"/>
                </a:solidFill>
                <a:latin typeface="Agency FB" panose="020B0503020202020204" pitchFamily="34" charset="0"/>
              </a:rPr>
              <a:t>MAPPING:</a:t>
            </a:r>
          </a:p>
          <a:p>
            <a:pPr marL="457200" lvl="0" indent="-45720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  <a:tabLst>
                <a:tab pos="304800" algn="l"/>
                <a:tab pos="5480050" algn="r"/>
              </a:tabLst>
            </a:pPr>
            <a:r>
              <a:rPr lang="en-US" altLang="en-US" sz="2600" b="1" u="sng" dirty="0" err="1">
                <a:solidFill>
                  <a:schemeClr val="bg1"/>
                </a:solidFill>
                <a:latin typeface="Agency FB" panose="020B0503020202020204" pitchFamily="34" charset="0"/>
              </a:rPr>
              <a:t>Build.gradle</a:t>
            </a:r>
            <a:r>
              <a:rPr lang="en-US" altLang="en-US" sz="2600" b="1" u="sng" dirty="0">
                <a:solidFill>
                  <a:schemeClr val="bg1"/>
                </a:solidFill>
                <a:latin typeface="Agency FB" panose="020B0503020202020204" pitchFamily="34" charset="0"/>
              </a:rPr>
              <a:t> :</a:t>
            </a:r>
            <a:r>
              <a:rPr lang="en-US" altLang="en-US" sz="2600" dirty="0">
                <a:solidFill>
                  <a:schemeClr val="bg1"/>
                </a:solidFill>
                <a:latin typeface="Agency FB" panose="020B0503020202020204" pitchFamily="34" charset="0"/>
              </a:rPr>
              <a:t> Here we define the nodes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600" dirty="0">
                <a:solidFill>
                  <a:schemeClr val="bg1"/>
                </a:solidFill>
                <a:latin typeface="Agency FB" panose="020B0503020202020204" pitchFamily="34" charset="0"/>
              </a:rPr>
              <a:t>Banks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600" dirty="0">
                <a:solidFill>
                  <a:schemeClr val="bg1"/>
                </a:solidFill>
                <a:latin typeface="Agency FB" panose="020B0503020202020204" pitchFamily="34" charset="0"/>
              </a:rPr>
              <a:t>Notary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600" dirty="0">
                <a:solidFill>
                  <a:schemeClr val="bg1"/>
                </a:solidFill>
                <a:latin typeface="Agency FB" panose="020B0503020202020204" pitchFamily="34" charset="0"/>
              </a:rPr>
              <a:t>Users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600" dirty="0">
                <a:solidFill>
                  <a:schemeClr val="bg1"/>
                </a:solidFill>
                <a:latin typeface="Agency FB" panose="020B0503020202020204" pitchFamily="34" charset="0"/>
              </a:rPr>
              <a:t>Auditor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endParaRPr lang="en-US" sz="2600" dirty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pPr marL="914400" lvl="1" indent="-457200">
              <a:buFont typeface="Wingdings" panose="05000000000000000000" pitchFamily="2" charset="2"/>
              <a:buChar char="§"/>
            </a:pPr>
            <a:endParaRPr lang="en-US" sz="2600" dirty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pPr lvl="1"/>
            <a:endParaRPr lang="en-US" sz="2600" dirty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endParaRPr lang="en-US" sz="2600" dirty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r>
              <a:rPr lang="en-US" sz="2600" b="1" u="sng" dirty="0">
                <a:solidFill>
                  <a:schemeClr val="bg1"/>
                </a:solidFill>
                <a:latin typeface="Agency FB" panose="020B0503020202020204" pitchFamily="34" charset="0"/>
              </a:rPr>
              <a:t>State :</a:t>
            </a:r>
            <a:r>
              <a:rPr lang="en-US" sz="2600" u="sng" dirty="0">
                <a:solidFill>
                  <a:schemeClr val="bg1"/>
                </a:solidFill>
                <a:latin typeface="Agency FB" panose="020B0503020202020204" pitchFamily="34" charset="0"/>
              </a:rPr>
              <a:t> </a:t>
            </a:r>
            <a:r>
              <a:rPr lang="en-US" sz="2600" dirty="0">
                <a:solidFill>
                  <a:schemeClr val="bg1"/>
                </a:solidFill>
                <a:latin typeface="Agency FB" panose="020B0503020202020204" pitchFamily="34" charset="0"/>
              </a:rPr>
              <a:t>Here we store the transactions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600" dirty="0">
                <a:solidFill>
                  <a:schemeClr val="bg1"/>
                </a:solidFill>
                <a:latin typeface="Agency FB" panose="020B0503020202020204" pitchFamily="34" charset="0"/>
              </a:rPr>
              <a:t>It stores the value transferred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600" dirty="0">
                <a:solidFill>
                  <a:schemeClr val="bg1"/>
                </a:solidFill>
                <a:latin typeface="Agency FB" panose="020B0503020202020204" pitchFamily="34" charset="0"/>
              </a:rPr>
              <a:t>It also stores the info of the Lender and the Borrower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600" dirty="0">
                <a:solidFill>
                  <a:schemeClr val="bg1"/>
                </a:solidFill>
                <a:latin typeface="Agency FB" panose="020B0503020202020204" pitchFamily="34" charset="0"/>
              </a:rPr>
              <a:t>It has the unique transaction ID</a:t>
            </a:r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0B5730D6-50A9-4859-A002-5EB155F5F59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4" t="5795" r="1660" b="14311"/>
          <a:stretch/>
        </p:blipFill>
        <p:spPr>
          <a:xfrm>
            <a:off x="4025350" y="2418458"/>
            <a:ext cx="7742369" cy="180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6465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6693794-E208-4205-B104-DD87DBF95B94}"/>
              </a:ext>
            </a:extLst>
          </p:cNvPr>
          <p:cNvSpPr txBox="1"/>
          <p:nvPr/>
        </p:nvSpPr>
        <p:spPr>
          <a:xfrm>
            <a:off x="585019" y="385015"/>
            <a:ext cx="11021961" cy="55074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304800" algn="l"/>
                <a:tab pos="5480050" algn="r"/>
              </a:tabLst>
            </a:pPr>
            <a:r>
              <a:rPr lang="en-US" altLang="en-US" sz="3000" b="1" u="sng" dirty="0">
                <a:solidFill>
                  <a:srgbClr val="E11C1B"/>
                </a:solidFill>
                <a:latin typeface="Agency FB" panose="020B0503020202020204" pitchFamily="34" charset="0"/>
              </a:rPr>
              <a:t>TECHNICAL </a:t>
            </a:r>
            <a:r>
              <a:rPr lang="en-US" altLang="en-US" sz="3000" b="1" u="sng" dirty="0">
                <a:solidFill>
                  <a:srgbClr val="0070AE"/>
                </a:solidFill>
                <a:latin typeface="Agency FB" panose="020B0503020202020204" pitchFamily="34" charset="0"/>
              </a:rPr>
              <a:t>MAPPING:</a:t>
            </a:r>
          </a:p>
          <a:p>
            <a:pPr marL="457200" lvl="0" indent="-45720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  <a:tabLst>
                <a:tab pos="304800" algn="l"/>
                <a:tab pos="5480050" algn="r"/>
              </a:tabLst>
            </a:pPr>
            <a:r>
              <a:rPr lang="en-US" altLang="en-US" sz="2600" b="1" u="sng" dirty="0">
                <a:solidFill>
                  <a:schemeClr val="bg1"/>
                </a:solidFill>
                <a:latin typeface="Agency FB" panose="020B0503020202020204" pitchFamily="34" charset="0"/>
              </a:rPr>
              <a:t>Flow: </a:t>
            </a:r>
            <a:r>
              <a:rPr lang="en-US" altLang="en-US" sz="2600" dirty="0">
                <a:solidFill>
                  <a:schemeClr val="bg1"/>
                </a:solidFill>
                <a:latin typeface="Agency FB" panose="020B0503020202020204" pitchFamily="34" charset="0"/>
              </a:rPr>
              <a:t>Here we define the Stages of the Transaction</a:t>
            </a:r>
          </a:p>
          <a:p>
            <a:pPr marL="914400" lvl="1" indent="-45720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  <a:tabLst>
                <a:tab pos="304800" algn="l"/>
                <a:tab pos="5480050" algn="r"/>
              </a:tabLst>
            </a:pPr>
            <a:r>
              <a:rPr lang="en-US" sz="2600" dirty="0">
                <a:solidFill>
                  <a:schemeClr val="bg1"/>
                </a:solidFill>
                <a:latin typeface="Agency FB" panose="020B0503020202020204" pitchFamily="34" charset="0"/>
              </a:rPr>
              <a:t>This flow allows two parties (the [Lender] and the [Borrower]) to come to an agreement about the transaction encapsulated within a State.</a:t>
            </a:r>
          </a:p>
          <a:p>
            <a:pPr marL="914400" lvl="1" indent="-45720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  <a:tabLst>
                <a:tab pos="304800" algn="l"/>
                <a:tab pos="5480050" algn="r"/>
              </a:tabLst>
            </a:pPr>
            <a:r>
              <a:rPr lang="en-US" altLang="en-US" sz="2600" b="1" dirty="0">
                <a:solidFill>
                  <a:schemeClr val="bg1"/>
                </a:solidFill>
                <a:latin typeface="Agency FB" panose="020B0503020202020204" pitchFamily="34" charset="0"/>
              </a:rPr>
              <a:t>Stage - 1</a:t>
            </a:r>
            <a:r>
              <a:rPr lang="en-US" altLang="en-US" sz="2600" dirty="0">
                <a:solidFill>
                  <a:schemeClr val="bg1"/>
                </a:solidFill>
                <a:latin typeface="Agency FB" panose="020B0503020202020204" pitchFamily="34" charset="0"/>
              </a:rPr>
              <a:t> </a:t>
            </a:r>
            <a:r>
              <a:rPr lang="en-US" sz="2600" dirty="0">
                <a:solidFill>
                  <a:schemeClr val="bg1"/>
                </a:solidFill>
                <a:latin typeface="Agency FB" panose="020B0503020202020204" pitchFamily="34" charset="0"/>
              </a:rPr>
              <a:t>Generate an unsigned transaction.</a:t>
            </a:r>
          </a:p>
          <a:p>
            <a:pPr marL="914400" lvl="1" indent="-45720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  <a:tabLst>
                <a:tab pos="304800" algn="l"/>
                <a:tab pos="5480050" algn="r"/>
              </a:tabLst>
            </a:pPr>
            <a:r>
              <a:rPr lang="en-US" altLang="en-US" sz="2600" b="1" dirty="0">
                <a:solidFill>
                  <a:schemeClr val="bg1"/>
                </a:solidFill>
                <a:latin typeface="Agency FB" panose="020B0503020202020204" pitchFamily="34" charset="0"/>
              </a:rPr>
              <a:t>Stage – 2</a:t>
            </a:r>
            <a:r>
              <a:rPr lang="en-US" altLang="en-US" sz="2600" dirty="0">
                <a:solidFill>
                  <a:schemeClr val="bg1"/>
                </a:solidFill>
                <a:latin typeface="Agency FB" panose="020B0503020202020204" pitchFamily="34" charset="0"/>
              </a:rPr>
              <a:t> </a:t>
            </a:r>
            <a:r>
              <a:rPr lang="en-US" sz="2600" dirty="0">
                <a:solidFill>
                  <a:schemeClr val="bg1"/>
                </a:solidFill>
                <a:latin typeface="Agency FB" panose="020B0503020202020204" pitchFamily="34" charset="0"/>
              </a:rPr>
              <a:t>Verify that the transaction is valid.</a:t>
            </a:r>
          </a:p>
          <a:p>
            <a:pPr marL="914400" lvl="1" indent="-45720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  <a:tabLst>
                <a:tab pos="304800" algn="l"/>
                <a:tab pos="5480050" algn="r"/>
              </a:tabLst>
            </a:pPr>
            <a:r>
              <a:rPr lang="en-US" altLang="en-US" sz="2600" b="1" dirty="0">
                <a:solidFill>
                  <a:schemeClr val="bg1"/>
                </a:solidFill>
                <a:latin typeface="Agency FB" panose="020B0503020202020204" pitchFamily="34" charset="0"/>
              </a:rPr>
              <a:t>Stage – 3</a:t>
            </a:r>
            <a:r>
              <a:rPr lang="en-US" altLang="en-US" sz="2600" dirty="0">
                <a:solidFill>
                  <a:schemeClr val="bg1"/>
                </a:solidFill>
                <a:latin typeface="Agency FB" panose="020B0503020202020204" pitchFamily="34" charset="0"/>
              </a:rPr>
              <a:t> </a:t>
            </a:r>
            <a:r>
              <a:rPr lang="en-US" sz="2600" dirty="0">
                <a:solidFill>
                  <a:schemeClr val="bg1"/>
                </a:solidFill>
                <a:latin typeface="Agency FB" panose="020B0503020202020204" pitchFamily="34" charset="0"/>
              </a:rPr>
              <a:t>Sign the transaction.</a:t>
            </a:r>
          </a:p>
          <a:p>
            <a:pPr marL="914400" lvl="1" indent="-45720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  <a:tabLst>
                <a:tab pos="304800" algn="l"/>
                <a:tab pos="5480050" algn="r"/>
              </a:tabLst>
            </a:pPr>
            <a:r>
              <a:rPr lang="en-US" altLang="en-US" sz="2600" b="1" dirty="0">
                <a:solidFill>
                  <a:schemeClr val="bg1"/>
                </a:solidFill>
                <a:latin typeface="Agency FB" panose="020B0503020202020204" pitchFamily="34" charset="0"/>
              </a:rPr>
              <a:t>Stage - 4</a:t>
            </a:r>
            <a:r>
              <a:rPr lang="en-US" altLang="en-US" sz="2600" dirty="0">
                <a:solidFill>
                  <a:schemeClr val="bg1"/>
                </a:solidFill>
                <a:latin typeface="Agency FB" panose="020B0503020202020204" pitchFamily="34" charset="0"/>
              </a:rPr>
              <a:t> </a:t>
            </a:r>
            <a:r>
              <a:rPr lang="en-US" sz="2600" dirty="0">
                <a:solidFill>
                  <a:schemeClr val="bg1"/>
                </a:solidFill>
                <a:latin typeface="Agency FB" panose="020B0503020202020204" pitchFamily="34" charset="0"/>
              </a:rPr>
              <a:t>Send the state to the counterparty, and receive it back with their signature.</a:t>
            </a:r>
          </a:p>
          <a:p>
            <a:pPr marL="914400" lvl="1" indent="-45720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  <a:tabLst>
                <a:tab pos="304800" algn="l"/>
                <a:tab pos="5480050" algn="r"/>
              </a:tabLst>
            </a:pPr>
            <a:r>
              <a:rPr lang="en-US" altLang="en-US" sz="2600" b="1" dirty="0">
                <a:solidFill>
                  <a:schemeClr val="bg1"/>
                </a:solidFill>
                <a:latin typeface="Agency FB" panose="020B0503020202020204" pitchFamily="34" charset="0"/>
              </a:rPr>
              <a:t>Stage – 5</a:t>
            </a:r>
            <a:r>
              <a:rPr lang="en-US" altLang="en-US" sz="2600" dirty="0">
                <a:solidFill>
                  <a:schemeClr val="bg1"/>
                </a:solidFill>
                <a:latin typeface="Agency FB" panose="020B0503020202020204" pitchFamily="34" charset="0"/>
              </a:rPr>
              <a:t> </a:t>
            </a:r>
            <a:r>
              <a:rPr lang="en-US" sz="2600" dirty="0">
                <a:solidFill>
                  <a:schemeClr val="bg1"/>
                </a:solidFill>
                <a:latin typeface="Agency FB" panose="020B0503020202020204" pitchFamily="34" charset="0"/>
              </a:rPr>
              <a:t>Notarize and record the transaction in both parties' vaults.</a:t>
            </a:r>
          </a:p>
        </p:txBody>
      </p:sp>
    </p:spTree>
    <p:extLst>
      <p:ext uri="{BB962C8B-B14F-4D97-AF65-F5344CB8AC3E}">
        <p14:creationId xmlns:p14="http://schemas.microsoft.com/office/powerpoint/2010/main" val="2810025388"/>
      </p:ext>
    </p:extLst>
  </p:cSld>
  <p:clrMapOvr>
    <a:masterClrMapping/>
  </p:clrMapOvr>
</p:sld>
</file>

<file path=ppt/theme/theme1.xml><?xml version="1.0" encoding="utf-8"?>
<a:theme xmlns:a="http://schemas.openxmlformats.org/drawingml/2006/main" name="1_Metropolitan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9FF7CA0D-8839-4012-B51C-B152F9BD65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2427</TotalTime>
  <Words>668</Words>
  <Application>Microsoft Office PowerPoint</Application>
  <PresentationFormat>Widescreen</PresentationFormat>
  <Paragraphs>95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Agency FB</vt:lpstr>
      <vt:lpstr>Arial</vt:lpstr>
      <vt:lpstr>Calibri</vt:lpstr>
      <vt:lpstr>Calibri Light</vt:lpstr>
      <vt:lpstr>Wingdings</vt:lpstr>
      <vt:lpstr>1_Metropolitan</vt:lpstr>
      <vt:lpstr>Mobile Transfer Platform MTP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Transfer Platform MTP</dc:title>
  <dc:creator>Singhal, Anmol</dc:creator>
  <cp:lastModifiedBy>Singhal, Anmol</cp:lastModifiedBy>
  <cp:revision>29</cp:revision>
  <dcterms:created xsi:type="dcterms:W3CDTF">2019-03-12T09:36:37Z</dcterms:created>
  <dcterms:modified xsi:type="dcterms:W3CDTF">2019-03-14T04:00:31Z</dcterms:modified>
</cp:coreProperties>
</file>