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525000" cy="9601200"/>
  <p:notesSz cx="9525000" cy="101917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12">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5757"/>
    <a:srgbClr val="0089C5"/>
    <a:srgbClr val="0089A7"/>
    <a:srgbClr val="F4F4F2"/>
    <a:srgbClr val="3F3F3F"/>
    <a:srgbClr val="3636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5" d="100"/>
          <a:sy n="45" d="100"/>
        </p:scale>
        <p:origin x="1844" y="52"/>
      </p:cViewPr>
      <p:guideLst>
        <p:guide orient="horz" pos="2712"/>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spPr>
            <a:solidFill>
              <a:srgbClr val="1953BE"/>
            </a:solidFill>
          </c:spPr>
          <c:dPt>
            <c:idx val="0"/>
            <c:bubble3D val="0"/>
            <c:spPr>
              <a:solidFill>
                <a:srgbClr val="DBDBDB"/>
              </a:solidFill>
            </c:spPr>
            <c:extLst>
              <c:ext xmlns:c16="http://schemas.microsoft.com/office/drawing/2014/chart" uri="{C3380CC4-5D6E-409C-BE32-E72D297353CC}">
                <c16:uniqueId val="{00000000-36BF-4051-94EC-B2CC61965DC1}"/>
              </c:ext>
            </c:extLst>
          </c:dPt>
          <c:cat>
            <c:strRef>
              <c:f>Sheet1!$A$2:$A$5</c:f>
              <c:strCache>
                <c:ptCount val="2"/>
                <c:pt idx="0">
                  <c:v>1st Qtr</c:v>
                </c:pt>
                <c:pt idx="1">
                  <c:v>2nd Qtr</c:v>
                </c:pt>
              </c:strCache>
            </c:strRef>
          </c:cat>
          <c:val>
            <c:numRef>
              <c:f>Sheet1!$B$2:$B$5</c:f>
              <c:numCache>
                <c:formatCode>General</c:formatCode>
                <c:ptCount val="4"/>
                <c:pt idx="0">
                  <c:v>35</c:v>
                </c:pt>
                <c:pt idx="1">
                  <c:v>75</c:v>
                </c:pt>
              </c:numCache>
            </c:numRef>
          </c:val>
          <c:extLst>
            <c:ext xmlns:c16="http://schemas.microsoft.com/office/drawing/2014/chart" uri="{C3380CC4-5D6E-409C-BE32-E72D297353CC}">
              <c16:uniqueId val="{00000001-36BF-4051-94EC-B2CC61965DC1}"/>
            </c:ext>
          </c:extLst>
        </c:ser>
        <c:dLbls>
          <c:showLegendKey val="0"/>
          <c:showVal val="0"/>
          <c:showCatName val="0"/>
          <c:showSerName val="0"/>
          <c:showPercent val="0"/>
          <c:showBubbleSize val="0"/>
          <c:showLeaderLines val="1"/>
        </c:dLbls>
        <c:firstSliceAng val="0"/>
        <c:holeSize val="86"/>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spPr>
            <a:solidFill>
              <a:srgbClr val="1953BE"/>
            </a:solidFill>
          </c:spPr>
          <c:dPt>
            <c:idx val="0"/>
            <c:bubble3D val="0"/>
            <c:spPr>
              <a:solidFill>
                <a:srgbClr val="DBDBDB"/>
              </a:solidFill>
            </c:spPr>
            <c:extLst>
              <c:ext xmlns:c16="http://schemas.microsoft.com/office/drawing/2014/chart" uri="{C3380CC4-5D6E-409C-BE32-E72D297353CC}">
                <c16:uniqueId val="{00000000-967C-457E-9D68-E675B20A08EB}"/>
              </c:ext>
            </c:extLst>
          </c:dPt>
          <c:dPt>
            <c:idx val="1"/>
            <c:bubble3D val="0"/>
            <c:spPr>
              <a:solidFill>
                <a:srgbClr val="FF8D02"/>
              </a:solidFill>
            </c:spPr>
            <c:extLst>
              <c:ext xmlns:c16="http://schemas.microsoft.com/office/drawing/2014/chart" uri="{C3380CC4-5D6E-409C-BE32-E72D297353CC}">
                <c16:uniqueId val="{00000001-967C-457E-9D68-E675B20A08EB}"/>
              </c:ext>
            </c:extLst>
          </c:dPt>
          <c:cat>
            <c:strRef>
              <c:f>Sheet1!$A$2:$A$5</c:f>
              <c:strCache>
                <c:ptCount val="2"/>
                <c:pt idx="0">
                  <c:v>1st Qtr</c:v>
                </c:pt>
                <c:pt idx="1">
                  <c:v>2nd Qtr</c:v>
                </c:pt>
              </c:strCache>
            </c:strRef>
          </c:cat>
          <c:val>
            <c:numRef>
              <c:f>Sheet1!$B$2:$B$5</c:f>
              <c:numCache>
                <c:formatCode>General</c:formatCode>
                <c:ptCount val="4"/>
                <c:pt idx="0">
                  <c:v>15</c:v>
                </c:pt>
                <c:pt idx="1">
                  <c:v>85</c:v>
                </c:pt>
              </c:numCache>
            </c:numRef>
          </c:val>
          <c:extLst>
            <c:ext xmlns:c16="http://schemas.microsoft.com/office/drawing/2014/chart" uri="{C3380CC4-5D6E-409C-BE32-E72D297353CC}">
              <c16:uniqueId val="{00000002-967C-457E-9D68-E675B20A08EB}"/>
            </c:ext>
          </c:extLst>
        </c:ser>
        <c:dLbls>
          <c:showLegendKey val="0"/>
          <c:showVal val="0"/>
          <c:showCatName val="0"/>
          <c:showSerName val="0"/>
          <c:showPercent val="0"/>
          <c:showBubbleSize val="0"/>
          <c:showLeaderLines val="1"/>
        </c:dLbls>
        <c:firstSliceAng val="0"/>
        <c:holeSize val="86"/>
      </c:doughnut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spPr>
            <a:solidFill>
              <a:srgbClr val="1953BE"/>
            </a:solidFill>
          </c:spPr>
          <c:dPt>
            <c:idx val="0"/>
            <c:bubble3D val="0"/>
            <c:spPr>
              <a:solidFill>
                <a:srgbClr val="DBDBDB"/>
              </a:solidFill>
            </c:spPr>
            <c:extLst>
              <c:ext xmlns:c16="http://schemas.microsoft.com/office/drawing/2014/chart" uri="{C3380CC4-5D6E-409C-BE32-E72D297353CC}">
                <c16:uniqueId val="{00000000-E334-4365-92DB-FE19AA17903C}"/>
              </c:ext>
            </c:extLst>
          </c:dPt>
          <c:dPt>
            <c:idx val="1"/>
            <c:bubble3D val="0"/>
            <c:spPr>
              <a:solidFill>
                <a:srgbClr val="C6028A"/>
              </a:solidFill>
            </c:spPr>
            <c:extLst>
              <c:ext xmlns:c16="http://schemas.microsoft.com/office/drawing/2014/chart" uri="{C3380CC4-5D6E-409C-BE32-E72D297353CC}">
                <c16:uniqueId val="{00000001-E334-4365-92DB-FE19AA17903C}"/>
              </c:ext>
            </c:extLst>
          </c:dPt>
          <c:cat>
            <c:strRef>
              <c:f>Sheet1!$A$2:$A$5</c:f>
              <c:strCache>
                <c:ptCount val="2"/>
                <c:pt idx="0">
                  <c:v>1st Qtr</c:v>
                </c:pt>
                <c:pt idx="1">
                  <c:v>2nd Qtr</c:v>
                </c:pt>
              </c:strCache>
            </c:strRef>
          </c:cat>
          <c:val>
            <c:numRef>
              <c:f>Sheet1!$B$2:$B$5</c:f>
              <c:numCache>
                <c:formatCode>General</c:formatCode>
                <c:ptCount val="4"/>
                <c:pt idx="0">
                  <c:v>5</c:v>
                </c:pt>
                <c:pt idx="1">
                  <c:v>95</c:v>
                </c:pt>
              </c:numCache>
            </c:numRef>
          </c:val>
          <c:extLst>
            <c:ext xmlns:c16="http://schemas.microsoft.com/office/drawing/2014/chart" uri="{C3380CC4-5D6E-409C-BE32-E72D297353CC}">
              <c16:uniqueId val="{00000002-E334-4365-92DB-FE19AA17903C}"/>
            </c:ext>
          </c:extLst>
        </c:ser>
        <c:dLbls>
          <c:showLegendKey val="0"/>
          <c:showVal val="0"/>
          <c:showCatName val="0"/>
          <c:showSerName val="0"/>
          <c:showPercent val="0"/>
          <c:showBubbleSize val="0"/>
          <c:showLeaderLines val="1"/>
        </c:dLbls>
        <c:firstSliceAng val="0"/>
        <c:holeSize val="86"/>
      </c:doughnutChart>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spPr>
            <a:solidFill>
              <a:srgbClr val="1953BE"/>
            </a:solidFill>
          </c:spPr>
          <c:dPt>
            <c:idx val="0"/>
            <c:bubble3D val="0"/>
            <c:spPr>
              <a:solidFill>
                <a:srgbClr val="DBDBDB"/>
              </a:solidFill>
            </c:spPr>
            <c:extLst>
              <c:ext xmlns:c16="http://schemas.microsoft.com/office/drawing/2014/chart" uri="{C3380CC4-5D6E-409C-BE32-E72D297353CC}">
                <c16:uniqueId val="{00000000-C7EC-4BD8-810E-6BD2B954F1FE}"/>
              </c:ext>
            </c:extLst>
          </c:dPt>
          <c:dPt>
            <c:idx val="1"/>
            <c:bubble3D val="0"/>
            <c:spPr>
              <a:solidFill>
                <a:srgbClr val="4EAE01"/>
              </a:solidFill>
            </c:spPr>
            <c:extLst>
              <c:ext xmlns:c16="http://schemas.microsoft.com/office/drawing/2014/chart" uri="{C3380CC4-5D6E-409C-BE32-E72D297353CC}">
                <c16:uniqueId val="{00000001-C7EC-4BD8-810E-6BD2B954F1FE}"/>
              </c:ext>
            </c:extLst>
          </c:dPt>
          <c:cat>
            <c:strRef>
              <c:f>Sheet1!$A$2:$A$5</c:f>
              <c:strCache>
                <c:ptCount val="2"/>
                <c:pt idx="0">
                  <c:v>1st Qtr</c:v>
                </c:pt>
                <c:pt idx="1">
                  <c:v>2nd Qtr</c:v>
                </c:pt>
              </c:strCache>
            </c:strRef>
          </c:cat>
          <c:val>
            <c:numRef>
              <c:f>Sheet1!$B$2:$B$5</c:f>
              <c:numCache>
                <c:formatCode>General</c:formatCode>
                <c:ptCount val="4"/>
                <c:pt idx="0">
                  <c:v>5</c:v>
                </c:pt>
                <c:pt idx="1">
                  <c:v>95</c:v>
                </c:pt>
              </c:numCache>
            </c:numRef>
          </c:val>
          <c:extLst>
            <c:ext xmlns:c16="http://schemas.microsoft.com/office/drawing/2014/chart" uri="{C3380CC4-5D6E-409C-BE32-E72D297353CC}">
              <c16:uniqueId val="{00000002-C7EC-4BD8-810E-6BD2B954F1FE}"/>
            </c:ext>
          </c:extLst>
        </c:ser>
        <c:dLbls>
          <c:showLegendKey val="0"/>
          <c:showVal val="0"/>
          <c:showCatName val="0"/>
          <c:showSerName val="0"/>
          <c:showPercent val="0"/>
          <c:showBubbleSize val="0"/>
          <c:showLeaderLines val="1"/>
        </c:dLbls>
        <c:firstSliceAng val="0"/>
        <c:holeSize val="86"/>
      </c:doughnutChart>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spPr>
            <a:solidFill>
              <a:srgbClr val="1953BE"/>
            </a:solidFill>
          </c:spPr>
          <c:dPt>
            <c:idx val="0"/>
            <c:bubble3D val="0"/>
            <c:spPr>
              <a:solidFill>
                <a:srgbClr val="DBDBDB"/>
              </a:solidFill>
            </c:spPr>
            <c:extLst>
              <c:ext xmlns:c16="http://schemas.microsoft.com/office/drawing/2014/chart" uri="{C3380CC4-5D6E-409C-BE32-E72D297353CC}">
                <c16:uniqueId val="{00000000-361A-43FD-ADD5-6DB3DFB19D36}"/>
              </c:ext>
            </c:extLst>
          </c:dPt>
          <c:dPt>
            <c:idx val="1"/>
            <c:bubble3D val="0"/>
            <c:spPr>
              <a:solidFill>
                <a:srgbClr val="DD211F"/>
              </a:solidFill>
            </c:spPr>
            <c:extLst>
              <c:ext xmlns:c16="http://schemas.microsoft.com/office/drawing/2014/chart" uri="{C3380CC4-5D6E-409C-BE32-E72D297353CC}">
                <c16:uniqueId val="{00000001-361A-43FD-ADD5-6DB3DFB19D36}"/>
              </c:ext>
            </c:extLst>
          </c:dPt>
          <c:cat>
            <c:strRef>
              <c:f>Sheet1!$A$2:$A$5</c:f>
              <c:strCache>
                <c:ptCount val="2"/>
                <c:pt idx="0">
                  <c:v>1st Qtr</c:v>
                </c:pt>
                <c:pt idx="1">
                  <c:v>2nd Qtr</c:v>
                </c:pt>
              </c:strCache>
            </c:strRef>
          </c:cat>
          <c:val>
            <c:numRef>
              <c:f>Sheet1!$B$2:$B$5</c:f>
              <c:numCache>
                <c:formatCode>General</c:formatCode>
                <c:ptCount val="4"/>
                <c:pt idx="0">
                  <c:v>25</c:v>
                </c:pt>
                <c:pt idx="1">
                  <c:v>75</c:v>
                </c:pt>
              </c:numCache>
            </c:numRef>
          </c:val>
          <c:extLst>
            <c:ext xmlns:c16="http://schemas.microsoft.com/office/drawing/2014/chart" uri="{C3380CC4-5D6E-409C-BE32-E72D297353CC}">
              <c16:uniqueId val="{00000002-361A-43FD-ADD5-6DB3DFB19D36}"/>
            </c:ext>
          </c:extLst>
        </c:ser>
        <c:dLbls>
          <c:showLegendKey val="0"/>
          <c:showVal val="0"/>
          <c:showCatName val="0"/>
          <c:showSerName val="0"/>
          <c:showPercent val="0"/>
          <c:showBubbleSize val="0"/>
          <c:showLeaderLines val="1"/>
        </c:dLbls>
        <c:firstSliceAng val="0"/>
        <c:holeSize val="86"/>
      </c:doughnutChart>
    </c:plotArea>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14851" y="2976373"/>
            <a:ext cx="8101647" cy="46166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429702" y="5376675"/>
            <a:ext cx="6671944"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3/17/2020</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0089C5"/>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3/17/2020</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0089C5"/>
                </a:solidFill>
                <a:latin typeface="Calibri"/>
                <a:cs typeface="Calibri"/>
              </a:defRPr>
            </a:lvl1pPr>
          </a:lstStyle>
          <a:p>
            <a:endParaRPr/>
          </a:p>
        </p:txBody>
      </p:sp>
      <p:sp>
        <p:nvSpPr>
          <p:cNvPr id="3" name="Holder 3"/>
          <p:cNvSpPr>
            <a:spLocks noGrp="1"/>
          </p:cNvSpPr>
          <p:nvPr>
            <p:ph sz="half" idx="2"/>
          </p:nvPr>
        </p:nvSpPr>
        <p:spPr>
          <a:xfrm>
            <a:off x="476567" y="2208278"/>
            <a:ext cx="4146137"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908645" y="2208278"/>
            <a:ext cx="4146137"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3/17/2020</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0089C5"/>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3/17/2020</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3/17/2020</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1781192"/>
            <a:ext cx="9530080" cy="7539186"/>
          </a:xfrm>
          <a:custGeom>
            <a:avLst/>
            <a:gdLst/>
            <a:ahLst/>
            <a:cxnLst/>
            <a:rect l="l" t="t" r="r" b="b"/>
            <a:pathLst>
              <a:path w="9530080" h="8002905">
                <a:moveTo>
                  <a:pt x="0" y="8002549"/>
                </a:moveTo>
                <a:lnTo>
                  <a:pt x="9529838" y="8002549"/>
                </a:lnTo>
                <a:lnTo>
                  <a:pt x="9529838" y="0"/>
                </a:lnTo>
                <a:lnTo>
                  <a:pt x="0" y="0"/>
                </a:lnTo>
                <a:lnTo>
                  <a:pt x="0" y="8002549"/>
                </a:lnTo>
              </a:path>
            </a:pathLst>
          </a:custGeom>
          <a:solidFill>
            <a:srgbClr val="F4F4F1"/>
          </a:solidFill>
        </p:spPr>
        <p:txBody>
          <a:bodyPr wrap="square" lIns="0" tIns="0" rIns="0" bIns="0" rtlCol="0"/>
          <a:lstStyle/>
          <a:p>
            <a:endParaRPr dirty="0"/>
          </a:p>
        </p:txBody>
      </p:sp>
      <p:sp>
        <p:nvSpPr>
          <p:cNvPr id="17" name="bk object 17"/>
          <p:cNvSpPr/>
          <p:nvPr/>
        </p:nvSpPr>
        <p:spPr>
          <a:xfrm>
            <a:off x="0" y="9320044"/>
            <a:ext cx="9530080" cy="278166"/>
          </a:xfrm>
          <a:custGeom>
            <a:avLst/>
            <a:gdLst/>
            <a:ahLst/>
            <a:cxnLst/>
            <a:rect l="l" t="t" r="r" b="b"/>
            <a:pathLst>
              <a:path w="9530080" h="295275">
                <a:moveTo>
                  <a:pt x="0" y="295046"/>
                </a:moveTo>
                <a:lnTo>
                  <a:pt x="9529838" y="295046"/>
                </a:lnTo>
                <a:lnTo>
                  <a:pt x="9529838" y="0"/>
                </a:lnTo>
                <a:lnTo>
                  <a:pt x="0" y="0"/>
                </a:lnTo>
                <a:lnTo>
                  <a:pt x="0" y="295046"/>
                </a:lnTo>
              </a:path>
            </a:pathLst>
          </a:custGeom>
          <a:solidFill>
            <a:srgbClr val="000000"/>
          </a:solidFill>
        </p:spPr>
        <p:txBody>
          <a:bodyPr wrap="square" lIns="0" tIns="0" rIns="0" bIns="0" rtlCol="0"/>
          <a:lstStyle/>
          <a:p>
            <a:endParaRPr dirty="0"/>
          </a:p>
        </p:txBody>
      </p:sp>
      <p:sp>
        <p:nvSpPr>
          <p:cNvPr id="2" name="Holder 2"/>
          <p:cNvSpPr>
            <a:spLocks noGrp="1"/>
          </p:cNvSpPr>
          <p:nvPr>
            <p:ph type="title"/>
          </p:nvPr>
        </p:nvSpPr>
        <p:spPr>
          <a:xfrm>
            <a:off x="2302104" y="636143"/>
            <a:ext cx="4927140" cy="461665"/>
          </a:xfrm>
          <a:prstGeom prst="rect">
            <a:avLst/>
          </a:prstGeom>
        </p:spPr>
        <p:txBody>
          <a:bodyPr wrap="square" lIns="0" tIns="0" rIns="0" bIns="0">
            <a:spAutoFit/>
          </a:bodyPr>
          <a:lstStyle>
            <a:lvl1pPr>
              <a:defRPr sz="3000" b="1" i="0">
                <a:solidFill>
                  <a:srgbClr val="0089C5"/>
                </a:solidFill>
                <a:latin typeface="Calibri"/>
                <a:cs typeface="Calibri"/>
              </a:defRPr>
            </a:lvl1pPr>
          </a:lstStyle>
          <a:p>
            <a:endParaRPr/>
          </a:p>
        </p:txBody>
      </p:sp>
      <p:sp>
        <p:nvSpPr>
          <p:cNvPr id="3" name="Holder 3"/>
          <p:cNvSpPr>
            <a:spLocks noGrp="1"/>
          </p:cNvSpPr>
          <p:nvPr>
            <p:ph type="body" idx="1"/>
          </p:nvPr>
        </p:nvSpPr>
        <p:spPr>
          <a:xfrm>
            <a:off x="476567" y="2208278"/>
            <a:ext cx="8578214"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240659" y="8929118"/>
            <a:ext cx="3050031" cy="276999"/>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476567" y="8929118"/>
            <a:ext cx="219221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3/17/2020</a:t>
            </a:fld>
            <a:endParaRPr lang="en-US" dirty="0"/>
          </a:p>
        </p:txBody>
      </p:sp>
      <p:sp>
        <p:nvSpPr>
          <p:cNvPr id="6" name="Holder 6"/>
          <p:cNvSpPr>
            <a:spLocks noGrp="1"/>
          </p:cNvSpPr>
          <p:nvPr>
            <p:ph type="sldNum" sz="quarter" idx="7"/>
          </p:nvPr>
        </p:nvSpPr>
        <p:spPr>
          <a:xfrm>
            <a:off x="6862572" y="8929118"/>
            <a:ext cx="219221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7" Type="http://schemas.openxmlformats.org/officeDocument/2006/relationships/image" Target="../media/image1.jpeg"/><Relationship Id="rId2" Type="http://schemas.openxmlformats.org/officeDocument/2006/relationships/chart" Target="../charts/chart1.xml"/><Relationship Id="rId1" Type="http://schemas.openxmlformats.org/officeDocument/2006/relationships/slideLayout" Target="../slideLayouts/slideLayout3.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p:cNvSpPr/>
          <p:nvPr/>
        </p:nvSpPr>
        <p:spPr>
          <a:xfrm>
            <a:off x="0" y="1447800"/>
            <a:ext cx="9525000" cy="8229600"/>
          </a:xfrm>
          <a:prstGeom prst="rect">
            <a:avLst/>
          </a:prstGeom>
          <a:solidFill>
            <a:srgbClr val="F4F4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p:cNvSpPr/>
          <p:nvPr/>
        </p:nvSpPr>
        <p:spPr>
          <a:xfrm>
            <a:off x="0" y="-42860"/>
            <a:ext cx="9525000" cy="1142998"/>
          </a:xfrm>
          <a:prstGeom prst="rect">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p:cNvSpPr/>
          <p:nvPr/>
        </p:nvSpPr>
        <p:spPr>
          <a:xfrm>
            <a:off x="0" y="9372600"/>
            <a:ext cx="9525000" cy="228600"/>
          </a:xfrm>
          <a:prstGeom prst="rect">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bject 4"/>
          <p:cNvSpPr txBox="1"/>
          <p:nvPr/>
        </p:nvSpPr>
        <p:spPr>
          <a:xfrm>
            <a:off x="2264008" y="229597"/>
            <a:ext cx="4327292" cy="684803"/>
          </a:xfrm>
          <a:prstGeom prst="rect">
            <a:avLst/>
          </a:prstGeom>
        </p:spPr>
        <p:txBody>
          <a:bodyPr vert="horz" wrap="square" lIns="0" tIns="0" rIns="0" bIns="0" rtlCol="0">
            <a:spAutoFit/>
          </a:bodyPr>
          <a:lstStyle/>
          <a:p>
            <a:pPr marL="12700">
              <a:lnSpc>
                <a:spcPct val="100000"/>
              </a:lnSpc>
            </a:pPr>
            <a:r>
              <a:rPr lang="en-US" sz="3000" b="1" spc="-170" dirty="0">
                <a:solidFill>
                  <a:srgbClr val="0089C5"/>
                </a:solidFill>
                <a:latin typeface="Lucida Sans"/>
                <a:cs typeface="Lucida Sans"/>
              </a:rPr>
              <a:t>Rinkesh Chhetia</a:t>
            </a:r>
            <a:endParaRPr sz="3000" dirty="0">
              <a:latin typeface="Lucida Sans"/>
              <a:cs typeface="Lucida Sans"/>
            </a:endParaRPr>
          </a:p>
          <a:p>
            <a:pPr marL="37465">
              <a:lnSpc>
                <a:spcPct val="100000"/>
              </a:lnSpc>
              <a:spcBef>
                <a:spcPts val="330"/>
              </a:spcBef>
            </a:pPr>
            <a:r>
              <a:rPr lang="en-US" sz="1200" spc="-5" dirty="0">
                <a:solidFill>
                  <a:srgbClr val="F4F4F1"/>
                </a:solidFill>
                <a:latin typeface="Arial Unicode MS"/>
                <a:cs typeface="Arial Unicode MS"/>
              </a:rPr>
              <a:t>AWS &amp; Blockchain FS India Head</a:t>
            </a:r>
            <a:endParaRPr sz="1200" dirty="0">
              <a:latin typeface="Arial Unicode MS"/>
              <a:cs typeface="Arial Unicode MS"/>
            </a:endParaRPr>
          </a:p>
        </p:txBody>
      </p:sp>
      <p:sp>
        <p:nvSpPr>
          <p:cNvPr id="75" name="object 5"/>
          <p:cNvSpPr txBox="1"/>
          <p:nvPr/>
        </p:nvSpPr>
        <p:spPr>
          <a:xfrm>
            <a:off x="647700" y="4537260"/>
            <a:ext cx="1413510" cy="238527"/>
          </a:xfrm>
          <a:prstGeom prst="rect">
            <a:avLst/>
          </a:prstGeom>
        </p:spPr>
        <p:txBody>
          <a:bodyPr vert="horz" wrap="square" lIns="0" tIns="0" rIns="0" bIns="0" rtlCol="0">
            <a:spAutoFit/>
          </a:bodyPr>
          <a:lstStyle/>
          <a:p>
            <a:pPr marL="12700">
              <a:lnSpc>
                <a:spcPct val="100000"/>
              </a:lnSpc>
            </a:pPr>
            <a:r>
              <a:rPr sz="1550" spc="-50" dirty="0">
                <a:solidFill>
                  <a:srgbClr val="0089C5"/>
                </a:solidFill>
                <a:latin typeface="Arial"/>
                <a:cs typeface="Arial"/>
              </a:rPr>
              <a:t>Work</a:t>
            </a:r>
            <a:r>
              <a:rPr sz="1550" spc="-100" dirty="0">
                <a:solidFill>
                  <a:srgbClr val="0089C5"/>
                </a:solidFill>
                <a:latin typeface="Arial"/>
                <a:cs typeface="Arial"/>
              </a:rPr>
              <a:t> </a:t>
            </a:r>
            <a:r>
              <a:rPr sz="1550" spc="-60" dirty="0">
                <a:solidFill>
                  <a:srgbClr val="0089C5"/>
                </a:solidFill>
                <a:latin typeface="Arial"/>
                <a:cs typeface="Arial"/>
              </a:rPr>
              <a:t>Experience</a:t>
            </a:r>
            <a:endParaRPr sz="1550" dirty="0">
              <a:latin typeface="Arial"/>
              <a:cs typeface="Arial"/>
            </a:endParaRPr>
          </a:p>
        </p:txBody>
      </p:sp>
      <p:sp>
        <p:nvSpPr>
          <p:cNvPr id="76" name="object 6"/>
          <p:cNvSpPr txBox="1"/>
          <p:nvPr/>
        </p:nvSpPr>
        <p:spPr>
          <a:xfrm>
            <a:off x="5531432" y="1666473"/>
            <a:ext cx="860425" cy="238527"/>
          </a:xfrm>
          <a:prstGeom prst="rect">
            <a:avLst/>
          </a:prstGeom>
        </p:spPr>
        <p:txBody>
          <a:bodyPr vert="horz" wrap="square" lIns="0" tIns="0" rIns="0" bIns="0" rtlCol="0">
            <a:spAutoFit/>
          </a:bodyPr>
          <a:lstStyle/>
          <a:p>
            <a:pPr marL="12700">
              <a:lnSpc>
                <a:spcPct val="100000"/>
              </a:lnSpc>
            </a:pPr>
            <a:r>
              <a:rPr sz="1550" spc="-40" dirty="0">
                <a:solidFill>
                  <a:srgbClr val="0089C5"/>
                </a:solidFill>
                <a:latin typeface="Arial"/>
                <a:cs typeface="Arial"/>
              </a:rPr>
              <a:t>Education</a:t>
            </a:r>
            <a:endParaRPr sz="1550" dirty="0">
              <a:latin typeface="Arial"/>
              <a:cs typeface="Arial"/>
            </a:endParaRPr>
          </a:p>
        </p:txBody>
      </p:sp>
      <p:sp>
        <p:nvSpPr>
          <p:cNvPr id="77" name="object 7"/>
          <p:cNvSpPr txBox="1"/>
          <p:nvPr/>
        </p:nvSpPr>
        <p:spPr>
          <a:xfrm>
            <a:off x="5143500" y="3056692"/>
            <a:ext cx="4038600" cy="677108"/>
          </a:xfrm>
          <a:prstGeom prst="rect">
            <a:avLst/>
          </a:prstGeom>
        </p:spPr>
        <p:txBody>
          <a:bodyPr vert="horz" wrap="square" lIns="0" tIns="0" rIns="0" bIns="0" rtlCol="0">
            <a:spAutoFit/>
          </a:bodyPr>
          <a:lstStyle/>
          <a:p>
            <a:pPr marL="12700"/>
            <a:endParaRPr lang="en-US" sz="1100" spc="20" dirty="0">
              <a:solidFill>
                <a:srgbClr val="555757"/>
              </a:solidFill>
              <a:latin typeface="Arial Unicode MS"/>
              <a:cs typeface="Arial Unicode MS"/>
            </a:endParaRPr>
          </a:p>
          <a:p>
            <a:pPr marL="12700"/>
            <a:r>
              <a:rPr lang="en-US" sz="1100" spc="20" dirty="0">
                <a:solidFill>
                  <a:srgbClr val="555757"/>
                </a:solidFill>
                <a:latin typeface="Arial Unicode MS"/>
                <a:cs typeface="Arial Unicode MS"/>
              </a:rPr>
              <a:t>Pt. Ravi Shankar Shukla University, </a:t>
            </a:r>
            <a:r>
              <a:rPr lang="en-US" sz="1100" b="1" spc="20" dirty="0">
                <a:solidFill>
                  <a:srgbClr val="555757"/>
                </a:solidFill>
                <a:latin typeface="Arial Unicode MS"/>
                <a:cs typeface="Arial Unicode MS"/>
              </a:rPr>
              <a:t>MCA</a:t>
            </a:r>
            <a:r>
              <a:rPr lang="en-US" sz="1100" spc="20" dirty="0">
                <a:solidFill>
                  <a:srgbClr val="555757"/>
                </a:solidFill>
                <a:latin typeface="Arial Unicode MS"/>
                <a:cs typeface="Arial Unicode MS"/>
              </a:rPr>
              <a:t>, 2001, with 84.8%</a:t>
            </a:r>
          </a:p>
          <a:p>
            <a:pPr marL="12700"/>
            <a:r>
              <a:rPr lang="en-US" sz="1100" spc="20" dirty="0">
                <a:solidFill>
                  <a:srgbClr val="555757"/>
                </a:solidFill>
                <a:latin typeface="Arial Unicode MS"/>
                <a:cs typeface="Arial Unicode MS"/>
              </a:rPr>
              <a:t>DAVV, Indore, </a:t>
            </a:r>
            <a:r>
              <a:rPr lang="en-US" sz="1100" b="1" spc="20" dirty="0">
                <a:solidFill>
                  <a:srgbClr val="555757"/>
                </a:solidFill>
                <a:latin typeface="Arial Unicode MS"/>
                <a:cs typeface="Arial Unicode MS"/>
              </a:rPr>
              <a:t>MBA</a:t>
            </a:r>
            <a:r>
              <a:rPr lang="en-US" sz="1100" spc="20" dirty="0">
                <a:solidFill>
                  <a:srgbClr val="555757"/>
                </a:solidFill>
                <a:latin typeface="Arial Unicode MS"/>
                <a:cs typeface="Arial Unicode MS"/>
              </a:rPr>
              <a:t> (Distance Education Finance), 2004</a:t>
            </a:r>
          </a:p>
          <a:p>
            <a:pPr marL="12700"/>
            <a:endParaRPr sz="1100" dirty="0">
              <a:latin typeface="Tahoma"/>
              <a:cs typeface="Tahoma"/>
            </a:endParaRPr>
          </a:p>
        </p:txBody>
      </p:sp>
      <p:sp>
        <p:nvSpPr>
          <p:cNvPr id="78" name="object 8"/>
          <p:cNvSpPr txBox="1"/>
          <p:nvPr/>
        </p:nvSpPr>
        <p:spPr>
          <a:xfrm>
            <a:off x="5143500" y="2006025"/>
            <a:ext cx="3886200" cy="1169551"/>
          </a:xfrm>
          <a:prstGeom prst="rect">
            <a:avLst/>
          </a:prstGeom>
        </p:spPr>
        <p:txBody>
          <a:bodyPr vert="horz" wrap="square" lIns="0" tIns="0" rIns="0" bIns="0" rtlCol="0">
            <a:spAutoFit/>
          </a:bodyPr>
          <a:lstStyle/>
          <a:p>
            <a:pPr marL="12700">
              <a:lnSpc>
                <a:spcPct val="100000"/>
              </a:lnSpc>
            </a:pPr>
            <a:r>
              <a:rPr lang="en-US" sz="1100" b="1" spc="-10" dirty="0">
                <a:solidFill>
                  <a:srgbClr val="555757"/>
                </a:solidFill>
                <a:latin typeface="Tahoma"/>
                <a:cs typeface="Tahoma"/>
              </a:rPr>
              <a:t>Professional Certifications</a:t>
            </a:r>
            <a:endParaRPr sz="1100" dirty="0">
              <a:latin typeface="Tahoma"/>
              <a:cs typeface="Tahoma"/>
            </a:endParaRPr>
          </a:p>
          <a:p>
            <a:pPr marL="12700">
              <a:spcBef>
                <a:spcPts val="280"/>
              </a:spcBef>
            </a:pPr>
            <a:r>
              <a:rPr lang="en-US" sz="1100" spc="20" dirty="0">
                <a:solidFill>
                  <a:srgbClr val="555757"/>
                </a:solidFill>
                <a:latin typeface="Arial Unicode MS"/>
                <a:cs typeface="Arial Unicode MS"/>
              </a:rPr>
              <a:t>aws Certified </a:t>
            </a:r>
            <a:r>
              <a:rPr lang="en-US" sz="1100" b="1" spc="20" dirty="0">
                <a:solidFill>
                  <a:srgbClr val="555757"/>
                </a:solidFill>
                <a:latin typeface="Arial Unicode MS"/>
                <a:cs typeface="Arial Unicode MS"/>
              </a:rPr>
              <a:t>Solution Architect</a:t>
            </a:r>
            <a:r>
              <a:rPr lang="en-US" sz="1100" spc="20" dirty="0">
                <a:solidFill>
                  <a:srgbClr val="555757"/>
                </a:solidFill>
                <a:latin typeface="Arial Unicode MS"/>
                <a:cs typeface="Arial Unicode MS"/>
              </a:rPr>
              <a:t> </a:t>
            </a:r>
          </a:p>
          <a:p>
            <a:pPr marL="12700">
              <a:spcBef>
                <a:spcPts val="280"/>
              </a:spcBef>
            </a:pPr>
            <a:r>
              <a:rPr lang="en-US" sz="1100" spc="20" dirty="0">
                <a:solidFill>
                  <a:srgbClr val="555757"/>
                </a:solidFill>
                <a:latin typeface="Arial Unicode MS"/>
                <a:cs typeface="Arial Unicode MS"/>
              </a:rPr>
              <a:t>r3 corda Certified </a:t>
            </a:r>
            <a:r>
              <a:rPr lang="en-US" sz="1100" b="1" spc="20" dirty="0">
                <a:solidFill>
                  <a:srgbClr val="555757"/>
                </a:solidFill>
                <a:latin typeface="Arial Unicode MS"/>
                <a:cs typeface="Arial Unicode MS"/>
              </a:rPr>
              <a:t>Blockchain Developer</a:t>
            </a:r>
          </a:p>
          <a:p>
            <a:pPr marL="12700">
              <a:spcBef>
                <a:spcPts val="280"/>
              </a:spcBef>
            </a:pPr>
            <a:r>
              <a:rPr lang="en-US" sz="1100" spc="20" dirty="0">
                <a:solidFill>
                  <a:srgbClr val="555757"/>
                </a:solidFill>
                <a:latin typeface="Arial Unicode MS"/>
                <a:cs typeface="Arial Unicode MS"/>
              </a:rPr>
              <a:t>EM (Engagement Manager) Certification from Capgemini</a:t>
            </a:r>
          </a:p>
          <a:p>
            <a:pPr marL="12700">
              <a:spcBef>
                <a:spcPts val="280"/>
              </a:spcBef>
            </a:pPr>
            <a:r>
              <a:rPr lang="en-US" sz="1100" spc="20" dirty="0">
                <a:solidFill>
                  <a:srgbClr val="555757"/>
                </a:solidFill>
                <a:latin typeface="Arial Unicode MS"/>
                <a:cs typeface="Arial Unicode MS"/>
              </a:rPr>
              <a:t>Honours Diploma in Network-Centered Computing Certificate from NIIT Indore Center with 90%</a:t>
            </a:r>
          </a:p>
        </p:txBody>
      </p:sp>
      <p:sp>
        <p:nvSpPr>
          <p:cNvPr id="79" name="object 9"/>
          <p:cNvSpPr txBox="1"/>
          <p:nvPr/>
        </p:nvSpPr>
        <p:spPr>
          <a:xfrm>
            <a:off x="647700" y="1656761"/>
            <a:ext cx="1642745" cy="238527"/>
          </a:xfrm>
          <a:prstGeom prst="rect">
            <a:avLst/>
          </a:prstGeom>
        </p:spPr>
        <p:txBody>
          <a:bodyPr vert="horz" wrap="square" lIns="0" tIns="0" rIns="0" bIns="0" rtlCol="0">
            <a:spAutoFit/>
          </a:bodyPr>
          <a:lstStyle/>
          <a:p>
            <a:pPr marL="12700">
              <a:lnSpc>
                <a:spcPct val="100000"/>
              </a:lnSpc>
            </a:pPr>
            <a:r>
              <a:rPr sz="1550" spc="-70" dirty="0">
                <a:solidFill>
                  <a:srgbClr val="0089C5"/>
                </a:solidFill>
                <a:latin typeface="Arial"/>
                <a:cs typeface="Arial"/>
              </a:rPr>
              <a:t>Personal</a:t>
            </a:r>
            <a:r>
              <a:rPr sz="1550" spc="-100" dirty="0">
                <a:solidFill>
                  <a:srgbClr val="0089C5"/>
                </a:solidFill>
                <a:latin typeface="Arial"/>
                <a:cs typeface="Arial"/>
              </a:rPr>
              <a:t> </a:t>
            </a:r>
            <a:r>
              <a:rPr sz="1550" spc="-30" dirty="0">
                <a:solidFill>
                  <a:srgbClr val="0089C5"/>
                </a:solidFill>
                <a:latin typeface="Arial"/>
                <a:cs typeface="Arial"/>
              </a:rPr>
              <a:t>Statement</a:t>
            </a:r>
            <a:endParaRPr sz="1550" dirty="0">
              <a:latin typeface="Arial"/>
              <a:cs typeface="Arial"/>
            </a:endParaRPr>
          </a:p>
        </p:txBody>
      </p:sp>
      <p:sp>
        <p:nvSpPr>
          <p:cNvPr id="84" name="object 18"/>
          <p:cNvSpPr/>
          <p:nvPr/>
        </p:nvSpPr>
        <p:spPr>
          <a:xfrm>
            <a:off x="308258" y="1941859"/>
            <a:ext cx="4373880" cy="0"/>
          </a:xfrm>
          <a:custGeom>
            <a:avLst/>
            <a:gdLst/>
            <a:ahLst/>
            <a:cxnLst/>
            <a:rect l="l" t="t" r="r" b="b"/>
            <a:pathLst>
              <a:path w="4373880">
                <a:moveTo>
                  <a:pt x="0" y="0"/>
                </a:moveTo>
                <a:lnTo>
                  <a:pt x="4373435" y="0"/>
                </a:lnTo>
              </a:path>
            </a:pathLst>
          </a:custGeom>
          <a:ln w="12700">
            <a:solidFill>
              <a:srgbClr val="B8B6B6"/>
            </a:solidFill>
          </a:ln>
        </p:spPr>
        <p:txBody>
          <a:bodyPr wrap="square" lIns="0" tIns="0" rIns="0" bIns="0" rtlCol="0"/>
          <a:lstStyle/>
          <a:p>
            <a:endParaRPr dirty="0"/>
          </a:p>
        </p:txBody>
      </p:sp>
      <p:sp>
        <p:nvSpPr>
          <p:cNvPr id="86" name="object 20"/>
          <p:cNvSpPr/>
          <p:nvPr/>
        </p:nvSpPr>
        <p:spPr>
          <a:xfrm>
            <a:off x="307841" y="4863350"/>
            <a:ext cx="4373880" cy="0"/>
          </a:xfrm>
          <a:custGeom>
            <a:avLst/>
            <a:gdLst/>
            <a:ahLst/>
            <a:cxnLst/>
            <a:rect l="l" t="t" r="r" b="b"/>
            <a:pathLst>
              <a:path w="4373880">
                <a:moveTo>
                  <a:pt x="0" y="0"/>
                </a:moveTo>
                <a:lnTo>
                  <a:pt x="4373854" y="0"/>
                </a:lnTo>
              </a:path>
            </a:pathLst>
          </a:custGeom>
          <a:ln w="12700">
            <a:solidFill>
              <a:srgbClr val="B8B6B6"/>
            </a:solidFill>
          </a:ln>
        </p:spPr>
        <p:txBody>
          <a:bodyPr wrap="square" lIns="0" tIns="0" rIns="0" bIns="0" rtlCol="0"/>
          <a:lstStyle/>
          <a:p>
            <a:endParaRPr dirty="0"/>
          </a:p>
        </p:txBody>
      </p:sp>
      <p:sp>
        <p:nvSpPr>
          <p:cNvPr id="87" name="object 21"/>
          <p:cNvSpPr/>
          <p:nvPr/>
        </p:nvSpPr>
        <p:spPr>
          <a:xfrm>
            <a:off x="5062634" y="1936440"/>
            <a:ext cx="3886200" cy="0"/>
          </a:xfrm>
          <a:custGeom>
            <a:avLst/>
            <a:gdLst/>
            <a:ahLst/>
            <a:cxnLst/>
            <a:rect l="l" t="t" r="r" b="b"/>
            <a:pathLst>
              <a:path w="3886200">
                <a:moveTo>
                  <a:pt x="0" y="0"/>
                </a:moveTo>
                <a:lnTo>
                  <a:pt x="3885996" y="0"/>
                </a:lnTo>
              </a:path>
            </a:pathLst>
          </a:custGeom>
          <a:ln w="12700">
            <a:solidFill>
              <a:srgbClr val="B8B6B6"/>
            </a:solidFill>
          </a:ln>
        </p:spPr>
        <p:txBody>
          <a:bodyPr wrap="square" lIns="0" tIns="0" rIns="0" bIns="0" rtlCol="0"/>
          <a:lstStyle/>
          <a:p>
            <a:endParaRPr dirty="0"/>
          </a:p>
        </p:txBody>
      </p:sp>
      <p:sp>
        <p:nvSpPr>
          <p:cNvPr id="89" name="object 23"/>
          <p:cNvSpPr/>
          <p:nvPr/>
        </p:nvSpPr>
        <p:spPr>
          <a:xfrm>
            <a:off x="5143500" y="1600200"/>
            <a:ext cx="287655" cy="287020"/>
          </a:xfrm>
          <a:custGeom>
            <a:avLst/>
            <a:gdLst/>
            <a:ahLst/>
            <a:cxnLst/>
            <a:rect l="l" t="t" r="r" b="b"/>
            <a:pathLst>
              <a:path w="287654" h="287019">
                <a:moveTo>
                  <a:pt x="172421" y="216361"/>
                </a:moveTo>
                <a:lnTo>
                  <a:pt x="150749" y="216361"/>
                </a:lnTo>
                <a:lnTo>
                  <a:pt x="191909" y="286618"/>
                </a:lnTo>
                <a:lnTo>
                  <a:pt x="224265" y="250557"/>
                </a:lnTo>
                <a:lnTo>
                  <a:pt x="197694" y="250557"/>
                </a:lnTo>
                <a:lnTo>
                  <a:pt x="172421" y="216361"/>
                </a:lnTo>
                <a:close/>
              </a:path>
              <a:path w="287654" h="287019">
                <a:moveTo>
                  <a:pt x="155995" y="0"/>
                </a:moveTo>
                <a:lnTo>
                  <a:pt x="109229" y="7020"/>
                </a:lnTo>
                <a:lnTo>
                  <a:pt x="72058" y="27118"/>
                </a:lnTo>
                <a:lnTo>
                  <a:pt x="46398" y="57453"/>
                </a:lnTo>
                <a:lnTo>
                  <a:pt x="34166" y="95186"/>
                </a:lnTo>
                <a:lnTo>
                  <a:pt x="34302" y="112032"/>
                </a:lnTo>
                <a:lnTo>
                  <a:pt x="35586" y="126008"/>
                </a:lnTo>
                <a:lnTo>
                  <a:pt x="37921" y="137742"/>
                </a:lnTo>
                <a:lnTo>
                  <a:pt x="41210" y="147861"/>
                </a:lnTo>
                <a:lnTo>
                  <a:pt x="0" y="232275"/>
                </a:lnTo>
                <a:lnTo>
                  <a:pt x="47319" y="241859"/>
                </a:lnTo>
                <a:lnTo>
                  <a:pt x="76033" y="266946"/>
                </a:lnTo>
                <a:lnTo>
                  <a:pt x="95472" y="286541"/>
                </a:lnTo>
                <a:lnTo>
                  <a:pt x="114578" y="254030"/>
                </a:lnTo>
                <a:lnTo>
                  <a:pt x="93408" y="254030"/>
                </a:lnTo>
                <a:lnTo>
                  <a:pt x="83017" y="244162"/>
                </a:lnTo>
                <a:lnTo>
                  <a:pt x="75882" y="237311"/>
                </a:lnTo>
                <a:lnTo>
                  <a:pt x="56792" y="228173"/>
                </a:lnTo>
                <a:lnTo>
                  <a:pt x="42119" y="222106"/>
                </a:lnTo>
                <a:lnTo>
                  <a:pt x="32788" y="218764"/>
                </a:lnTo>
                <a:lnTo>
                  <a:pt x="55740" y="173385"/>
                </a:lnTo>
                <a:lnTo>
                  <a:pt x="252927" y="173385"/>
                </a:lnTo>
                <a:lnTo>
                  <a:pt x="250893" y="169905"/>
                </a:lnTo>
                <a:lnTo>
                  <a:pt x="143725" y="169905"/>
                </a:lnTo>
                <a:lnTo>
                  <a:pt x="129311" y="168244"/>
                </a:lnTo>
                <a:lnTo>
                  <a:pt x="94678" y="146355"/>
                </a:lnTo>
                <a:lnTo>
                  <a:pt x="82538" y="121446"/>
                </a:lnTo>
                <a:lnTo>
                  <a:pt x="83289" y="103873"/>
                </a:lnTo>
                <a:lnTo>
                  <a:pt x="99824" y="64037"/>
                </a:lnTo>
                <a:lnTo>
                  <a:pt x="131902" y="45347"/>
                </a:lnTo>
                <a:lnTo>
                  <a:pt x="231784" y="45347"/>
                </a:lnTo>
                <a:lnTo>
                  <a:pt x="225609" y="37027"/>
                </a:lnTo>
                <a:lnTo>
                  <a:pt x="194566" y="11856"/>
                </a:lnTo>
                <a:lnTo>
                  <a:pt x="169508" y="2351"/>
                </a:lnTo>
                <a:lnTo>
                  <a:pt x="155995" y="0"/>
                </a:lnTo>
                <a:close/>
              </a:path>
              <a:path w="287654" h="287019">
                <a:moveTo>
                  <a:pt x="252927" y="173385"/>
                </a:moveTo>
                <a:lnTo>
                  <a:pt x="55740" y="173385"/>
                </a:lnTo>
                <a:lnTo>
                  <a:pt x="64107" y="183072"/>
                </a:lnTo>
                <a:lnTo>
                  <a:pt x="73551" y="191726"/>
                </a:lnTo>
                <a:lnTo>
                  <a:pt x="83973" y="199251"/>
                </a:lnTo>
                <a:lnTo>
                  <a:pt x="95274" y="205550"/>
                </a:lnTo>
                <a:lnTo>
                  <a:pt x="107357" y="210527"/>
                </a:lnTo>
                <a:lnTo>
                  <a:pt x="93408" y="254030"/>
                </a:lnTo>
                <a:lnTo>
                  <a:pt x="114578" y="254030"/>
                </a:lnTo>
                <a:lnTo>
                  <a:pt x="136715" y="216361"/>
                </a:lnTo>
                <a:lnTo>
                  <a:pt x="172421" y="216361"/>
                </a:lnTo>
                <a:lnTo>
                  <a:pt x="170243" y="213415"/>
                </a:lnTo>
                <a:lnTo>
                  <a:pt x="182870" y="209531"/>
                </a:lnTo>
                <a:lnTo>
                  <a:pt x="194787" y="204250"/>
                </a:lnTo>
                <a:lnTo>
                  <a:pt x="205899" y="197668"/>
                </a:lnTo>
                <a:lnTo>
                  <a:pt x="216107" y="189881"/>
                </a:lnTo>
                <a:lnTo>
                  <a:pt x="225316" y="180987"/>
                </a:lnTo>
                <a:lnTo>
                  <a:pt x="257370" y="180987"/>
                </a:lnTo>
                <a:lnTo>
                  <a:pt x="252927" y="173385"/>
                </a:lnTo>
                <a:close/>
              </a:path>
              <a:path w="287654" h="287019">
                <a:moveTo>
                  <a:pt x="257370" y="180987"/>
                </a:moveTo>
                <a:lnTo>
                  <a:pt x="225316" y="180987"/>
                </a:lnTo>
                <a:lnTo>
                  <a:pt x="257746" y="217797"/>
                </a:lnTo>
                <a:lnTo>
                  <a:pt x="220802" y="228350"/>
                </a:lnTo>
                <a:lnTo>
                  <a:pt x="211395" y="237427"/>
                </a:lnTo>
                <a:lnTo>
                  <a:pt x="197694" y="250557"/>
                </a:lnTo>
                <a:lnTo>
                  <a:pt x="224265" y="250557"/>
                </a:lnTo>
                <a:lnTo>
                  <a:pt x="274050" y="235373"/>
                </a:lnTo>
                <a:lnTo>
                  <a:pt x="287356" y="232294"/>
                </a:lnTo>
                <a:lnTo>
                  <a:pt x="257370" y="180987"/>
                </a:lnTo>
                <a:close/>
              </a:path>
              <a:path w="287654" h="287019">
                <a:moveTo>
                  <a:pt x="150749" y="216361"/>
                </a:moveTo>
                <a:lnTo>
                  <a:pt x="136715" y="216361"/>
                </a:lnTo>
                <a:lnTo>
                  <a:pt x="139052" y="216501"/>
                </a:lnTo>
                <a:lnTo>
                  <a:pt x="141363" y="216704"/>
                </a:lnTo>
                <a:lnTo>
                  <a:pt x="146100" y="216704"/>
                </a:lnTo>
                <a:lnTo>
                  <a:pt x="148412" y="216501"/>
                </a:lnTo>
                <a:lnTo>
                  <a:pt x="150749" y="216361"/>
                </a:lnTo>
                <a:close/>
              </a:path>
              <a:path w="287654" h="287019">
                <a:moveTo>
                  <a:pt x="231784" y="45347"/>
                </a:moveTo>
                <a:lnTo>
                  <a:pt x="131902" y="45347"/>
                </a:lnTo>
                <a:lnTo>
                  <a:pt x="148989" y="46324"/>
                </a:lnTo>
                <a:lnTo>
                  <a:pt x="164110" y="49936"/>
                </a:lnTo>
                <a:lnTo>
                  <a:pt x="196415" y="73658"/>
                </a:lnTo>
                <a:lnTo>
                  <a:pt x="205808" y="97272"/>
                </a:lnTo>
                <a:lnTo>
                  <a:pt x="204662" y="113956"/>
                </a:lnTo>
                <a:lnTo>
                  <a:pt x="186268" y="152205"/>
                </a:lnTo>
                <a:lnTo>
                  <a:pt x="151848" y="169380"/>
                </a:lnTo>
                <a:lnTo>
                  <a:pt x="143725" y="169905"/>
                </a:lnTo>
                <a:lnTo>
                  <a:pt x="250893" y="169905"/>
                </a:lnTo>
                <a:lnTo>
                  <a:pt x="242684" y="155859"/>
                </a:lnTo>
                <a:lnTo>
                  <a:pt x="247636" y="144325"/>
                </a:lnTo>
                <a:lnTo>
                  <a:pt x="251257" y="132171"/>
                </a:lnTo>
                <a:lnTo>
                  <a:pt x="253430" y="119473"/>
                </a:lnTo>
                <a:lnTo>
                  <a:pt x="252687" y="103243"/>
                </a:lnTo>
                <a:lnTo>
                  <a:pt x="250243" y="87912"/>
                </a:lnTo>
                <a:lnTo>
                  <a:pt x="246204" y="73552"/>
                </a:lnTo>
                <a:lnTo>
                  <a:pt x="240681" y="60236"/>
                </a:lnTo>
                <a:lnTo>
                  <a:pt x="233780" y="48037"/>
                </a:lnTo>
                <a:lnTo>
                  <a:pt x="231784" y="45347"/>
                </a:lnTo>
                <a:close/>
              </a:path>
              <a:path w="287654" h="287019">
                <a:moveTo>
                  <a:pt x="143725" y="62171"/>
                </a:moveTo>
                <a:lnTo>
                  <a:pt x="129534" y="64460"/>
                </a:lnTo>
                <a:lnTo>
                  <a:pt x="117211" y="70835"/>
                </a:lnTo>
                <a:lnTo>
                  <a:pt x="107495" y="80557"/>
                </a:lnTo>
                <a:lnTo>
                  <a:pt x="101126" y="92888"/>
                </a:lnTo>
                <a:lnTo>
                  <a:pt x="101787" y="110926"/>
                </a:lnTo>
                <a:lnTo>
                  <a:pt x="105735" y="125733"/>
                </a:lnTo>
                <a:lnTo>
                  <a:pt x="112467" y="137272"/>
                </a:lnTo>
                <a:lnTo>
                  <a:pt x="121479" y="145510"/>
                </a:lnTo>
                <a:lnTo>
                  <a:pt x="132270" y="150412"/>
                </a:lnTo>
                <a:lnTo>
                  <a:pt x="149700" y="149339"/>
                </a:lnTo>
                <a:lnTo>
                  <a:pt x="164073" y="144874"/>
                </a:lnTo>
                <a:lnTo>
                  <a:pt x="175265" y="137551"/>
                </a:lnTo>
                <a:lnTo>
                  <a:pt x="183152" y="127906"/>
                </a:lnTo>
                <a:lnTo>
                  <a:pt x="187606" y="116472"/>
                </a:lnTo>
                <a:lnTo>
                  <a:pt x="186222" y="99527"/>
                </a:lnTo>
                <a:lnTo>
                  <a:pt x="163435" y="66948"/>
                </a:lnTo>
                <a:lnTo>
                  <a:pt x="143725" y="62171"/>
                </a:lnTo>
                <a:close/>
              </a:path>
            </a:pathLst>
          </a:custGeom>
          <a:solidFill>
            <a:srgbClr val="0089C5"/>
          </a:solidFill>
        </p:spPr>
        <p:txBody>
          <a:bodyPr wrap="square" lIns="0" tIns="0" rIns="0" bIns="0" rtlCol="0"/>
          <a:lstStyle/>
          <a:p>
            <a:endParaRPr dirty="0"/>
          </a:p>
        </p:txBody>
      </p:sp>
      <p:sp>
        <p:nvSpPr>
          <p:cNvPr id="90" name="object 24"/>
          <p:cNvSpPr/>
          <p:nvPr/>
        </p:nvSpPr>
        <p:spPr>
          <a:xfrm>
            <a:off x="328296" y="4537260"/>
            <a:ext cx="241300" cy="226060"/>
          </a:xfrm>
          <a:custGeom>
            <a:avLst/>
            <a:gdLst/>
            <a:ahLst/>
            <a:cxnLst/>
            <a:rect l="l" t="t" r="r" b="b"/>
            <a:pathLst>
              <a:path w="241300" h="226060">
                <a:moveTo>
                  <a:pt x="91427" y="112953"/>
                </a:moveTo>
                <a:lnTo>
                  <a:pt x="0" y="112953"/>
                </a:lnTo>
                <a:lnTo>
                  <a:pt x="0" y="195783"/>
                </a:lnTo>
                <a:lnTo>
                  <a:pt x="3321" y="209548"/>
                </a:lnTo>
                <a:lnTo>
                  <a:pt x="12192" y="219991"/>
                </a:lnTo>
                <a:lnTo>
                  <a:pt x="24967" y="225467"/>
                </a:lnTo>
                <a:lnTo>
                  <a:pt x="210858" y="225907"/>
                </a:lnTo>
                <a:lnTo>
                  <a:pt x="224617" y="222584"/>
                </a:lnTo>
                <a:lnTo>
                  <a:pt x="235057" y="213710"/>
                </a:lnTo>
                <a:lnTo>
                  <a:pt x="240531" y="200931"/>
                </a:lnTo>
                <a:lnTo>
                  <a:pt x="240784" y="150169"/>
                </a:lnTo>
                <a:lnTo>
                  <a:pt x="125641" y="150169"/>
                </a:lnTo>
                <a:lnTo>
                  <a:pt x="109802" y="147652"/>
                </a:lnTo>
                <a:lnTo>
                  <a:pt x="98278" y="140252"/>
                </a:lnTo>
                <a:lnTo>
                  <a:pt x="91695" y="129271"/>
                </a:lnTo>
                <a:lnTo>
                  <a:pt x="90360" y="117868"/>
                </a:lnTo>
                <a:lnTo>
                  <a:pt x="90766" y="115354"/>
                </a:lnTo>
                <a:lnTo>
                  <a:pt x="91427" y="112953"/>
                </a:lnTo>
                <a:close/>
              </a:path>
              <a:path w="241300" h="226060">
                <a:moveTo>
                  <a:pt x="240969" y="112953"/>
                </a:moveTo>
                <a:lnTo>
                  <a:pt x="149542" y="112953"/>
                </a:lnTo>
                <a:lnTo>
                  <a:pt x="150202" y="115354"/>
                </a:lnTo>
                <a:lnTo>
                  <a:pt x="150586" y="117728"/>
                </a:lnTo>
                <a:lnTo>
                  <a:pt x="150609" y="120484"/>
                </a:lnTo>
                <a:lnTo>
                  <a:pt x="147287" y="134250"/>
                </a:lnTo>
                <a:lnTo>
                  <a:pt x="138417" y="144692"/>
                </a:lnTo>
                <a:lnTo>
                  <a:pt x="125641" y="150169"/>
                </a:lnTo>
                <a:lnTo>
                  <a:pt x="240784" y="150169"/>
                </a:lnTo>
                <a:lnTo>
                  <a:pt x="240969" y="112953"/>
                </a:lnTo>
                <a:close/>
              </a:path>
              <a:path w="241300" h="226060">
                <a:moveTo>
                  <a:pt x="133464" y="112953"/>
                </a:moveTo>
                <a:lnTo>
                  <a:pt x="107518" y="112953"/>
                </a:lnTo>
                <a:lnTo>
                  <a:pt x="106222" y="115188"/>
                </a:lnTo>
                <a:lnTo>
                  <a:pt x="105422" y="117728"/>
                </a:lnTo>
                <a:lnTo>
                  <a:pt x="105422" y="128803"/>
                </a:lnTo>
                <a:lnTo>
                  <a:pt x="112166" y="135547"/>
                </a:lnTo>
                <a:lnTo>
                  <a:pt x="128803" y="135547"/>
                </a:lnTo>
                <a:lnTo>
                  <a:pt x="135547" y="128803"/>
                </a:lnTo>
                <a:lnTo>
                  <a:pt x="135547" y="117728"/>
                </a:lnTo>
                <a:lnTo>
                  <a:pt x="134759" y="115188"/>
                </a:lnTo>
                <a:lnTo>
                  <a:pt x="133464" y="112953"/>
                </a:lnTo>
                <a:close/>
              </a:path>
              <a:path w="241300" h="226060">
                <a:moveTo>
                  <a:pt x="210858" y="30124"/>
                </a:moveTo>
                <a:lnTo>
                  <a:pt x="30124" y="30124"/>
                </a:lnTo>
                <a:lnTo>
                  <a:pt x="16359" y="33446"/>
                </a:lnTo>
                <a:lnTo>
                  <a:pt x="5916" y="42316"/>
                </a:lnTo>
                <a:lnTo>
                  <a:pt x="439" y="55091"/>
                </a:lnTo>
                <a:lnTo>
                  <a:pt x="0" y="97891"/>
                </a:lnTo>
                <a:lnTo>
                  <a:pt x="240969" y="97891"/>
                </a:lnTo>
                <a:lnTo>
                  <a:pt x="240969" y="60248"/>
                </a:lnTo>
                <a:lnTo>
                  <a:pt x="237646" y="46480"/>
                </a:lnTo>
                <a:lnTo>
                  <a:pt x="228775" y="36037"/>
                </a:lnTo>
                <a:lnTo>
                  <a:pt x="216002" y="30562"/>
                </a:lnTo>
                <a:lnTo>
                  <a:pt x="210858" y="30124"/>
                </a:lnTo>
                <a:close/>
              </a:path>
              <a:path w="241300" h="226060">
                <a:moveTo>
                  <a:pt x="158927" y="0"/>
                </a:moveTo>
                <a:lnTo>
                  <a:pt x="82042" y="0"/>
                </a:lnTo>
                <a:lnTo>
                  <a:pt x="75298" y="6743"/>
                </a:lnTo>
                <a:lnTo>
                  <a:pt x="75298" y="30124"/>
                </a:lnTo>
                <a:lnTo>
                  <a:pt x="90360" y="30124"/>
                </a:lnTo>
                <a:lnTo>
                  <a:pt x="90360" y="18440"/>
                </a:lnTo>
                <a:lnTo>
                  <a:pt x="93738" y="15062"/>
                </a:lnTo>
                <a:lnTo>
                  <a:pt x="165671" y="15062"/>
                </a:lnTo>
                <a:lnTo>
                  <a:pt x="165671" y="6743"/>
                </a:lnTo>
                <a:lnTo>
                  <a:pt x="158927" y="0"/>
                </a:lnTo>
                <a:close/>
              </a:path>
              <a:path w="241300" h="226060">
                <a:moveTo>
                  <a:pt x="165671" y="15062"/>
                </a:moveTo>
                <a:lnTo>
                  <a:pt x="147231" y="15062"/>
                </a:lnTo>
                <a:lnTo>
                  <a:pt x="150609" y="18440"/>
                </a:lnTo>
                <a:lnTo>
                  <a:pt x="150609" y="30124"/>
                </a:lnTo>
                <a:lnTo>
                  <a:pt x="165671" y="30124"/>
                </a:lnTo>
                <a:lnTo>
                  <a:pt x="165671" y="15062"/>
                </a:lnTo>
                <a:close/>
              </a:path>
            </a:pathLst>
          </a:custGeom>
          <a:solidFill>
            <a:srgbClr val="0089C5"/>
          </a:solidFill>
        </p:spPr>
        <p:txBody>
          <a:bodyPr wrap="square" lIns="0" tIns="0" rIns="0" bIns="0" rtlCol="0"/>
          <a:lstStyle/>
          <a:p>
            <a:endParaRPr dirty="0"/>
          </a:p>
        </p:txBody>
      </p:sp>
      <p:sp>
        <p:nvSpPr>
          <p:cNvPr id="92" name="object 26"/>
          <p:cNvSpPr/>
          <p:nvPr/>
        </p:nvSpPr>
        <p:spPr>
          <a:xfrm>
            <a:off x="328296" y="1654926"/>
            <a:ext cx="243204" cy="240029"/>
          </a:xfrm>
          <a:custGeom>
            <a:avLst/>
            <a:gdLst/>
            <a:ahLst/>
            <a:cxnLst/>
            <a:rect l="l" t="t" r="r" b="b"/>
            <a:pathLst>
              <a:path w="243204" h="240030">
                <a:moveTo>
                  <a:pt x="242862" y="6908"/>
                </a:moveTo>
                <a:lnTo>
                  <a:pt x="78943" y="164973"/>
                </a:lnTo>
                <a:lnTo>
                  <a:pt x="119620" y="239534"/>
                </a:lnTo>
                <a:lnTo>
                  <a:pt x="242088" y="8839"/>
                </a:lnTo>
                <a:lnTo>
                  <a:pt x="242722" y="7581"/>
                </a:lnTo>
                <a:lnTo>
                  <a:pt x="242862" y="6908"/>
                </a:lnTo>
                <a:close/>
              </a:path>
              <a:path w="243204" h="240030">
                <a:moveTo>
                  <a:pt x="235140" y="0"/>
                </a:moveTo>
                <a:lnTo>
                  <a:pt x="0" y="113779"/>
                </a:lnTo>
                <a:lnTo>
                  <a:pt x="67511" y="154221"/>
                </a:lnTo>
                <a:lnTo>
                  <a:pt x="235140" y="0"/>
                </a:lnTo>
                <a:close/>
              </a:path>
            </a:pathLst>
          </a:custGeom>
          <a:solidFill>
            <a:srgbClr val="0089C5"/>
          </a:solidFill>
        </p:spPr>
        <p:txBody>
          <a:bodyPr wrap="square" lIns="0" tIns="0" rIns="0" bIns="0" rtlCol="0"/>
          <a:lstStyle/>
          <a:p>
            <a:endParaRPr dirty="0"/>
          </a:p>
        </p:txBody>
      </p:sp>
      <p:sp>
        <p:nvSpPr>
          <p:cNvPr id="97" name="object 31"/>
          <p:cNvSpPr/>
          <p:nvPr/>
        </p:nvSpPr>
        <p:spPr>
          <a:xfrm flipH="1">
            <a:off x="1930878" y="76200"/>
            <a:ext cx="45719" cy="990600"/>
          </a:xfrm>
          <a:custGeom>
            <a:avLst/>
            <a:gdLst/>
            <a:ahLst/>
            <a:cxnLst/>
            <a:rect l="l" t="t" r="r" b="b"/>
            <a:pathLst>
              <a:path h="1372870">
                <a:moveTo>
                  <a:pt x="0" y="0"/>
                </a:moveTo>
                <a:lnTo>
                  <a:pt x="0" y="1372387"/>
                </a:lnTo>
              </a:path>
            </a:pathLst>
          </a:custGeom>
          <a:ln w="12700">
            <a:solidFill>
              <a:srgbClr val="B8B6B6"/>
            </a:solidFill>
          </a:ln>
        </p:spPr>
        <p:txBody>
          <a:bodyPr wrap="square" lIns="0" tIns="0" rIns="0" bIns="0" rtlCol="0"/>
          <a:lstStyle/>
          <a:p>
            <a:endParaRPr dirty="0"/>
          </a:p>
        </p:txBody>
      </p:sp>
      <p:sp>
        <p:nvSpPr>
          <p:cNvPr id="121" name="object 72"/>
          <p:cNvSpPr txBox="1"/>
          <p:nvPr/>
        </p:nvSpPr>
        <p:spPr>
          <a:xfrm>
            <a:off x="318518" y="2037516"/>
            <a:ext cx="4672582" cy="1938992"/>
          </a:xfrm>
          <a:prstGeom prst="rect">
            <a:avLst/>
          </a:prstGeom>
        </p:spPr>
        <p:txBody>
          <a:bodyPr vert="horz" wrap="square" lIns="0" tIns="0" rIns="0" bIns="0" rtlCol="0">
            <a:spAutoFit/>
          </a:bodyPr>
          <a:lstStyle/>
          <a:p>
            <a:pPr algn="just"/>
            <a:r>
              <a:rPr lang="en-US" sz="1100" dirty="0">
                <a:solidFill>
                  <a:srgbClr val="555757"/>
                </a:solidFill>
                <a:latin typeface="Arial Unicode MS"/>
                <a:cs typeface="Arial Unicode MS"/>
              </a:rPr>
              <a:t>Over 17 years of progressive experience in IT with extensive experience in area of application design, development, implementation, maintenance, project lead and management in multiple environments. Professional whose career has focused on the Development of Enterprise Level Software Systems using Cloud technologies. </a:t>
            </a:r>
          </a:p>
          <a:p>
            <a:pPr algn="just"/>
            <a:endParaRPr lang="en-US" sz="1100" dirty="0">
              <a:solidFill>
                <a:srgbClr val="555757"/>
              </a:solidFill>
              <a:latin typeface="Arial Unicode MS"/>
              <a:cs typeface="Arial Unicode MS"/>
            </a:endParaRPr>
          </a:p>
          <a:p>
            <a:pPr algn="just"/>
            <a:r>
              <a:rPr lang="en-US" sz="1100" dirty="0">
                <a:solidFill>
                  <a:srgbClr val="555757"/>
                </a:solidFill>
                <a:latin typeface="Arial Unicode MS"/>
                <a:cs typeface="Arial Unicode MS"/>
              </a:rPr>
              <a:t>He has taken many hands-on roles involving analysis &amp; design, development, deployment operations. Highly skilled in creating and maintaining collaborative working relationships, providing concise communication to upper management, and mentoring peers.</a:t>
            </a:r>
          </a:p>
          <a:p>
            <a:pPr marL="0" lvl="2" indent="3175">
              <a:spcBef>
                <a:spcPts val="600"/>
              </a:spcBef>
              <a:buClr>
                <a:schemeClr val="tx2"/>
              </a:buClr>
            </a:pPr>
            <a:endParaRPr lang="en-US" sz="1100" dirty="0">
              <a:solidFill>
                <a:srgbClr val="555757"/>
              </a:solidFill>
              <a:latin typeface="Arial Unicode MS"/>
              <a:cs typeface="Arial Unicode MS"/>
            </a:endParaRPr>
          </a:p>
        </p:txBody>
      </p:sp>
      <p:sp>
        <p:nvSpPr>
          <p:cNvPr id="122" name="object 73"/>
          <p:cNvSpPr/>
          <p:nvPr/>
        </p:nvSpPr>
        <p:spPr>
          <a:xfrm flipH="1">
            <a:off x="375623" y="5037454"/>
            <a:ext cx="45719" cy="3649346"/>
          </a:xfrm>
          <a:custGeom>
            <a:avLst/>
            <a:gdLst/>
            <a:ahLst/>
            <a:cxnLst/>
            <a:rect l="l" t="t" r="r" b="b"/>
            <a:pathLst>
              <a:path h="3420745">
                <a:moveTo>
                  <a:pt x="0" y="0"/>
                </a:moveTo>
                <a:lnTo>
                  <a:pt x="0" y="3420579"/>
                </a:lnTo>
              </a:path>
            </a:pathLst>
          </a:custGeom>
          <a:ln w="9309">
            <a:solidFill>
              <a:srgbClr val="5BC5B6"/>
            </a:solidFill>
          </a:ln>
        </p:spPr>
        <p:txBody>
          <a:bodyPr wrap="square" lIns="0" tIns="0" rIns="0" bIns="0" rtlCol="0"/>
          <a:lstStyle/>
          <a:p>
            <a:endParaRPr dirty="0"/>
          </a:p>
        </p:txBody>
      </p:sp>
      <p:sp>
        <p:nvSpPr>
          <p:cNvPr id="123" name="object 74"/>
          <p:cNvSpPr/>
          <p:nvPr/>
        </p:nvSpPr>
        <p:spPr>
          <a:xfrm>
            <a:off x="342900" y="5251450"/>
            <a:ext cx="158115" cy="158750"/>
          </a:xfrm>
          <a:custGeom>
            <a:avLst/>
            <a:gdLst/>
            <a:ahLst/>
            <a:cxnLst/>
            <a:rect l="l" t="t" r="r" b="b"/>
            <a:pathLst>
              <a:path w="158115" h="158750">
                <a:moveTo>
                  <a:pt x="70378" y="0"/>
                </a:moveTo>
                <a:lnTo>
                  <a:pt x="34137" y="13779"/>
                </a:lnTo>
                <a:lnTo>
                  <a:pt x="8954" y="45110"/>
                </a:lnTo>
                <a:lnTo>
                  <a:pt x="0" y="91244"/>
                </a:lnTo>
                <a:lnTo>
                  <a:pt x="3435" y="105046"/>
                </a:lnTo>
                <a:lnTo>
                  <a:pt x="26555" y="139071"/>
                </a:lnTo>
                <a:lnTo>
                  <a:pt x="63927" y="157054"/>
                </a:lnTo>
                <a:lnTo>
                  <a:pt x="78447" y="158380"/>
                </a:lnTo>
                <a:lnTo>
                  <a:pt x="79924" y="158366"/>
                </a:lnTo>
                <a:lnTo>
                  <a:pt x="119300" y="146891"/>
                </a:lnTo>
                <a:lnTo>
                  <a:pt x="147188" y="117298"/>
                </a:lnTo>
                <a:lnTo>
                  <a:pt x="157708" y="74469"/>
                </a:lnTo>
                <a:lnTo>
                  <a:pt x="155743" y="60907"/>
                </a:lnTo>
                <a:lnTo>
                  <a:pt x="136820" y="26105"/>
                </a:lnTo>
                <a:lnTo>
                  <a:pt x="101338" y="4428"/>
                </a:lnTo>
                <a:lnTo>
                  <a:pt x="70378" y="0"/>
                </a:lnTo>
                <a:close/>
              </a:path>
            </a:pathLst>
          </a:custGeom>
          <a:solidFill>
            <a:srgbClr val="0089C5"/>
          </a:solidFill>
        </p:spPr>
        <p:txBody>
          <a:bodyPr wrap="square" lIns="0" tIns="0" rIns="0" bIns="0" rtlCol="0"/>
          <a:lstStyle/>
          <a:p>
            <a:endParaRPr dirty="0"/>
          </a:p>
        </p:txBody>
      </p:sp>
      <p:sp>
        <p:nvSpPr>
          <p:cNvPr id="124" name="object 75"/>
          <p:cNvSpPr txBox="1"/>
          <p:nvPr/>
        </p:nvSpPr>
        <p:spPr>
          <a:xfrm>
            <a:off x="783734" y="5962218"/>
            <a:ext cx="3216766" cy="438582"/>
          </a:xfrm>
          <a:prstGeom prst="rect">
            <a:avLst/>
          </a:prstGeom>
        </p:spPr>
        <p:txBody>
          <a:bodyPr vert="horz" wrap="square" lIns="0" tIns="0" rIns="0" bIns="0" rtlCol="0">
            <a:spAutoFit/>
          </a:bodyPr>
          <a:lstStyle/>
          <a:p>
            <a:pPr marL="12700">
              <a:lnSpc>
                <a:spcPct val="100000"/>
              </a:lnSpc>
            </a:pPr>
            <a:r>
              <a:rPr lang="en-US" sz="1600" spc="-70" dirty="0">
                <a:solidFill>
                  <a:srgbClr val="555757"/>
                </a:solidFill>
                <a:latin typeface="Arial Unicode MS"/>
                <a:cs typeface="Arial Unicode MS"/>
              </a:rPr>
              <a:t>Pune Java Center Head</a:t>
            </a:r>
            <a:endParaRPr sz="1600" dirty="0">
              <a:latin typeface="Arial Unicode MS"/>
              <a:cs typeface="Arial Unicode MS"/>
            </a:endParaRPr>
          </a:p>
          <a:p>
            <a:pPr marL="12700">
              <a:lnSpc>
                <a:spcPct val="100000"/>
              </a:lnSpc>
              <a:spcBef>
                <a:spcPts val="280"/>
              </a:spcBef>
            </a:pPr>
            <a:r>
              <a:rPr lang="en-US" sz="1000" i="1" spc="40" dirty="0">
                <a:solidFill>
                  <a:srgbClr val="555757"/>
                </a:solidFill>
                <a:cs typeface="Calibri"/>
              </a:rPr>
              <a:t>Capgemini India ( Sep 2014 - Apr 2016 )</a:t>
            </a:r>
            <a:endParaRPr sz="1000" dirty="0">
              <a:latin typeface="Calibri"/>
              <a:cs typeface="Calibri"/>
            </a:endParaRPr>
          </a:p>
        </p:txBody>
      </p:sp>
      <p:sp>
        <p:nvSpPr>
          <p:cNvPr id="125" name="object 76"/>
          <p:cNvSpPr/>
          <p:nvPr/>
        </p:nvSpPr>
        <p:spPr>
          <a:xfrm>
            <a:off x="342900" y="6013449"/>
            <a:ext cx="158115" cy="158750"/>
          </a:xfrm>
          <a:custGeom>
            <a:avLst/>
            <a:gdLst/>
            <a:ahLst/>
            <a:cxnLst/>
            <a:rect l="l" t="t" r="r" b="b"/>
            <a:pathLst>
              <a:path w="158115" h="158750">
                <a:moveTo>
                  <a:pt x="70378" y="0"/>
                </a:moveTo>
                <a:lnTo>
                  <a:pt x="34137" y="13779"/>
                </a:lnTo>
                <a:lnTo>
                  <a:pt x="8954" y="45110"/>
                </a:lnTo>
                <a:lnTo>
                  <a:pt x="0" y="91244"/>
                </a:lnTo>
                <a:lnTo>
                  <a:pt x="3435" y="105046"/>
                </a:lnTo>
                <a:lnTo>
                  <a:pt x="26555" y="139071"/>
                </a:lnTo>
                <a:lnTo>
                  <a:pt x="63927" y="157054"/>
                </a:lnTo>
                <a:lnTo>
                  <a:pt x="78447" y="158380"/>
                </a:lnTo>
                <a:lnTo>
                  <a:pt x="79924" y="158366"/>
                </a:lnTo>
                <a:lnTo>
                  <a:pt x="119300" y="146891"/>
                </a:lnTo>
                <a:lnTo>
                  <a:pt x="147188" y="117298"/>
                </a:lnTo>
                <a:lnTo>
                  <a:pt x="157708" y="74469"/>
                </a:lnTo>
                <a:lnTo>
                  <a:pt x="155743" y="60907"/>
                </a:lnTo>
                <a:lnTo>
                  <a:pt x="136820" y="26105"/>
                </a:lnTo>
                <a:lnTo>
                  <a:pt x="101338" y="4428"/>
                </a:lnTo>
                <a:lnTo>
                  <a:pt x="70378" y="0"/>
                </a:lnTo>
                <a:close/>
              </a:path>
            </a:pathLst>
          </a:custGeom>
          <a:solidFill>
            <a:srgbClr val="0089C5"/>
          </a:solidFill>
        </p:spPr>
        <p:txBody>
          <a:bodyPr wrap="square" lIns="0" tIns="0" rIns="0" bIns="0" rtlCol="0"/>
          <a:lstStyle/>
          <a:p>
            <a:endParaRPr dirty="0"/>
          </a:p>
        </p:txBody>
      </p:sp>
      <p:sp>
        <p:nvSpPr>
          <p:cNvPr id="127" name="object 78"/>
          <p:cNvSpPr/>
          <p:nvPr/>
        </p:nvSpPr>
        <p:spPr>
          <a:xfrm>
            <a:off x="342900" y="6699249"/>
            <a:ext cx="158115" cy="158750"/>
          </a:xfrm>
          <a:custGeom>
            <a:avLst/>
            <a:gdLst/>
            <a:ahLst/>
            <a:cxnLst/>
            <a:rect l="l" t="t" r="r" b="b"/>
            <a:pathLst>
              <a:path w="158115" h="158750">
                <a:moveTo>
                  <a:pt x="70378" y="0"/>
                </a:moveTo>
                <a:lnTo>
                  <a:pt x="34137" y="13779"/>
                </a:lnTo>
                <a:lnTo>
                  <a:pt x="8954" y="45110"/>
                </a:lnTo>
                <a:lnTo>
                  <a:pt x="0" y="91244"/>
                </a:lnTo>
                <a:lnTo>
                  <a:pt x="3435" y="105046"/>
                </a:lnTo>
                <a:lnTo>
                  <a:pt x="26555" y="139071"/>
                </a:lnTo>
                <a:lnTo>
                  <a:pt x="63927" y="157054"/>
                </a:lnTo>
                <a:lnTo>
                  <a:pt x="78447" y="158380"/>
                </a:lnTo>
                <a:lnTo>
                  <a:pt x="79924" y="158366"/>
                </a:lnTo>
                <a:lnTo>
                  <a:pt x="119300" y="146891"/>
                </a:lnTo>
                <a:lnTo>
                  <a:pt x="147188" y="117298"/>
                </a:lnTo>
                <a:lnTo>
                  <a:pt x="157708" y="74469"/>
                </a:lnTo>
                <a:lnTo>
                  <a:pt x="155743" y="60907"/>
                </a:lnTo>
                <a:lnTo>
                  <a:pt x="136820" y="26105"/>
                </a:lnTo>
                <a:lnTo>
                  <a:pt x="101338" y="4428"/>
                </a:lnTo>
                <a:lnTo>
                  <a:pt x="70378" y="0"/>
                </a:lnTo>
                <a:close/>
              </a:path>
            </a:pathLst>
          </a:custGeom>
          <a:solidFill>
            <a:srgbClr val="0089C5"/>
          </a:solidFill>
        </p:spPr>
        <p:txBody>
          <a:bodyPr wrap="square" lIns="0" tIns="0" rIns="0" bIns="0" rtlCol="0"/>
          <a:lstStyle/>
          <a:p>
            <a:endParaRPr dirty="0"/>
          </a:p>
        </p:txBody>
      </p:sp>
      <p:sp>
        <p:nvSpPr>
          <p:cNvPr id="128" name="object 79"/>
          <p:cNvSpPr txBox="1"/>
          <p:nvPr/>
        </p:nvSpPr>
        <p:spPr>
          <a:xfrm>
            <a:off x="783732" y="7315200"/>
            <a:ext cx="3597768" cy="438582"/>
          </a:xfrm>
          <a:prstGeom prst="rect">
            <a:avLst/>
          </a:prstGeom>
        </p:spPr>
        <p:txBody>
          <a:bodyPr vert="horz" wrap="square" lIns="0" tIns="0" rIns="0" bIns="0" rtlCol="0">
            <a:spAutoFit/>
          </a:bodyPr>
          <a:lstStyle/>
          <a:p>
            <a:pPr marL="12700">
              <a:lnSpc>
                <a:spcPct val="100000"/>
              </a:lnSpc>
            </a:pPr>
            <a:r>
              <a:rPr lang="en-US" sz="1600" spc="-70" dirty="0">
                <a:solidFill>
                  <a:srgbClr val="555757"/>
                </a:solidFill>
                <a:latin typeface="Arial Unicode MS"/>
                <a:cs typeface="Arial Unicode MS"/>
              </a:rPr>
              <a:t>Sr. Developer / Project Lead</a:t>
            </a:r>
          </a:p>
          <a:p>
            <a:pPr marL="12700">
              <a:lnSpc>
                <a:spcPct val="100000"/>
              </a:lnSpc>
              <a:spcBef>
                <a:spcPts val="280"/>
              </a:spcBef>
            </a:pPr>
            <a:r>
              <a:rPr lang="it-IT" sz="1000" i="1" spc="40" dirty="0">
                <a:solidFill>
                  <a:srgbClr val="555757"/>
                </a:solidFill>
                <a:cs typeface="Calibri"/>
              </a:rPr>
              <a:t>Capgemini India ( May 2005 - Aug 2010 )</a:t>
            </a:r>
            <a:endParaRPr lang="it-IT" sz="1000" dirty="0">
              <a:cs typeface="Calibri"/>
            </a:endParaRPr>
          </a:p>
        </p:txBody>
      </p:sp>
      <p:sp>
        <p:nvSpPr>
          <p:cNvPr id="129" name="object 80"/>
          <p:cNvSpPr/>
          <p:nvPr/>
        </p:nvSpPr>
        <p:spPr>
          <a:xfrm>
            <a:off x="342900" y="7391400"/>
            <a:ext cx="158115" cy="158750"/>
          </a:xfrm>
          <a:custGeom>
            <a:avLst/>
            <a:gdLst/>
            <a:ahLst/>
            <a:cxnLst/>
            <a:rect l="l" t="t" r="r" b="b"/>
            <a:pathLst>
              <a:path w="158115" h="158750">
                <a:moveTo>
                  <a:pt x="70378" y="0"/>
                </a:moveTo>
                <a:lnTo>
                  <a:pt x="34137" y="13779"/>
                </a:lnTo>
                <a:lnTo>
                  <a:pt x="8954" y="45110"/>
                </a:lnTo>
                <a:lnTo>
                  <a:pt x="0" y="91244"/>
                </a:lnTo>
                <a:lnTo>
                  <a:pt x="3435" y="105046"/>
                </a:lnTo>
                <a:lnTo>
                  <a:pt x="26555" y="139071"/>
                </a:lnTo>
                <a:lnTo>
                  <a:pt x="63927" y="157054"/>
                </a:lnTo>
                <a:lnTo>
                  <a:pt x="78447" y="158380"/>
                </a:lnTo>
                <a:lnTo>
                  <a:pt x="79924" y="158366"/>
                </a:lnTo>
                <a:lnTo>
                  <a:pt x="119300" y="146891"/>
                </a:lnTo>
                <a:lnTo>
                  <a:pt x="147188" y="117298"/>
                </a:lnTo>
                <a:lnTo>
                  <a:pt x="157708" y="74469"/>
                </a:lnTo>
                <a:lnTo>
                  <a:pt x="155743" y="60907"/>
                </a:lnTo>
                <a:lnTo>
                  <a:pt x="136820" y="26105"/>
                </a:lnTo>
                <a:lnTo>
                  <a:pt x="101338" y="4428"/>
                </a:lnTo>
                <a:lnTo>
                  <a:pt x="70378" y="0"/>
                </a:lnTo>
                <a:close/>
              </a:path>
            </a:pathLst>
          </a:custGeom>
          <a:solidFill>
            <a:srgbClr val="0089C5"/>
          </a:solidFill>
        </p:spPr>
        <p:txBody>
          <a:bodyPr wrap="square" lIns="0" tIns="0" rIns="0" bIns="0" rtlCol="0"/>
          <a:lstStyle/>
          <a:p>
            <a:endParaRPr dirty="0"/>
          </a:p>
        </p:txBody>
      </p:sp>
      <p:sp>
        <p:nvSpPr>
          <p:cNvPr id="130" name="object 81"/>
          <p:cNvSpPr txBox="1"/>
          <p:nvPr/>
        </p:nvSpPr>
        <p:spPr>
          <a:xfrm>
            <a:off x="783734" y="6648017"/>
            <a:ext cx="3597766" cy="438582"/>
          </a:xfrm>
          <a:prstGeom prst="rect">
            <a:avLst/>
          </a:prstGeom>
        </p:spPr>
        <p:txBody>
          <a:bodyPr vert="horz" wrap="square" lIns="0" tIns="0" rIns="0" bIns="0" rtlCol="0">
            <a:spAutoFit/>
          </a:bodyPr>
          <a:lstStyle/>
          <a:p>
            <a:pPr marL="12700">
              <a:lnSpc>
                <a:spcPct val="100000"/>
              </a:lnSpc>
            </a:pPr>
            <a:r>
              <a:rPr lang="en-US" sz="1600" spc="-70" dirty="0">
                <a:solidFill>
                  <a:srgbClr val="555757"/>
                </a:solidFill>
                <a:latin typeface="Arial Unicode MS"/>
                <a:cs typeface="Arial Unicode MS"/>
              </a:rPr>
              <a:t>Enterprise Architect</a:t>
            </a:r>
          </a:p>
          <a:p>
            <a:pPr marL="12700">
              <a:lnSpc>
                <a:spcPct val="100000"/>
              </a:lnSpc>
              <a:spcBef>
                <a:spcPts val="280"/>
              </a:spcBef>
            </a:pPr>
            <a:r>
              <a:rPr lang="it-IT" sz="1000" i="1" spc="40" dirty="0">
                <a:solidFill>
                  <a:srgbClr val="555757"/>
                </a:solidFill>
                <a:cs typeface="Calibri"/>
              </a:rPr>
              <a:t>Capgemini India ( Aug 2010 -  Sep 2014 )</a:t>
            </a:r>
            <a:endParaRPr lang="it-IT" sz="1000" dirty="0">
              <a:cs typeface="Calibri"/>
            </a:endParaRPr>
          </a:p>
        </p:txBody>
      </p:sp>
      <p:sp>
        <p:nvSpPr>
          <p:cNvPr id="131" name="object 82"/>
          <p:cNvSpPr/>
          <p:nvPr/>
        </p:nvSpPr>
        <p:spPr>
          <a:xfrm>
            <a:off x="342900" y="8077200"/>
            <a:ext cx="158115" cy="158750"/>
          </a:xfrm>
          <a:custGeom>
            <a:avLst/>
            <a:gdLst/>
            <a:ahLst/>
            <a:cxnLst/>
            <a:rect l="l" t="t" r="r" b="b"/>
            <a:pathLst>
              <a:path w="158115" h="158750">
                <a:moveTo>
                  <a:pt x="70378" y="0"/>
                </a:moveTo>
                <a:lnTo>
                  <a:pt x="34137" y="13779"/>
                </a:lnTo>
                <a:lnTo>
                  <a:pt x="8954" y="45110"/>
                </a:lnTo>
                <a:lnTo>
                  <a:pt x="0" y="91244"/>
                </a:lnTo>
                <a:lnTo>
                  <a:pt x="3435" y="105046"/>
                </a:lnTo>
                <a:lnTo>
                  <a:pt x="26555" y="139071"/>
                </a:lnTo>
                <a:lnTo>
                  <a:pt x="63927" y="157054"/>
                </a:lnTo>
                <a:lnTo>
                  <a:pt x="78447" y="158380"/>
                </a:lnTo>
                <a:lnTo>
                  <a:pt x="79924" y="158366"/>
                </a:lnTo>
                <a:lnTo>
                  <a:pt x="119300" y="146891"/>
                </a:lnTo>
                <a:lnTo>
                  <a:pt x="147188" y="117298"/>
                </a:lnTo>
                <a:lnTo>
                  <a:pt x="157708" y="74469"/>
                </a:lnTo>
                <a:lnTo>
                  <a:pt x="155743" y="60907"/>
                </a:lnTo>
                <a:lnTo>
                  <a:pt x="136820" y="26105"/>
                </a:lnTo>
                <a:lnTo>
                  <a:pt x="101338" y="4428"/>
                </a:lnTo>
                <a:lnTo>
                  <a:pt x="70378" y="0"/>
                </a:lnTo>
                <a:close/>
              </a:path>
            </a:pathLst>
          </a:custGeom>
          <a:solidFill>
            <a:srgbClr val="0089C5"/>
          </a:solidFill>
        </p:spPr>
        <p:txBody>
          <a:bodyPr wrap="square" lIns="0" tIns="0" rIns="0" bIns="0" rtlCol="0"/>
          <a:lstStyle/>
          <a:p>
            <a:endParaRPr dirty="0"/>
          </a:p>
        </p:txBody>
      </p:sp>
      <p:sp>
        <p:nvSpPr>
          <p:cNvPr id="94" name="object 28"/>
          <p:cNvSpPr txBox="1"/>
          <p:nvPr/>
        </p:nvSpPr>
        <p:spPr>
          <a:xfrm>
            <a:off x="5524500" y="3553521"/>
            <a:ext cx="3938800" cy="238527"/>
          </a:xfrm>
          <a:prstGeom prst="rect">
            <a:avLst/>
          </a:prstGeom>
        </p:spPr>
        <p:txBody>
          <a:bodyPr vert="horz" wrap="square" lIns="0" tIns="0" rIns="0" bIns="0" rtlCol="0">
            <a:spAutoFit/>
          </a:bodyPr>
          <a:lstStyle/>
          <a:p>
            <a:pPr marL="12700">
              <a:lnSpc>
                <a:spcPct val="100000"/>
              </a:lnSpc>
            </a:pPr>
            <a:r>
              <a:rPr lang="en-US" sz="1550" spc="-125" dirty="0">
                <a:solidFill>
                  <a:srgbClr val="0089C5"/>
                </a:solidFill>
                <a:latin typeface="Arial"/>
                <a:cs typeface="Arial"/>
              </a:rPr>
              <a:t>Software development </a:t>
            </a:r>
            <a:r>
              <a:rPr sz="1550" spc="-70" dirty="0">
                <a:solidFill>
                  <a:srgbClr val="0089C5"/>
                </a:solidFill>
                <a:latin typeface="Arial"/>
                <a:cs typeface="Arial"/>
              </a:rPr>
              <a:t>Skills</a:t>
            </a:r>
            <a:endParaRPr sz="1550" dirty="0">
              <a:latin typeface="Arial"/>
              <a:cs typeface="Arial"/>
            </a:endParaRPr>
          </a:p>
        </p:txBody>
      </p:sp>
      <p:sp>
        <p:nvSpPr>
          <p:cNvPr id="95" name="object 29"/>
          <p:cNvSpPr/>
          <p:nvPr/>
        </p:nvSpPr>
        <p:spPr>
          <a:xfrm>
            <a:off x="5012726" y="3839429"/>
            <a:ext cx="3886200" cy="0"/>
          </a:xfrm>
          <a:custGeom>
            <a:avLst/>
            <a:gdLst/>
            <a:ahLst/>
            <a:cxnLst/>
            <a:rect l="l" t="t" r="r" b="b"/>
            <a:pathLst>
              <a:path w="3886200">
                <a:moveTo>
                  <a:pt x="0" y="0"/>
                </a:moveTo>
                <a:lnTo>
                  <a:pt x="3885996" y="0"/>
                </a:lnTo>
              </a:path>
            </a:pathLst>
          </a:custGeom>
          <a:ln w="12700">
            <a:solidFill>
              <a:srgbClr val="B8B6B6"/>
            </a:solidFill>
          </a:ln>
        </p:spPr>
        <p:txBody>
          <a:bodyPr wrap="square" lIns="0" tIns="0" rIns="0" bIns="0" rtlCol="0"/>
          <a:lstStyle/>
          <a:p>
            <a:endParaRPr dirty="0"/>
          </a:p>
        </p:txBody>
      </p:sp>
      <p:sp>
        <p:nvSpPr>
          <p:cNvPr id="96" name="object 30"/>
          <p:cNvSpPr/>
          <p:nvPr/>
        </p:nvSpPr>
        <p:spPr>
          <a:xfrm>
            <a:off x="5192276" y="3545889"/>
            <a:ext cx="247015" cy="217804"/>
          </a:xfrm>
          <a:custGeom>
            <a:avLst/>
            <a:gdLst/>
            <a:ahLst/>
            <a:cxnLst/>
            <a:rect l="l" t="t" r="r" b="b"/>
            <a:pathLst>
              <a:path w="247014" h="217804">
                <a:moveTo>
                  <a:pt x="98575" y="113824"/>
                </a:moveTo>
                <a:lnTo>
                  <a:pt x="74064" y="137992"/>
                </a:lnTo>
                <a:lnTo>
                  <a:pt x="63377" y="138709"/>
                </a:lnTo>
                <a:lnTo>
                  <a:pt x="52094" y="142016"/>
                </a:lnTo>
                <a:lnTo>
                  <a:pt x="41204" y="148948"/>
                </a:lnTo>
                <a:lnTo>
                  <a:pt x="31696" y="160539"/>
                </a:lnTo>
                <a:lnTo>
                  <a:pt x="19630" y="179891"/>
                </a:lnTo>
                <a:lnTo>
                  <a:pt x="8054" y="188851"/>
                </a:lnTo>
                <a:lnTo>
                  <a:pt x="35995" y="215360"/>
                </a:lnTo>
                <a:lnTo>
                  <a:pt x="47813" y="217285"/>
                </a:lnTo>
                <a:lnTo>
                  <a:pt x="59090" y="217017"/>
                </a:lnTo>
                <a:lnTo>
                  <a:pt x="94150" y="203389"/>
                </a:lnTo>
                <a:lnTo>
                  <a:pt x="46305" y="203389"/>
                </a:lnTo>
                <a:lnTo>
                  <a:pt x="33641" y="201382"/>
                </a:lnTo>
                <a:lnTo>
                  <a:pt x="47923" y="163608"/>
                </a:lnTo>
                <a:lnTo>
                  <a:pt x="80220" y="151606"/>
                </a:lnTo>
                <a:lnTo>
                  <a:pt x="126924" y="151606"/>
                </a:lnTo>
                <a:lnTo>
                  <a:pt x="130960" y="146222"/>
                </a:lnTo>
                <a:lnTo>
                  <a:pt x="98575" y="113824"/>
                </a:lnTo>
                <a:close/>
              </a:path>
              <a:path w="247014" h="217804">
                <a:moveTo>
                  <a:pt x="126924" y="151606"/>
                </a:moveTo>
                <a:lnTo>
                  <a:pt x="80220" y="151606"/>
                </a:lnTo>
                <a:lnTo>
                  <a:pt x="92707" y="162503"/>
                </a:lnTo>
                <a:lnTo>
                  <a:pt x="94567" y="167555"/>
                </a:lnTo>
                <a:lnTo>
                  <a:pt x="71306" y="198242"/>
                </a:lnTo>
                <a:lnTo>
                  <a:pt x="46305" y="203389"/>
                </a:lnTo>
                <a:lnTo>
                  <a:pt x="94150" y="203389"/>
                </a:lnTo>
                <a:lnTo>
                  <a:pt x="97846" y="200341"/>
                </a:lnTo>
                <a:lnTo>
                  <a:pt x="105744" y="188466"/>
                </a:lnTo>
                <a:lnTo>
                  <a:pt x="108382" y="176342"/>
                </a:lnTo>
                <a:lnTo>
                  <a:pt x="126924" y="151606"/>
                </a:lnTo>
                <a:close/>
              </a:path>
              <a:path w="247014" h="217804">
                <a:moveTo>
                  <a:pt x="229593" y="0"/>
                </a:moveTo>
                <a:lnTo>
                  <a:pt x="217601" y="237"/>
                </a:lnTo>
                <a:lnTo>
                  <a:pt x="109649" y="102890"/>
                </a:lnTo>
                <a:lnTo>
                  <a:pt x="142034" y="135287"/>
                </a:lnTo>
                <a:lnTo>
                  <a:pt x="240345" y="38196"/>
                </a:lnTo>
                <a:lnTo>
                  <a:pt x="246443" y="27500"/>
                </a:lnTo>
                <a:lnTo>
                  <a:pt x="246138" y="15581"/>
                </a:lnTo>
                <a:lnTo>
                  <a:pt x="240345" y="6001"/>
                </a:lnTo>
                <a:lnTo>
                  <a:pt x="229593" y="0"/>
                </a:lnTo>
                <a:close/>
              </a:path>
            </a:pathLst>
          </a:custGeom>
          <a:solidFill>
            <a:srgbClr val="0089C5"/>
          </a:solidFill>
        </p:spPr>
        <p:txBody>
          <a:bodyPr wrap="square" lIns="0" tIns="0" rIns="0" bIns="0" rtlCol="0"/>
          <a:lstStyle/>
          <a:p>
            <a:endParaRPr dirty="0"/>
          </a:p>
        </p:txBody>
      </p:sp>
      <p:sp>
        <p:nvSpPr>
          <p:cNvPr id="85" name="object 19"/>
          <p:cNvSpPr txBox="1"/>
          <p:nvPr/>
        </p:nvSpPr>
        <p:spPr>
          <a:xfrm>
            <a:off x="5509806" y="7205040"/>
            <a:ext cx="2126668" cy="238527"/>
          </a:xfrm>
          <a:prstGeom prst="rect">
            <a:avLst/>
          </a:prstGeom>
        </p:spPr>
        <p:txBody>
          <a:bodyPr vert="horz" wrap="square" lIns="0" tIns="0" rIns="0" bIns="0" rtlCol="0">
            <a:spAutoFit/>
          </a:bodyPr>
          <a:lstStyle/>
          <a:p>
            <a:pPr marL="12700">
              <a:lnSpc>
                <a:spcPct val="100000"/>
              </a:lnSpc>
            </a:pPr>
            <a:r>
              <a:rPr lang="en-US" sz="1550" spc="-40" dirty="0">
                <a:solidFill>
                  <a:srgbClr val="0089C5"/>
                </a:solidFill>
                <a:latin typeface="Arial"/>
                <a:cs typeface="Arial"/>
              </a:rPr>
              <a:t>Software/Tools</a:t>
            </a:r>
            <a:r>
              <a:rPr sz="1550" spc="-100" dirty="0">
                <a:solidFill>
                  <a:srgbClr val="0089C5"/>
                </a:solidFill>
                <a:latin typeface="Arial"/>
                <a:cs typeface="Arial"/>
              </a:rPr>
              <a:t> </a:t>
            </a:r>
            <a:r>
              <a:rPr sz="1550" spc="-70" dirty="0">
                <a:solidFill>
                  <a:srgbClr val="0089C5"/>
                </a:solidFill>
                <a:latin typeface="Arial"/>
                <a:cs typeface="Arial"/>
              </a:rPr>
              <a:t>Skills</a:t>
            </a:r>
            <a:endParaRPr sz="1550" dirty="0">
              <a:latin typeface="Arial"/>
              <a:cs typeface="Arial"/>
            </a:endParaRPr>
          </a:p>
        </p:txBody>
      </p:sp>
      <p:sp>
        <p:nvSpPr>
          <p:cNvPr id="88" name="object 22"/>
          <p:cNvSpPr/>
          <p:nvPr/>
        </p:nvSpPr>
        <p:spPr>
          <a:xfrm>
            <a:off x="4991100" y="7541584"/>
            <a:ext cx="3886200" cy="0"/>
          </a:xfrm>
          <a:custGeom>
            <a:avLst/>
            <a:gdLst/>
            <a:ahLst/>
            <a:cxnLst/>
            <a:rect l="l" t="t" r="r" b="b"/>
            <a:pathLst>
              <a:path w="3886200">
                <a:moveTo>
                  <a:pt x="0" y="0"/>
                </a:moveTo>
                <a:lnTo>
                  <a:pt x="3885996" y="0"/>
                </a:lnTo>
              </a:path>
            </a:pathLst>
          </a:custGeom>
          <a:ln w="12700">
            <a:solidFill>
              <a:srgbClr val="B8B6B6"/>
            </a:solidFill>
          </a:ln>
        </p:spPr>
        <p:txBody>
          <a:bodyPr wrap="square" lIns="0" tIns="0" rIns="0" bIns="0" rtlCol="0"/>
          <a:lstStyle/>
          <a:p>
            <a:endParaRPr dirty="0"/>
          </a:p>
        </p:txBody>
      </p:sp>
      <p:sp>
        <p:nvSpPr>
          <p:cNvPr id="93" name="object 27"/>
          <p:cNvSpPr/>
          <p:nvPr/>
        </p:nvSpPr>
        <p:spPr>
          <a:xfrm>
            <a:off x="5121874" y="7212501"/>
            <a:ext cx="226695" cy="234315"/>
          </a:xfrm>
          <a:custGeom>
            <a:avLst/>
            <a:gdLst/>
            <a:ahLst/>
            <a:cxnLst/>
            <a:rect l="l" t="t" r="r" b="b"/>
            <a:pathLst>
              <a:path w="226695" h="234314">
                <a:moveTo>
                  <a:pt x="226440" y="146088"/>
                </a:moveTo>
                <a:lnTo>
                  <a:pt x="0" y="146088"/>
                </a:lnTo>
                <a:lnTo>
                  <a:pt x="0" y="160693"/>
                </a:lnTo>
                <a:lnTo>
                  <a:pt x="3415" y="174416"/>
                </a:lnTo>
                <a:lnTo>
                  <a:pt x="12497" y="184660"/>
                </a:lnTo>
                <a:lnTo>
                  <a:pt x="25502" y="189681"/>
                </a:lnTo>
                <a:lnTo>
                  <a:pt x="197218" y="189915"/>
                </a:lnTo>
                <a:lnTo>
                  <a:pt x="210941" y="186500"/>
                </a:lnTo>
                <a:lnTo>
                  <a:pt x="221185" y="177418"/>
                </a:lnTo>
                <a:lnTo>
                  <a:pt x="226206" y="164413"/>
                </a:lnTo>
                <a:lnTo>
                  <a:pt x="226440" y="146088"/>
                </a:lnTo>
                <a:close/>
              </a:path>
              <a:path w="226695" h="234314">
                <a:moveTo>
                  <a:pt x="197218" y="0"/>
                </a:moveTo>
                <a:lnTo>
                  <a:pt x="29222" y="0"/>
                </a:lnTo>
                <a:lnTo>
                  <a:pt x="15496" y="3416"/>
                </a:lnTo>
                <a:lnTo>
                  <a:pt x="5251" y="12499"/>
                </a:lnTo>
                <a:lnTo>
                  <a:pt x="233" y="25501"/>
                </a:lnTo>
                <a:lnTo>
                  <a:pt x="0" y="131470"/>
                </a:lnTo>
                <a:lnTo>
                  <a:pt x="226440" y="131470"/>
                </a:lnTo>
                <a:lnTo>
                  <a:pt x="226440" y="29210"/>
                </a:lnTo>
                <a:lnTo>
                  <a:pt x="223024" y="15492"/>
                </a:lnTo>
                <a:lnTo>
                  <a:pt x="213938" y="5250"/>
                </a:lnTo>
                <a:lnTo>
                  <a:pt x="200929" y="233"/>
                </a:lnTo>
                <a:lnTo>
                  <a:pt x="197218" y="0"/>
                </a:lnTo>
                <a:close/>
              </a:path>
              <a:path w="226695" h="234314">
                <a:moveTo>
                  <a:pt x="164731" y="219125"/>
                </a:moveTo>
                <a:lnTo>
                  <a:pt x="69011" y="219125"/>
                </a:lnTo>
                <a:lnTo>
                  <a:pt x="65747" y="222402"/>
                </a:lnTo>
                <a:lnTo>
                  <a:pt x="65747" y="230466"/>
                </a:lnTo>
                <a:lnTo>
                  <a:pt x="69011" y="233743"/>
                </a:lnTo>
                <a:lnTo>
                  <a:pt x="164731" y="233743"/>
                </a:lnTo>
                <a:lnTo>
                  <a:pt x="168008" y="230466"/>
                </a:lnTo>
                <a:lnTo>
                  <a:pt x="168008" y="222402"/>
                </a:lnTo>
                <a:lnTo>
                  <a:pt x="164731" y="219125"/>
                </a:lnTo>
                <a:close/>
              </a:path>
              <a:path w="226695" h="234314">
                <a:moveTo>
                  <a:pt x="146088" y="204520"/>
                </a:moveTo>
                <a:lnTo>
                  <a:pt x="87655" y="204520"/>
                </a:lnTo>
                <a:lnTo>
                  <a:pt x="87655" y="219125"/>
                </a:lnTo>
                <a:lnTo>
                  <a:pt x="146088" y="219125"/>
                </a:lnTo>
                <a:lnTo>
                  <a:pt x="146088" y="204520"/>
                </a:lnTo>
                <a:close/>
              </a:path>
            </a:pathLst>
          </a:custGeom>
          <a:solidFill>
            <a:srgbClr val="0089C5"/>
          </a:solidFill>
        </p:spPr>
        <p:txBody>
          <a:bodyPr wrap="square" lIns="0" tIns="0" rIns="0" bIns="0" rtlCol="0"/>
          <a:lstStyle/>
          <a:p>
            <a:endParaRPr dirty="0"/>
          </a:p>
        </p:txBody>
      </p:sp>
      <p:graphicFrame>
        <p:nvGraphicFramePr>
          <p:cNvPr id="137" name="Chart 136"/>
          <p:cNvGraphicFramePr/>
          <p:nvPr/>
        </p:nvGraphicFramePr>
        <p:xfrm>
          <a:off x="4838700" y="7509840"/>
          <a:ext cx="1005840" cy="100584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8" name="Chart 137"/>
          <p:cNvGraphicFramePr/>
          <p:nvPr/>
        </p:nvGraphicFramePr>
        <p:xfrm>
          <a:off x="5636895" y="7509840"/>
          <a:ext cx="1005840" cy="10058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9" name="Chart 138"/>
          <p:cNvGraphicFramePr/>
          <p:nvPr/>
        </p:nvGraphicFramePr>
        <p:xfrm>
          <a:off x="6435090" y="7509840"/>
          <a:ext cx="1005840" cy="100584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0" name="Chart 139"/>
          <p:cNvGraphicFramePr/>
          <p:nvPr/>
        </p:nvGraphicFramePr>
        <p:xfrm>
          <a:off x="7233285" y="7509840"/>
          <a:ext cx="1005840" cy="100584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41" name="Chart 140"/>
          <p:cNvGraphicFramePr/>
          <p:nvPr/>
        </p:nvGraphicFramePr>
        <p:xfrm>
          <a:off x="8031480" y="7509840"/>
          <a:ext cx="1005840" cy="1005840"/>
        </p:xfrm>
        <a:graphic>
          <a:graphicData uri="http://schemas.openxmlformats.org/drawingml/2006/chart">
            <c:chart xmlns:c="http://schemas.openxmlformats.org/drawingml/2006/chart" xmlns:r="http://schemas.openxmlformats.org/officeDocument/2006/relationships" r:id="rId6"/>
          </a:graphicData>
        </a:graphic>
      </p:graphicFrame>
      <p:sp>
        <p:nvSpPr>
          <p:cNvPr id="145" name="object 25"/>
          <p:cNvSpPr txBox="1"/>
          <p:nvPr/>
        </p:nvSpPr>
        <p:spPr>
          <a:xfrm>
            <a:off x="5065395" y="8348040"/>
            <a:ext cx="954405" cy="491160"/>
          </a:xfrm>
          <a:prstGeom prst="rect">
            <a:avLst/>
          </a:prstGeom>
        </p:spPr>
        <p:txBody>
          <a:bodyPr vert="horz" wrap="square" lIns="0" tIns="0" rIns="0" bIns="0" rtlCol="0">
            <a:spAutoFit/>
          </a:bodyPr>
          <a:lstStyle/>
          <a:p>
            <a:pPr marL="12700" marR="53975">
              <a:lnSpc>
                <a:spcPct val="151500"/>
              </a:lnSpc>
            </a:pPr>
            <a:r>
              <a:rPr lang="en-US" sz="1050" spc="25" dirty="0">
                <a:solidFill>
                  <a:srgbClr val="575757"/>
                </a:solidFill>
                <a:latin typeface="Arial Unicode MS"/>
                <a:cs typeface="Arial Unicode MS"/>
              </a:rPr>
              <a:t>Agile Methodology</a:t>
            </a:r>
            <a:endParaRPr sz="1050" dirty="0">
              <a:solidFill>
                <a:srgbClr val="575757"/>
              </a:solidFill>
              <a:latin typeface="Arial Unicode MS"/>
              <a:cs typeface="Arial Unicode MS"/>
            </a:endParaRPr>
          </a:p>
        </p:txBody>
      </p:sp>
      <p:sp>
        <p:nvSpPr>
          <p:cNvPr id="146" name="object 25"/>
          <p:cNvSpPr txBox="1"/>
          <p:nvPr/>
        </p:nvSpPr>
        <p:spPr>
          <a:xfrm>
            <a:off x="5903595" y="8348040"/>
            <a:ext cx="954405" cy="462499"/>
          </a:xfrm>
          <a:prstGeom prst="rect">
            <a:avLst/>
          </a:prstGeom>
        </p:spPr>
        <p:txBody>
          <a:bodyPr vert="horz" wrap="square" lIns="0" tIns="0" rIns="0" bIns="0" rtlCol="0">
            <a:spAutoFit/>
          </a:bodyPr>
          <a:lstStyle/>
          <a:p>
            <a:pPr marL="12700" marR="53975">
              <a:lnSpc>
                <a:spcPct val="151500"/>
              </a:lnSpc>
            </a:pPr>
            <a:r>
              <a:rPr lang="en-US" sz="1050" spc="25" dirty="0">
                <a:solidFill>
                  <a:srgbClr val="575757"/>
                </a:solidFill>
                <a:latin typeface="Arial Unicode MS"/>
                <a:cs typeface="Arial Unicode MS"/>
              </a:rPr>
              <a:t>Program Management</a:t>
            </a:r>
            <a:endParaRPr sz="1050" dirty="0">
              <a:solidFill>
                <a:srgbClr val="575757"/>
              </a:solidFill>
              <a:latin typeface="Arial Unicode MS"/>
              <a:cs typeface="Arial Unicode MS"/>
            </a:endParaRPr>
          </a:p>
        </p:txBody>
      </p:sp>
      <p:sp>
        <p:nvSpPr>
          <p:cNvPr id="147" name="object 25"/>
          <p:cNvSpPr txBox="1"/>
          <p:nvPr/>
        </p:nvSpPr>
        <p:spPr>
          <a:xfrm>
            <a:off x="6817995" y="8349398"/>
            <a:ext cx="649605" cy="245580"/>
          </a:xfrm>
          <a:prstGeom prst="rect">
            <a:avLst/>
          </a:prstGeom>
        </p:spPr>
        <p:txBody>
          <a:bodyPr vert="horz" wrap="square" lIns="0" tIns="0" rIns="0" bIns="0" rtlCol="0">
            <a:spAutoFit/>
          </a:bodyPr>
          <a:lstStyle/>
          <a:p>
            <a:pPr marL="12700" marR="53975">
              <a:lnSpc>
                <a:spcPct val="151500"/>
              </a:lnSpc>
            </a:pPr>
            <a:r>
              <a:rPr lang="en-US" sz="1050" spc="25" dirty="0">
                <a:solidFill>
                  <a:srgbClr val="575757"/>
                </a:solidFill>
                <a:latin typeface="Arial Unicode MS"/>
                <a:cs typeface="Arial Unicode MS"/>
              </a:rPr>
              <a:t>Design</a:t>
            </a:r>
            <a:endParaRPr sz="1050" dirty="0">
              <a:solidFill>
                <a:srgbClr val="575757"/>
              </a:solidFill>
              <a:latin typeface="Arial Unicode MS"/>
              <a:cs typeface="Arial Unicode MS"/>
            </a:endParaRPr>
          </a:p>
        </p:txBody>
      </p:sp>
      <p:sp>
        <p:nvSpPr>
          <p:cNvPr id="148" name="object 25"/>
          <p:cNvSpPr txBox="1"/>
          <p:nvPr/>
        </p:nvSpPr>
        <p:spPr>
          <a:xfrm>
            <a:off x="7429500" y="8348040"/>
            <a:ext cx="838199" cy="245580"/>
          </a:xfrm>
          <a:prstGeom prst="rect">
            <a:avLst/>
          </a:prstGeom>
        </p:spPr>
        <p:txBody>
          <a:bodyPr vert="horz" wrap="square" lIns="0" tIns="0" rIns="0" bIns="0" rtlCol="0">
            <a:spAutoFit/>
          </a:bodyPr>
          <a:lstStyle/>
          <a:p>
            <a:pPr marL="12700" marR="53975">
              <a:lnSpc>
                <a:spcPct val="151500"/>
              </a:lnSpc>
            </a:pPr>
            <a:r>
              <a:rPr lang="en-US" sz="1050" spc="25" dirty="0">
                <a:solidFill>
                  <a:srgbClr val="575757"/>
                </a:solidFill>
                <a:latin typeface="Arial Unicode MS"/>
                <a:cs typeface="Arial Unicode MS"/>
              </a:rPr>
              <a:t>Architecture</a:t>
            </a:r>
            <a:endParaRPr sz="1050" dirty="0">
              <a:solidFill>
                <a:srgbClr val="575757"/>
              </a:solidFill>
              <a:latin typeface="Arial Unicode MS"/>
              <a:cs typeface="Arial Unicode MS"/>
            </a:endParaRPr>
          </a:p>
        </p:txBody>
      </p:sp>
      <p:sp>
        <p:nvSpPr>
          <p:cNvPr id="149" name="object 25"/>
          <p:cNvSpPr txBox="1"/>
          <p:nvPr/>
        </p:nvSpPr>
        <p:spPr>
          <a:xfrm>
            <a:off x="8227695" y="8348040"/>
            <a:ext cx="1297305" cy="491160"/>
          </a:xfrm>
          <a:prstGeom prst="rect">
            <a:avLst/>
          </a:prstGeom>
        </p:spPr>
        <p:txBody>
          <a:bodyPr vert="horz" wrap="square" lIns="0" tIns="0" rIns="0" bIns="0" rtlCol="0">
            <a:spAutoFit/>
          </a:bodyPr>
          <a:lstStyle/>
          <a:p>
            <a:pPr marL="12700" marR="53975">
              <a:lnSpc>
                <a:spcPct val="151500"/>
              </a:lnSpc>
            </a:pPr>
            <a:r>
              <a:rPr lang="en-US" sz="1050" spc="25" dirty="0">
                <a:solidFill>
                  <a:srgbClr val="575757"/>
                </a:solidFill>
                <a:latin typeface="Arial Unicode MS"/>
                <a:cs typeface="Arial Unicode MS"/>
              </a:rPr>
              <a:t>Alliance/Supplier Relationships</a:t>
            </a:r>
          </a:p>
        </p:txBody>
      </p:sp>
      <p:sp>
        <p:nvSpPr>
          <p:cNvPr id="80" name="object 13"/>
          <p:cNvSpPr txBox="1"/>
          <p:nvPr/>
        </p:nvSpPr>
        <p:spPr>
          <a:xfrm>
            <a:off x="5113020" y="7876471"/>
            <a:ext cx="457200" cy="276999"/>
          </a:xfrm>
          <a:prstGeom prst="rect">
            <a:avLst/>
          </a:prstGeom>
        </p:spPr>
        <p:txBody>
          <a:bodyPr vert="horz" wrap="square" lIns="0" tIns="0" rIns="0" bIns="0" rtlCol="0">
            <a:spAutoFit/>
          </a:bodyPr>
          <a:lstStyle/>
          <a:p>
            <a:pPr marL="12700">
              <a:lnSpc>
                <a:spcPct val="100000"/>
              </a:lnSpc>
            </a:pPr>
            <a:r>
              <a:rPr lang="en-US" spc="-105" dirty="0">
                <a:solidFill>
                  <a:srgbClr val="1853BB"/>
                </a:solidFill>
                <a:latin typeface="Arial Unicode MS"/>
                <a:cs typeface="Arial Unicode MS"/>
              </a:rPr>
              <a:t>75</a:t>
            </a:r>
            <a:r>
              <a:rPr lang="en-US" sz="1800" spc="-105" dirty="0">
                <a:solidFill>
                  <a:srgbClr val="1853BB"/>
                </a:solidFill>
                <a:latin typeface="Arial Unicode MS"/>
                <a:cs typeface="Arial Unicode MS"/>
              </a:rPr>
              <a:t>%</a:t>
            </a:r>
            <a:endParaRPr sz="1800" dirty="0">
              <a:latin typeface="Arial Unicode MS"/>
              <a:cs typeface="Arial Unicode MS"/>
            </a:endParaRPr>
          </a:p>
        </p:txBody>
      </p:sp>
      <p:sp>
        <p:nvSpPr>
          <p:cNvPr id="81" name="object 14"/>
          <p:cNvSpPr txBox="1"/>
          <p:nvPr/>
        </p:nvSpPr>
        <p:spPr>
          <a:xfrm>
            <a:off x="5873115" y="7876471"/>
            <a:ext cx="533400" cy="276999"/>
          </a:xfrm>
          <a:prstGeom prst="rect">
            <a:avLst/>
          </a:prstGeom>
        </p:spPr>
        <p:txBody>
          <a:bodyPr vert="horz" wrap="square" lIns="0" tIns="0" rIns="0" bIns="0" rtlCol="0">
            <a:spAutoFit/>
          </a:bodyPr>
          <a:lstStyle/>
          <a:p>
            <a:pPr marL="12700">
              <a:lnSpc>
                <a:spcPct val="100000"/>
              </a:lnSpc>
            </a:pPr>
            <a:r>
              <a:rPr lang="en-US" sz="1800" spc="-65" dirty="0">
                <a:solidFill>
                  <a:srgbClr val="FF9100"/>
                </a:solidFill>
                <a:latin typeface="Arial Unicode MS"/>
                <a:cs typeface="Arial Unicode MS"/>
              </a:rPr>
              <a:t>85%</a:t>
            </a:r>
            <a:endParaRPr sz="1800" dirty="0">
              <a:latin typeface="Arial Unicode MS"/>
              <a:cs typeface="Arial Unicode MS"/>
            </a:endParaRPr>
          </a:p>
        </p:txBody>
      </p:sp>
      <p:sp>
        <p:nvSpPr>
          <p:cNvPr id="82" name="object 15"/>
          <p:cNvSpPr txBox="1"/>
          <p:nvPr/>
        </p:nvSpPr>
        <p:spPr>
          <a:xfrm>
            <a:off x="8305800" y="7876471"/>
            <a:ext cx="457200" cy="276999"/>
          </a:xfrm>
          <a:prstGeom prst="rect">
            <a:avLst/>
          </a:prstGeom>
        </p:spPr>
        <p:txBody>
          <a:bodyPr vert="horz" wrap="square" lIns="0" tIns="0" rIns="0" bIns="0" rtlCol="0">
            <a:spAutoFit/>
          </a:bodyPr>
          <a:lstStyle/>
          <a:p>
            <a:pPr marL="12700">
              <a:lnSpc>
                <a:spcPct val="100000"/>
              </a:lnSpc>
            </a:pPr>
            <a:r>
              <a:rPr lang="en-US" spc="-35" dirty="0">
                <a:solidFill>
                  <a:srgbClr val="4B6FC1"/>
                </a:solidFill>
                <a:latin typeface="Arial Unicode MS"/>
                <a:cs typeface="Arial Unicode MS"/>
              </a:rPr>
              <a:t>7</a:t>
            </a:r>
            <a:r>
              <a:rPr lang="en-US" sz="1800" spc="-35" dirty="0">
                <a:solidFill>
                  <a:srgbClr val="4B6FC1"/>
                </a:solidFill>
                <a:latin typeface="Arial Unicode MS"/>
                <a:cs typeface="Arial Unicode MS"/>
              </a:rPr>
              <a:t>5%</a:t>
            </a:r>
            <a:endParaRPr sz="1800" dirty="0">
              <a:latin typeface="Arial Unicode MS"/>
              <a:cs typeface="Arial Unicode MS"/>
            </a:endParaRPr>
          </a:p>
        </p:txBody>
      </p:sp>
      <p:sp>
        <p:nvSpPr>
          <p:cNvPr id="83" name="object 17"/>
          <p:cNvSpPr txBox="1"/>
          <p:nvPr/>
        </p:nvSpPr>
        <p:spPr>
          <a:xfrm>
            <a:off x="7507491" y="7876471"/>
            <a:ext cx="457429" cy="276999"/>
          </a:xfrm>
          <a:prstGeom prst="rect">
            <a:avLst/>
          </a:prstGeom>
        </p:spPr>
        <p:txBody>
          <a:bodyPr vert="horz" wrap="square" lIns="0" tIns="0" rIns="0" bIns="0" rtlCol="0">
            <a:spAutoFit/>
          </a:bodyPr>
          <a:lstStyle/>
          <a:p>
            <a:pPr marL="12700">
              <a:lnSpc>
                <a:spcPct val="100000"/>
              </a:lnSpc>
            </a:pPr>
            <a:r>
              <a:rPr lang="en-US" spc="-40" dirty="0">
                <a:solidFill>
                  <a:srgbClr val="1EC4B4"/>
                </a:solidFill>
                <a:latin typeface="Arial Unicode MS"/>
                <a:cs typeface="Arial Unicode MS"/>
              </a:rPr>
              <a:t>95%</a:t>
            </a:r>
            <a:endParaRPr dirty="0">
              <a:latin typeface="Arial Unicode MS"/>
              <a:cs typeface="Arial Unicode MS"/>
            </a:endParaRPr>
          </a:p>
        </p:txBody>
      </p:sp>
      <p:sp>
        <p:nvSpPr>
          <p:cNvPr id="120" name="object 55"/>
          <p:cNvSpPr txBox="1"/>
          <p:nvPr/>
        </p:nvSpPr>
        <p:spPr>
          <a:xfrm>
            <a:off x="6690807" y="7876471"/>
            <a:ext cx="494406" cy="276999"/>
          </a:xfrm>
          <a:prstGeom prst="rect">
            <a:avLst/>
          </a:prstGeom>
        </p:spPr>
        <p:txBody>
          <a:bodyPr vert="horz" wrap="square" lIns="0" tIns="0" rIns="0" bIns="0" rtlCol="0">
            <a:spAutoFit/>
          </a:bodyPr>
          <a:lstStyle/>
          <a:p>
            <a:pPr marL="12700">
              <a:lnSpc>
                <a:spcPct val="100000"/>
              </a:lnSpc>
            </a:pPr>
            <a:r>
              <a:rPr lang="en-US" spc="-5" dirty="0">
                <a:solidFill>
                  <a:srgbClr val="D2499B"/>
                </a:solidFill>
                <a:latin typeface="Arial Unicode MS"/>
                <a:cs typeface="Arial Unicode MS"/>
              </a:rPr>
              <a:t>95%</a:t>
            </a:r>
            <a:endParaRPr dirty="0">
              <a:latin typeface="Arial Unicode MS"/>
              <a:cs typeface="Arial Unicode MS"/>
            </a:endParaRPr>
          </a:p>
        </p:txBody>
      </p:sp>
      <p:sp>
        <p:nvSpPr>
          <p:cNvPr id="154" name="object 25"/>
          <p:cNvSpPr txBox="1"/>
          <p:nvPr/>
        </p:nvSpPr>
        <p:spPr>
          <a:xfrm>
            <a:off x="5129784" y="4008950"/>
            <a:ext cx="1564005" cy="169277"/>
          </a:xfrm>
          <a:prstGeom prst="rect">
            <a:avLst/>
          </a:prstGeom>
        </p:spPr>
        <p:txBody>
          <a:bodyPr vert="horz" wrap="square" lIns="0" tIns="0" rIns="0" bIns="0" rtlCol="0">
            <a:spAutoFit/>
          </a:bodyPr>
          <a:lstStyle/>
          <a:p>
            <a:pPr marL="12700">
              <a:lnSpc>
                <a:spcPct val="100000"/>
              </a:lnSpc>
            </a:pPr>
            <a:r>
              <a:rPr lang="en-US" sz="1100" spc="25" dirty="0">
                <a:solidFill>
                  <a:srgbClr val="555757"/>
                </a:solidFill>
                <a:latin typeface="Arial Unicode MS"/>
                <a:cs typeface="Arial Unicode MS"/>
              </a:rPr>
              <a:t>AWS</a:t>
            </a:r>
            <a:endParaRPr lang="en-US" sz="1100" dirty="0">
              <a:latin typeface="Arial Unicode MS"/>
              <a:cs typeface="Arial Unicode MS"/>
            </a:endParaRPr>
          </a:p>
        </p:txBody>
      </p:sp>
      <p:grpSp>
        <p:nvGrpSpPr>
          <p:cNvPr id="155" name="Group 193"/>
          <p:cNvGrpSpPr/>
          <p:nvPr/>
        </p:nvGrpSpPr>
        <p:grpSpPr>
          <a:xfrm>
            <a:off x="6765226" y="4093588"/>
            <a:ext cx="1917700" cy="45719"/>
            <a:chOff x="6949440" y="4648200"/>
            <a:chExt cx="1917700" cy="45719"/>
          </a:xfrm>
        </p:grpSpPr>
        <p:sp>
          <p:nvSpPr>
            <p:cNvPr id="196" name="object 32"/>
            <p:cNvSpPr/>
            <p:nvPr/>
          </p:nvSpPr>
          <p:spPr>
            <a:xfrm>
              <a:off x="6949440" y="4648200"/>
              <a:ext cx="1917700" cy="0"/>
            </a:xfrm>
            <a:custGeom>
              <a:avLst/>
              <a:gdLst/>
              <a:ahLst/>
              <a:cxnLst/>
              <a:rect l="l" t="t" r="r" b="b"/>
              <a:pathLst>
                <a:path w="1917700">
                  <a:moveTo>
                    <a:pt x="0" y="0"/>
                  </a:moveTo>
                  <a:lnTo>
                    <a:pt x="1917700" y="0"/>
                  </a:lnTo>
                </a:path>
              </a:pathLst>
            </a:custGeom>
            <a:ln w="43967">
              <a:solidFill>
                <a:srgbClr val="B9B9B9"/>
              </a:solidFill>
            </a:ln>
          </p:spPr>
          <p:txBody>
            <a:bodyPr wrap="square" lIns="0" tIns="0" rIns="0" bIns="0" rtlCol="0"/>
            <a:lstStyle/>
            <a:p>
              <a:endParaRPr dirty="0"/>
            </a:p>
          </p:txBody>
        </p:sp>
        <p:sp>
          <p:nvSpPr>
            <p:cNvPr id="197" name="object 33"/>
            <p:cNvSpPr/>
            <p:nvPr/>
          </p:nvSpPr>
          <p:spPr>
            <a:xfrm>
              <a:off x="6949444" y="4648200"/>
              <a:ext cx="1883470" cy="45719"/>
            </a:xfrm>
            <a:custGeom>
              <a:avLst/>
              <a:gdLst/>
              <a:ahLst/>
              <a:cxnLst/>
              <a:rect l="l" t="t" r="r" b="b"/>
              <a:pathLst>
                <a:path w="1547495">
                  <a:moveTo>
                    <a:pt x="0" y="0"/>
                  </a:moveTo>
                  <a:lnTo>
                    <a:pt x="1547291" y="0"/>
                  </a:lnTo>
                </a:path>
              </a:pathLst>
            </a:custGeom>
            <a:ln w="43967">
              <a:solidFill>
                <a:srgbClr val="0089C5"/>
              </a:solidFill>
            </a:ln>
          </p:spPr>
          <p:txBody>
            <a:bodyPr wrap="square" lIns="0" tIns="0" rIns="0" bIns="0" rtlCol="0"/>
            <a:lstStyle/>
            <a:p>
              <a:endParaRPr dirty="0"/>
            </a:p>
          </p:txBody>
        </p:sp>
      </p:grpSp>
      <p:grpSp>
        <p:nvGrpSpPr>
          <p:cNvPr id="156" name="Group 197"/>
          <p:cNvGrpSpPr/>
          <p:nvPr/>
        </p:nvGrpSpPr>
        <p:grpSpPr>
          <a:xfrm>
            <a:off x="6765226" y="4936474"/>
            <a:ext cx="1917700" cy="45722"/>
            <a:chOff x="6949440" y="5586982"/>
            <a:chExt cx="1917700" cy="45722"/>
          </a:xfrm>
        </p:grpSpPr>
        <p:sp>
          <p:nvSpPr>
            <p:cNvPr id="194" name="object 34"/>
            <p:cNvSpPr/>
            <p:nvPr/>
          </p:nvSpPr>
          <p:spPr>
            <a:xfrm>
              <a:off x="6949440" y="5632704"/>
              <a:ext cx="1917700" cy="0"/>
            </a:xfrm>
            <a:custGeom>
              <a:avLst/>
              <a:gdLst/>
              <a:ahLst/>
              <a:cxnLst/>
              <a:rect l="l" t="t" r="r" b="b"/>
              <a:pathLst>
                <a:path w="1917700">
                  <a:moveTo>
                    <a:pt x="0" y="0"/>
                  </a:moveTo>
                  <a:lnTo>
                    <a:pt x="1917700" y="0"/>
                  </a:lnTo>
                </a:path>
              </a:pathLst>
            </a:custGeom>
            <a:ln w="43967">
              <a:solidFill>
                <a:srgbClr val="B9B9B9"/>
              </a:solidFill>
            </a:ln>
          </p:spPr>
          <p:txBody>
            <a:bodyPr wrap="square" lIns="0" tIns="0" rIns="0" bIns="0" rtlCol="0"/>
            <a:lstStyle/>
            <a:p>
              <a:endParaRPr dirty="0"/>
            </a:p>
          </p:txBody>
        </p:sp>
        <p:sp>
          <p:nvSpPr>
            <p:cNvPr id="195" name="object 35"/>
            <p:cNvSpPr/>
            <p:nvPr/>
          </p:nvSpPr>
          <p:spPr>
            <a:xfrm flipV="1">
              <a:off x="6949440" y="5586982"/>
              <a:ext cx="1197674" cy="45719"/>
            </a:xfrm>
            <a:custGeom>
              <a:avLst/>
              <a:gdLst/>
              <a:ahLst/>
              <a:cxnLst/>
              <a:rect l="l" t="t" r="r" b="b"/>
              <a:pathLst>
                <a:path w="1746250">
                  <a:moveTo>
                    <a:pt x="0" y="0"/>
                  </a:moveTo>
                  <a:lnTo>
                    <a:pt x="1746250" y="0"/>
                  </a:lnTo>
                </a:path>
              </a:pathLst>
            </a:custGeom>
            <a:ln w="43967">
              <a:solidFill>
                <a:srgbClr val="0089C5"/>
              </a:solidFill>
            </a:ln>
          </p:spPr>
          <p:txBody>
            <a:bodyPr wrap="square" lIns="0" tIns="0" rIns="0" bIns="0" rtlCol="0"/>
            <a:lstStyle/>
            <a:p>
              <a:endParaRPr dirty="0"/>
            </a:p>
          </p:txBody>
        </p:sp>
      </p:grpSp>
      <p:grpSp>
        <p:nvGrpSpPr>
          <p:cNvPr id="157" name="Group 194"/>
          <p:cNvGrpSpPr/>
          <p:nvPr/>
        </p:nvGrpSpPr>
        <p:grpSpPr>
          <a:xfrm>
            <a:off x="6765226" y="4315740"/>
            <a:ext cx="1917700" cy="57734"/>
            <a:chOff x="6949440" y="4882896"/>
            <a:chExt cx="1917700" cy="57734"/>
          </a:xfrm>
        </p:grpSpPr>
        <p:sp>
          <p:nvSpPr>
            <p:cNvPr id="192" name="object 36"/>
            <p:cNvSpPr/>
            <p:nvPr/>
          </p:nvSpPr>
          <p:spPr>
            <a:xfrm>
              <a:off x="6949440" y="4882896"/>
              <a:ext cx="1917700" cy="0"/>
            </a:xfrm>
            <a:custGeom>
              <a:avLst/>
              <a:gdLst/>
              <a:ahLst/>
              <a:cxnLst/>
              <a:rect l="l" t="t" r="r" b="b"/>
              <a:pathLst>
                <a:path w="1917700">
                  <a:moveTo>
                    <a:pt x="0" y="0"/>
                  </a:moveTo>
                  <a:lnTo>
                    <a:pt x="1917700" y="0"/>
                  </a:lnTo>
                </a:path>
              </a:pathLst>
            </a:custGeom>
            <a:ln w="43967">
              <a:solidFill>
                <a:srgbClr val="B9B9B9"/>
              </a:solidFill>
            </a:ln>
          </p:spPr>
          <p:txBody>
            <a:bodyPr wrap="square" lIns="0" tIns="0" rIns="0" bIns="0" rtlCol="0"/>
            <a:lstStyle/>
            <a:p>
              <a:endParaRPr dirty="0"/>
            </a:p>
          </p:txBody>
        </p:sp>
        <p:sp>
          <p:nvSpPr>
            <p:cNvPr id="193" name="object 37"/>
            <p:cNvSpPr/>
            <p:nvPr/>
          </p:nvSpPr>
          <p:spPr>
            <a:xfrm>
              <a:off x="6949440" y="4882896"/>
              <a:ext cx="1731074" cy="57734"/>
            </a:xfrm>
            <a:custGeom>
              <a:avLst/>
              <a:gdLst/>
              <a:ahLst/>
              <a:cxnLst/>
              <a:rect l="l" t="t" r="r" b="b"/>
              <a:pathLst>
                <a:path w="1800859">
                  <a:moveTo>
                    <a:pt x="0" y="0"/>
                  </a:moveTo>
                  <a:lnTo>
                    <a:pt x="1800847" y="0"/>
                  </a:lnTo>
                </a:path>
              </a:pathLst>
            </a:custGeom>
            <a:ln w="43967">
              <a:solidFill>
                <a:srgbClr val="0089C5"/>
              </a:solidFill>
            </a:ln>
          </p:spPr>
          <p:txBody>
            <a:bodyPr wrap="square" lIns="0" tIns="0" rIns="0" bIns="0" rtlCol="0"/>
            <a:lstStyle/>
            <a:p>
              <a:endParaRPr dirty="0"/>
            </a:p>
          </p:txBody>
        </p:sp>
      </p:grpSp>
      <p:grpSp>
        <p:nvGrpSpPr>
          <p:cNvPr id="158" name="Group 195"/>
          <p:cNvGrpSpPr/>
          <p:nvPr/>
        </p:nvGrpSpPr>
        <p:grpSpPr>
          <a:xfrm>
            <a:off x="6765226" y="4492172"/>
            <a:ext cx="1917700" cy="45720"/>
            <a:chOff x="6949440" y="5084766"/>
            <a:chExt cx="1917700" cy="45720"/>
          </a:xfrm>
        </p:grpSpPr>
        <p:sp>
          <p:nvSpPr>
            <p:cNvPr id="190" name="object 38"/>
            <p:cNvSpPr/>
            <p:nvPr/>
          </p:nvSpPr>
          <p:spPr>
            <a:xfrm>
              <a:off x="6949440" y="5130486"/>
              <a:ext cx="1917700" cy="0"/>
            </a:xfrm>
            <a:custGeom>
              <a:avLst/>
              <a:gdLst/>
              <a:ahLst/>
              <a:cxnLst/>
              <a:rect l="l" t="t" r="r" b="b"/>
              <a:pathLst>
                <a:path w="1917700">
                  <a:moveTo>
                    <a:pt x="0" y="0"/>
                  </a:moveTo>
                  <a:lnTo>
                    <a:pt x="1917700" y="0"/>
                  </a:lnTo>
                </a:path>
              </a:pathLst>
            </a:custGeom>
            <a:ln w="43967">
              <a:solidFill>
                <a:srgbClr val="B9B9B9"/>
              </a:solidFill>
            </a:ln>
          </p:spPr>
          <p:txBody>
            <a:bodyPr wrap="square" lIns="0" tIns="0" rIns="0" bIns="0" rtlCol="0"/>
            <a:lstStyle/>
            <a:p>
              <a:endParaRPr dirty="0"/>
            </a:p>
          </p:txBody>
        </p:sp>
        <p:sp>
          <p:nvSpPr>
            <p:cNvPr id="191" name="object 39"/>
            <p:cNvSpPr/>
            <p:nvPr/>
          </p:nvSpPr>
          <p:spPr>
            <a:xfrm flipV="1">
              <a:off x="6949440" y="5084766"/>
              <a:ext cx="1502474" cy="45719"/>
            </a:xfrm>
            <a:custGeom>
              <a:avLst/>
              <a:gdLst/>
              <a:ahLst/>
              <a:cxnLst/>
              <a:rect l="l" t="t" r="r" b="b"/>
              <a:pathLst>
                <a:path w="1746250">
                  <a:moveTo>
                    <a:pt x="0" y="0"/>
                  </a:moveTo>
                  <a:lnTo>
                    <a:pt x="1746250" y="0"/>
                  </a:lnTo>
                </a:path>
              </a:pathLst>
            </a:custGeom>
            <a:ln w="43967">
              <a:solidFill>
                <a:srgbClr val="0089C5"/>
              </a:solidFill>
            </a:ln>
          </p:spPr>
          <p:txBody>
            <a:bodyPr wrap="square" lIns="0" tIns="0" rIns="0" bIns="0" rtlCol="0"/>
            <a:lstStyle/>
            <a:p>
              <a:endParaRPr dirty="0"/>
            </a:p>
          </p:txBody>
        </p:sp>
      </p:grpSp>
      <p:sp>
        <p:nvSpPr>
          <p:cNvPr id="188" name="object 40"/>
          <p:cNvSpPr/>
          <p:nvPr/>
        </p:nvSpPr>
        <p:spPr>
          <a:xfrm>
            <a:off x="6765226" y="4760044"/>
            <a:ext cx="1917700" cy="0"/>
          </a:xfrm>
          <a:custGeom>
            <a:avLst/>
            <a:gdLst/>
            <a:ahLst/>
            <a:cxnLst/>
            <a:rect l="l" t="t" r="r" b="b"/>
            <a:pathLst>
              <a:path w="1917700">
                <a:moveTo>
                  <a:pt x="0" y="0"/>
                </a:moveTo>
                <a:lnTo>
                  <a:pt x="1917700" y="0"/>
                </a:lnTo>
              </a:path>
            </a:pathLst>
          </a:custGeom>
          <a:ln w="43967">
            <a:solidFill>
              <a:srgbClr val="B9B9B9"/>
            </a:solidFill>
          </a:ln>
        </p:spPr>
        <p:txBody>
          <a:bodyPr wrap="square" lIns="0" tIns="0" rIns="0" bIns="0" rtlCol="0"/>
          <a:lstStyle/>
          <a:p>
            <a:endParaRPr dirty="0"/>
          </a:p>
        </p:txBody>
      </p:sp>
      <p:sp>
        <p:nvSpPr>
          <p:cNvPr id="189" name="object 41"/>
          <p:cNvSpPr/>
          <p:nvPr/>
        </p:nvSpPr>
        <p:spPr>
          <a:xfrm flipV="1">
            <a:off x="6765226" y="4714323"/>
            <a:ext cx="1197674" cy="45719"/>
          </a:xfrm>
          <a:custGeom>
            <a:avLst/>
            <a:gdLst/>
            <a:ahLst/>
            <a:cxnLst/>
            <a:rect l="l" t="t" r="r" b="b"/>
            <a:pathLst>
              <a:path w="1375409">
                <a:moveTo>
                  <a:pt x="0" y="0"/>
                </a:moveTo>
                <a:lnTo>
                  <a:pt x="1374838" y="0"/>
                </a:lnTo>
              </a:path>
            </a:pathLst>
          </a:custGeom>
          <a:ln w="43967">
            <a:solidFill>
              <a:srgbClr val="0089C5"/>
            </a:solidFill>
          </a:ln>
        </p:spPr>
        <p:txBody>
          <a:bodyPr wrap="square" lIns="0" tIns="0" rIns="0" bIns="0" rtlCol="0"/>
          <a:lstStyle/>
          <a:p>
            <a:endParaRPr dirty="0"/>
          </a:p>
        </p:txBody>
      </p:sp>
      <p:sp>
        <p:nvSpPr>
          <p:cNvPr id="186" name="object 42"/>
          <p:cNvSpPr/>
          <p:nvPr/>
        </p:nvSpPr>
        <p:spPr>
          <a:xfrm>
            <a:off x="6765226" y="5204348"/>
            <a:ext cx="1917700" cy="0"/>
          </a:xfrm>
          <a:custGeom>
            <a:avLst/>
            <a:gdLst/>
            <a:ahLst/>
            <a:cxnLst/>
            <a:rect l="l" t="t" r="r" b="b"/>
            <a:pathLst>
              <a:path w="1917700">
                <a:moveTo>
                  <a:pt x="0" y="0"/>
                </a:moveTo>
                <a:lnTo>
                  <a:pt x="1917700" y="0"/>
                </a:lnTo>
              </a:path>
            </a:pathLst>
          </a:custGeom>
          <a:ln w="43967">
            <a:solidFill>
              <a:srgbClr val="B9B9B9"/>
            </a:solidFill>
          </a:ln>
        </p:spPr>
        <p:txBody>
          <a:bodyPr wrap="square" lIns="0" tIns="0" rIns="0" bIns="0" rtlCol="0"/>
          <a:lstStyle/>
          <a:p>
            <a:endParaRPr dirty="0"/>
          </a:p>
        </p:txBody>
      </p:sp>
      <p:sp>
        <p:nvSpPr>
          <p:cNvPr id="187" name="object 43"/>
          <p:cNvSpPr/>
          <p:nvPr/>
        </p:nvSpPr>
        <p:spPr>
          <a:xfrm>
            <a:off x="6765226" y="5204347"/>
            <a:ext cx="1578674" cy="53453"/>
          </a:xfrm>
          <a:custGeom>
            <a:avLst/>
            <a:gdLst/>
            <a:ahLst/>
            <a:cxnLst/>
            <a:rect l="l" t="t" r="r" b="b"/>
            <a:pathLst>
              <a:path w="1540509">
                <a:moveTo>
                  <a:pt x="0" y="0"/>
                </a:moveTo>
                <a:lnTo>
                  <a:pt x="1539963" y="0"/>
                </a:lnTo>
              </a:path>
            </a:pathLst>
          </a:custGeom>
          <a:ln w="43967">
            <a:solidFill>
              <a:srgbClr val="0089C5"/>
            </a:solidFill>
          </a:ln>
        </p:spPr>
        <p:txBody>
          <a:bodyPr wrap="square" lIns="0" tIns="0" rIns="0" bIns="0" rtlCol="0"/>
          <a:lstStyle/>
          <a:p>
            <a:endParaRPr dirty="0"/>
          </a:p>
        </p:txBody>
      </p:sp>
      <p:sp>
        <p:nvSpPr>
          <p:cNvPr id="184" name="object 44"/>
          <p:cNvSpPr/>
          <p:nvPr/>
        </p:nvSpPr>
        <p:spPr>
          <a:xfrm>
            <a:off x="6765226" y="6092956"/>
            <a:ext cx="1917700" cy="0"/>
          </a:xfrm>
          <a:custGeom>
            <a:avLst/>
            <a:gdLst/>
            <a:ahLst/>
            <a:cxnLst/>
            <a:rect l="l" t="t" r="r" b="b"/>
            <a:pathLst>
              <a:path w="1917700">
                <a:moveTo>
                  <a:pt x="0" y="0"/>
                </a:moveTo>
                <a:lnTo>
                  <a:pt x="1917700" y="0"/>
                </a:lnTo>
              </a:path>
            </a:pathLst>
          </a:custGeom>
          <a:ln w="43967">
            <a:solidFill>
              <a:srgbClr val="B9B9B9"/>
            </a:solidFill>
          </a:ln>
        </p:spPr>
        <p:txBody>
          <a:bodyPr wrap="square" lIns="0" tIns="0" rIns="0" bIns="0" rtlCol="0"/>
          <a:lstStyle/>
          <a:p>
            <a:endParaRPr dirty="0"/>
          </a:p>
        </p:txBody>
      </p:sp>
      <p:sp>
        <p:nvSpPr>
          <p:cNvPr id="185" name="object 45"/>
          <p:cNvSpPr/>
          <p:nvPr/>
        </p:nvSpPr>
        <p:spPr>
          <a:xfrm>
            <a:off x="6765226" y="6092956"/>
            <a:ext cx="1645920" cy="0"/>
          </a:xfrm>
          <a:custGeom>
            <a:avLst/>
            <a:gdLst/>
            <a:ahLst/>
            <a:cxnLst/>
            <a:rect l="l" t="t" r="r" b="b"/>
            <a:pathLst>
              <a:path w="1800859">
                <a:moveTo>
                  <a:pt x="0" y="0"/>
                </a:moveTo>
                <a:lnTo>
                  <a:pt x="1800847" y="0"/>
                </a:lnTo>
              </a:path>
            </a:pathLst>
          </a:custGeom>
          <a:ln w="43967">
            <a:solidFill>
              <a:srgbClr val="0089C5"/>
            </a:solidFill>
          </a:ln>
        </p:spPr>
        <p:txBody>
          <a:bodyPr wrap="square" lIns="0" tIns="0" rIns="0" bIns="0" rtlCol="0"/>
          <a:lstStyle/>
          <a:p>
            <a:endParaRPr dirty="0"/>
          </a:p>
        </p:txBody>
      </p:sp>
      <p:grpSp>
        <p:nvGrpSpPr>
          <p:cNvPr id="162" name="Group 203"/>
          <p:cNvGrpSpPr/>
          <p:nvPr/>
        </p:nvGrpSpPr>
        <p:grpSpPr>
          <a:xfrm>
            <a:off x="6765226" y="6310693"/>
            <a:ext cx="1917700" cy="50133"/>
            <a:chOff x="6949440" y="7055211"/>
            <a:chExt cx="1917700" cy="50133"/>
          </a:xfrm>
        </p:grpSpPr>
        <p:sp>
          <p:nvSpPr>
            <p:cNvPr id="182" name="object 46"/>
            <p:cNvSpPr/>
            <p:nvPr/>
          </p:nvSpPr>
          <p:spPr>
            <a:xfrm>
              <a:off x="6949440" y="7059626"/>
              <a:ext cx="1917700" cy="0"/>
            </a:xfrm>
            <a:custGeom>
              <a:avLst/>
              <a:gdLst/>
              <a:ahLst/>
              <a:cxnLst/>
              <a:rect l="l" t="t" r="r" b="b"/>
              <a:pathLst>
                <a:path w="1917700">
                  <a:moveTo>
                    <a:pt x="0" y="0"/>
                  </a:moveTo>
                  <a:lnTo>
                    <a:pt x="1917700" y="0"/>
                  </a:lnTo>
                </a:path>
              </a:pathLst>
            </a:custGeom>
            <a:ln w="43967">
              <a:solidFill>
                <a:srgbClr val="B9B9B9"/>
              </a:solidFill>
            </a:ln>
          </p:spPr>
          <p:txBody>
            <a:bodyPr wrap="square" lIns="0" tIns="0" rIns="0" bIns="0" rtlCol="0"/>
            <a:lstStyle/>
            <a:p>
              <a:endParaRPr dirty="0"/>
            </a:p>
          </p:txBody>
        </p:sp>
        <p:sp>
          <p:nvSpPr>
            <p:cNvPr id="183" name="object 47"/>
            <p:cNvSpPr/>
            <p:nvPr/>
          </p:nvSpPr>
          <p:spPr>
            <a:xfrm>
              <a:off x="6949440" y="7055211"/>
              <a:ext cx="1731074" cy="50133"/>
            </a:xfrm>
            <a:custGeom>
              <a:avLst/>
              <a:gdLst/>
              <a:ahLst/>
              <a:cxnLst/>
              <a:rect l="l" t="t" r="r" b="b"/>
              <a:pathLst>
                <a:path w="1800859">
                  <a:moveTo>
                    <a:pt x="0" y="0"/>
                  </a:moveTo>
                  <a:lnTo>
                    <a:pt x="1800847" y="0"/>
                  </a:lnTo>
                </a:path>
              </a:pathLst>
            </a:custGeom>
            <a:ln w="43967">
              <a:solidFill>
                <a:srgbClr val="0089C5"/>
              </a:solidFill>
            </a:ln>
          </p:spPr>
          <p:txBody>
            <a:bodyPr wrap="square" lIns="0" tIns="0" rIns="0" bIns="0" rtlCol="0"/>
            <a:lstStyle/>
            <a:p>
              <a:endParaRPr dirty="0"/>
            </a:p>
          </p:txBody>
        </p:sp>
      </p:grpSp>
      <p:sp>
        <p:nvSpPr>
          <p:cNvPr id="180" name="object 48"/>
          <p:cNvSpPr/>
          <p:nvPr/>
        </p:nvSpPr>
        <p:spPr>
          <a:xfrm>
            <a:off x="6765226" y="5426500"/>
            <a:ext cx="1917700" cy="0"/>
          </a:xfrm>
          <a:custGeom>
            <a:avLst/>
            <a:gdLst/>
            <a:ahLst/>
            <a:cxnLst/>
            <a:rect l="l" t="t" r="r" b="b"/>
            <a:pathLst>
              <a:path w="1917700">
                <a:moveTo>
                  <a:pt x="0" y="0"/>
                </a:moveTo>
                <a:lnTo>
                  <a:pt x="1917700" y="0"/>
                </a:lnTo>
              </a:path>
            </a:pathLst>
          </a:custGeom>
          <a:ln w="43967">
            <a:solidFill>
              <a:srgbClr val="B9B9B9"/>
            </a:solidFill>
          </a:ln>
        </p:spPr>
        <p:txBody>
          <a:bodyPr wrap="square" lIns="0" tIns="0" rIns="0" bIns="0" rtlCol="0"/>
          <a:lstStyle/>
          <a:p>
            <a:endParaRPr dirty="0"/>
          </a:p>
        </p:txBody>
      </p:sp>
      <p:sp>
        <p:nvSpPr>
          <p:cNvPr id="181" name="object 49"/>
          <p:cNvSpPr/>
          <p:nvPr/>
        </p:nvSpPr>
        <p:spPr>
          <a:xfrm flipV="1">
            <a:off x="6765226" y="5380781"/>
            <a:ext cx="1654874" cy="45719"/>
          </a:xfrm>
          <a:custGeom>
            <a:avLst/>
            <a:gdLst/>
            <a:ahLst/>
            <a:cxnLst/>
            <a:rect l="l" t="t" r="r" b="b"/>
            <a:pathLst>
              <a:path w="1800859">
                <a:moveTo>
                  <a:pt x="0" y="0"/>
                </a:moveTo>
                <a:lnTo>
                  <a:pt x="1800847" y="0"/>
                </a:lnTo>
              </a:path>
            </a:pathLst>
          </a:custGeom>
          <a:ln w="43967">
            <a:solidFill>
              <a:srgbClr val="0089C5"/>
            </a:solidFill>
          </a:ln>
        </p:spPr>
        <p:txBody>
          <a:bodyPr wrap="square" lIns="0" tIns="0" rIns="0" bIns="0" rtlCol="0"/>
          <a:lstStyle/>
          <a:p>
            <a:endParaRPr dirty="0"/>
          </a:p>
        </p:txBody>
      </p:sp>
      <p:grpSp>
        <p:nvGrpSpPr>
          <p:cNvPr id="164" name="Group 200"/>
          <p:cNvGrpSpPr/>
          <p:nvPr/>
        </p:nvGrpSpPr>
        <p:grpSpPr>
          <a:xfrm>
            <a:off x="6765226" y="5648651"/>
            <a:ext cx="1917700" cy="45719"/>
            <a:chOff x="6949440" y="6336200"/>
            <a:chExt cx="1917700" cy="45719"/>
          </a:xfrm>
        </p:grpSpPr>
        <p:sp>
          <p:nvSpPr>
            <p:cNvPr id="178" name="object 50"/>
            <p:cNvSpPr/>
            <p:nvPr/>
          </p:nvSpPr>
          <p:spPr>
            <a:xfrm>
              <a:off x="6949440" y="6336201"/>
              <a:ext cx="1917700" cy="0"/>
            </a:xfrm>
            <a:custGeom>
              <a:avLst/>
              <a:gdLst/>
              <a:ahLst/>
              <a:cxnLst/>
              <a:rect l="l" t="t" r="r" b="b"/>
              <a:pathLst>
                <a:path w="1917700">
                  <a:moveTo>
                    <a:pt x="0" y="0"/>
                  </a:moveTo>
                  <a:lnTo>
                    <a:pt x="1917700" y="0"/>
                  </a:lnTo>
                </a:path>
              </a:pathLst>
            </a:custGeom>
            <a:ln w="43967">
              <a:solidFill>
                <a:srgbClr val="B9B9B9"/>
              </a:solidFill>
            </a:ln>
          </p:spPr>
          <p:txBody>
            <a:bodyPr wrap="square" lIns="0" tIns="0" rIns="0" bIns="0" rtlCol="0"/>
            <a:lstStyle/>
            <a:p>
              <a:endParaRPr dirty="0"/>
            </a:p>
          </p:txBody>
        </p:sp>
        <p:sp>
          <p:nvSpPr>
            <p:cNvPr id="179" name="object 51"/>
            <p:cNvSpPr/>
            <p:nvPr/>
          </p:nvSpPr>
          <p:spPr>
            <a:xfrm>
              <a:off x="6949440" y="6336200"/>
              <a:ext cx="1502474" cy="45719"/>
            </a:xfrm>
            <a:custGeom>
              <a:avLst/>
              <a:gdLst/>
              <a:ahLst/>
              <a:cxnLst/>
              <a:rect l="l" t="t" r="r" b="b"/>
              <a:pathLst>
                <a:path w="1800859">
                  <a:moveTo>
                    <a:pt x="0" y="0"/>
                  </a:moveTo>
                  <a:lnTo>
                    <a:pt x="1800847" y="0"/>
                  </a:lnTo>
                </a:path>
              </a:pathLst>
            </a:custGeom>
            <a:ln w="43967">
              <a:solidFill>
                <a:srgbClr val="0089C5"/>
              </a:solidFill>
            </a:ln>
          </p:spPr>
          <p:txBody>
            <a:bodyPr wrap="square" lIns="0" tIns="0" rIns="0" bIns="0" rtlCol="0"/>
            <a:lstStyle/>
            <a:p>
              <a:endParaRPr dirty="0"/>
            </a:p>
          </p:txBody>
        </p:sp>
      </p:grpSp>
      <p:sp>
        <p:nvSpPr>
          <p:cNvPr id="176" name="object 52"/>
          <p:cNvSpPr/>
          <p:nvPr/>
        </p:nvSpPr>
        <p:spPr>
          <a:xfrm>
            <a:off x="6765226" y="5870804"/>
            <a:ext cx="1917700" cy="0"/>
          </a:xfrm>
          <a:custGeom>
            <a:avLst/>
            <a:gdLst/>
            <a:ahLst/>
            <a:cxnLst/>
            <a:rect l="l" t="t" r="r" b="b"/>
            <a:pathLst>
              <a:path w="1917700">
                <a:moveTo>
                  <a:pt x="0" y="0"/>
                </a:moveTo>
                <a:lnTo>
                  <a:pt x="1917700" y="0"/>
                </a:lnTo>
              </a:path>
            </a:pathLst>
          </a:custGeom>
          <a:ln w="43967">
            <a:solidFill>
              <a:srgbClr val="B9B9B9"/>
            </a:solidFill>
          </a:ln>
        </p:spPr>
        <p:txBody>
          <a:bodyPr wrap="square" lIns="0" tIns="0" rIns="0" bIns="0" rtlCol="0"/>
          <a:lstStyle/>
          <a:p>
            <a:endParaRPr dirty="0"/>
          </a:p>
        </p:txBody>
      </p:sp>
      <p:sp>
        <p:nvSpPr>
          <p:cNvPr id="177" name="object 53"/>
          <p:cNvSpPr/>
          <p:nvPr/>
        </p:nvSpPr>
        <p:spPr>
          <a:xfrm flipV="1">
            <a:off x="6765226" y="5825085"/>
            <a:ext cx="1807274" cy="45719"/>
          </a:xfrm>
          <a:custGeom>
            <a:avLst/>
            <a:gdLst/>
            <a:ahLst/>
            <a:cxnLst/>
            <a:rect l="l" t="t" r="r" b="b"/>
            <a:pathLst>
              <a:path w="1800859">
                <a:moveTo>
                  <a:pt x="0" y="0"/>
                </a:moveTo>
                <a:lnTo>
                  <a:pt x="1800847" y="0"/>
                </a:lnTo>
              </a:path>
            </a:pathLst>
          </a:custGeom>
          <a:ln w="43967">
            <a:solidFill>
              <a:srgbClr val="0089C5"/>
            </a:solidFill>
          </a:ln>
        </p:spPr>
        <p:txBody>
          <a:bodyPr wrap="square" lIns="0" tIns="0" rIns="0" bIns="0" rtlCol="0"/>
          <a:lstStyle/>
          <a:p>
            <a:endParaRPr dirty="0"/>
          </a:p>
        </p:txBody>
      </p:sp>
      <p:sp>
        <p:nvSpPr>
          <p:cNvPr id="166" name="object 25"/>
          <p:cNvSpPr txBox="1"/>
          <p:nvPr/>
        </p:nvSpPr>
        <p:spPr>
          <a:xfrm>
            <a:off x="5129784" y="4169287"/>
            <a:ext cx="1564005" cy="227242"/>
          </a:xfrm>
          <a:prstGeom prst="rect">
            <a:avLst/>
          </a:prstGeom>
        </p:spPr>
        <p:txBody>
          <a:bodyPr vert="horz" wrap="square" lIns="0" tIns="0" rIns="0" bIns="0" rtlCol="0">
            <a:spAutoFit/>
          </a:bodyPr>
          <a:lstStyle/>
          <a:p>
            <a:pPr marL="12700" marR="234315">
              <a:lnSpc>
                <a:spcPct val="151500"/>
              </a:lnSpc>
            </a:pPr>
            <a:r>
              <a:rPr lang="en-US" sz="1100" spc="5" dirty="0">
                <a:solidFill>
                  <a:srgbClr val="555757"/>
                </a:solidFill>
                <a:latin typeface="Arial Unicode MS"/>
                <a:cs typeface="Arial Unicode MS"/>
              </a:rPr>
              <a:t>Hyperledger Fabric</a:t>
            </a:r>
          </a:p>
        </p:txBody>
      </p:sp>
      <p:sp>
        <p:nvSpPr>
          <p:cNvPr id="167" name="object 25"/>
          <p:cNvSpPr txBox="1"/>
          <p:nvPr/>
        </p:nvSpPr>
        <p:spPr>
          <a:xfrm>
            <a:off x="5129784" y="4387589"/>
            <a:ext cx="1564005" cy="227242"/>
          </a:xfrm>
          <a:prstGeom prst="rect">
            <a:avLst/>
          </a:prstGeom>
        </p:spPr>
        <p:txBody>
          <a:bodyPr vert="horz" wrap="square" lIns="0" tIns="0" rIns="0" bIns="0" rtlCol="0">
            <a:spAutoFit/>
          </a:bodyPr>
          <a:lstStyle/>
          <a:p>
            <a:pPr marL="12700" marR="234315">
              <a:lnSpc>
                <a:spcPct val="151500"/>
              </a:lnSpc>
            </a:pPr>
            <a:r>
              <a:rPr lang="en-US" sz="1100" spc="5" dirty="0">
                <a:solidFill>
                  <a:srgbClr val="555757"/>
                </a:solidFill>
                <a:latin typeface="Arial Unicode MS"/>
                <a:cs typeface="Arial Unicode MS"/>
              </a:rPr>
              <a:t>Corda</a:t>
            </a:r>
            <a:endParaRPr lang="en-US" sz="1100" dirty="0">
              <a:latin typeface="Arial Unicode MS"/>
              <a:cs typeface="Arial Unicode MS"/>
            </a:endParaRPr>
          </a:p>
        </p:txBody>
      </p:sp>
      <p:sp>
        <p:nvSpPr>
          <p:cNvPr id="168" name="object 25"/>
          <p:cNvSpPr txBox="1"/>
          <p:nvPr/>
        </p:nvSpPr>
        <p:spPr>
          <a:xfrm>
            <a:off x="5129784" y="4605891"/>
            <a:ext cx="1564005" cy="227242"/>
          </a:xfrm>
          <a:prstGeom prst="rect">
            <a:avLst/>
          </a:prstGeom>
        </p:spPr>
        <p:txBody>
          <a:bodyPr vert="horz" wrap="square" lIns="0" tIns="0" rIns="0" bIns="0" rtlCol="0">
            <a:spAutoFit/>
          </a:bodyPr>
          <a:lstStyle/>
          <a:p>
            <a:pPr marL="12700" marR="234315">
              <a:lnSpc>
                <a:spcPct val="151500"/>
              </a:lnSpc>
            </a:pPr>
            <a:r>
              <a:rPr lang="en-US" sz="1100" dirty="0">
                <a:solidFill>
                  <a:srgbClr val="555757"/>
                </a:solidFill>
                <a:latin typeface="Arial Unicode MS"/>
                <a:cs typeface="Arial Unicode MS"/>
              </a:rPr>
              <a:t>Ethereum</a:t>
            </a:r>
            <a:endParaRPr lang="en-US" sz="1100" dirty="0">
              <a:latin typeface="Arial Unicode MS"/>
              <a:cs typeface="Arial Unicode MS"/>
            </a:endParaRPr>
          </a:p>
        </p:txBody>
      </p:sp>
      <p:sp>
        <p:nvSpPr>
          <p:cNvPr id="169" name="object 25"/>
          <p:cNvSpPr txBox="1"/>
          <p:nvPr/>
        </p:nvSpPr>
        <p:spPr>
          <a:xfrm>
            <a:off x="5129784" y="4824193"/>
            <a:ext cx="1690116" cy="227242"/>
          </a:xfrm>
          <a:prstGeom prst="rect">
            <a:avLst/>
          </a:prstGeom>
        </p:spPr>
        <p:txBody>
          <a:bodyPr vert="horz" wrap="square" lIns="0" tIns="0" rIns="0" bIns="0" rtlCol="0">
            <a:spAutoFit/>
          </a:bodyPr>
          <a:lstStyle/>
          <a:p>
            <a:pPr marL="12700" marR="234315">
              <a:lnSpc>
                <a:spcPct val="151500"/>
              </a:lnSpc>
            </a:pPr>
            <a:r>
              <a:rPr lang="en-US" sz="1100" spc="-5" dirty="0">
                <a:solidFill>
                  <a:srgbClr val="555757"/>
                </a:solidFill>
                <a:latin typeface="Arial Unicode MS"/>
                <a:cs typeface="Arial Unicode MS"/>
              </a:rPr>
              <a:t>BigchainDB</a:t>
            </a:r>
            <a:endParaRPr lang="en-US" sz="1100" dirty="0">
              <a:latin typeface="Arial Unicode MS"/>
              <a:cs typeface="Arial Unicode MS"/>
            </a:endParaRPr>
          </a:p>
        </p:txBody>
      </p:sp>
      <p:sp>
        <p:nvSpPr>
          <p:cNvPr id="170" name="object 25"/>
          <p:cNvSpPr txBox="1"/>
          <p:nvPr/>
        </p:nvSpPr>
        <p:spPr>
          <a:xfrm>
            <a:off x="5129784" y="5042495"/>
            <a:ext cx="1564005" cy="227242"/>
          </a:xfrm>
          <a:prstGeom prst="rect">
            <a:avLst/>
          </a:prstGeom>
        </p:spPr>
        <p:txBody>
          <a:bodyPr vert="horz" wrap="square" lIns="0" tIns="0" rIns="0" bIns="0" rtlCol="0">
            <a:spAutoFit/>
          </a:bodyPr>
          <a:lstStyle/>
          <a:p>
            <a:pPr marL="12700" marR="234315">
              <a:lnSpc>
                <a:spcPct val="151500"/>
              </a:lnSpc>
            </a:pPr>
            <a:r>
              <a:rPr lang="en-US" sz="1100" dirty="0">
                <a:solidFill>
                  <a:srgbClr val="555757"/>
                </a:solidFill>
                <a:latin typeface="Arial Unicode MS"/>
                <a:cs typeface="Arial Unicode MS"/>
              </a:rPr>
              <a:t>Web Services</a:t>
            </a:r>
            <a:endParaRPr lang="en-US" sz="1100" dirty="0">
              <a:latin typeface="Arial Unicode MS"/>
              <a:cs typeface="Arial Unicode MS"/>
            </a:endParaRPr>
          </a:p>
        </p:txBody>
      </p:sp>
      <p:sp>
        <p:nvSpPr>
          <p:cNvPr id="171" name="object 25"/>
          <p:cNvSpPr txBox="1"/>
          <p:nvPr/>
        </p:nvSpPr>
        <p:spPr>
          <a:xfrm>
            <a:off x="5129784" y="5260797"/>
            <a:ext cx="1766316" cy="227242"/>
          </a:xfrm>
          <a:prstGeom prst="rect">
            <a:avLst/>
          </a:prstGeom>
        </p:spPr>
        <p:txBody>
          <a:bodyPr vert="horz" wrap="square" lIns="0" tIns="0" rIns="0" bIns="0" rtlCol="0">
            <a:spAutoFit/>
          </a:bodyPr>
          <a:lstStyle/>
          <a:p>
            <a:pPr marL="12700" marR="234315">
              <a:lnSpc>
                <a:spcPct val="151500"/>
              </a:lnSpc>
            </a:pPr>
            <a:r>
              <a:rPr lang="en-US" sz="1100" spc="-45" dirty="0">
                <a:solidFill>
                  <a:srgbClr val="555757"/>
                </a:solidFill>
                <a:latin typeface="Arial Unicode MS"/>
                <a:cs typeface="Arial Unicode MS"/>
              </a:rPr>
              <a:t>JAVA/ / JEE</a:t>
            </a:r>
            <a:endParaRPr lang="en-US" sz="1100" dirty="0">
              <a:latin typeface="Arial Unicode MS"/>
              <a:cs typeface="Arial Unicode MS"/>
            </a:endParaRPr>
          </a:p>
        </p:txBody>
      </p:sp>
      <p:sp>
        <p:nvSpPr>
          <p:cNvPr id="172" name="object 25"/>
          <p:cNvSpPr txBox="1"/>
          <p:nvPr/>
        </p:nvSpPr>
        <p:spPr>
          <a:xfrm>
            <a:off x="5129784" y="5479099"/>
            <a:ext cx="1564005" cy="227242"/>
          </a:xfrm>
          <a:prstGeom prst="rect">
            <a:avLst/>
          </a:prstGeom>
        </p:spPr>
        <p:txBody>
          <a:bodyPr vert="horz" wrap="square" lIns="0" tIns="0" rIns="0" bIns="0" rtlCol="0">
            <a:spAutoFit/>
          </a:bodyPr>
          <a:lstStyle/>
          <a:p>
            <a:pPr marL="12700" marR="234315">
              <a:lnSpc>
                <a:spcPct val="151500"/>
              </a:lnSpc>
            </a:pPr>
            <a:r>
              <a:rPr lang="en-US" sz="1100" spc="-45" dirty="0">
                <a:solidFill>
                  <a:srgbClr val="555757"/>
                </a:solidFill>
                <a:latin typeface="Arial Unicode MS"/>
                <a:cs typeface="Arial Unicode MS"/>
              </a:rPr>
              <a:t>Java Script</a:t>
            </a:r>
            <a:endParaRPr lang="en-US" sz="1100" dirty="0">
              <a:latin typeface="Arial Unicode MS"/>
              <a:cs typeface="Arial Unicode MS"/>
            </a:endParaRPr>
          </a:p>
        </p:txBody>
      </p:sp>
      <p:sp>
        <p:nvSpPr>
          <p:cNvPr id="173" name="object 25"/>
          <p:cNvSpPr txBox="1"/>
          <p:nvPr/>
        </p:nvSpPr>
        <p:spPr>
          <a:xfrm>
            <a:off x="5129784" y="5697401"/>
            <a:ext cx="1564005" cy="227242"/>
          </a:xfrm>
          <a:prstGeom prst="rect">
            <a:avLst/>
          </a:prstGeom>
        </p:spPr>
        <p:txBody>
          <a:bodyPr vert="horz" wrap="square" lIns="0" tIns="0" rIns="0" bIns="0" rtlCol="0">
            <a:spAutoFit/>
          </a:bodyPr>
          <a:lstStyle/>
          <a:p>
            <a:pPr marL="12700" marR="5080">
              <a:lnSpc>
                <a:spcPct val="151500"/>
              </a:lnSpc>
            </a:pPr>
            <a:r>
              <a:rPr lang="en-US" sz="1100" spc="-5" dirty="0">
                <a:solidFill>
                  <a:srgbClr val="555757"/>
                </a:solidFill>
                <a:latin typeface="Arial Unicode MS"/>
                <a:cs typeface="Arial Unicode MS"/>
              </a:rPr>
              <a:t>Spring</a:t>
            </a:r>
            <a:endParaRPr lang="en-US" sz="1100" dirty="0">
              <a:latin typeface="Arial Unicode MS"/>
              <a:cs typeface="Arial Unicode MS"/>
            </a:endParaRPr>
          </a:p>
        </p:txBody>
      </p:sp>
      <p:sp>
        <p:nvSpPr>
          <p:cNvPr id="174" name="object 25"/>
          <p:cNvSpPr txBox="1"/>
          <p:nvPr/>
        </p:nvSpPr>
        <p:spPr>
          <a:xfrm>
            <a:off x="5129784" y="5915703"/>
            <a:ext cx="1564005" cy="227242"/>
          </a:xfrm>
          <a:prstGeom prst="rect">
            <a:avLst/>
          </a:prstGeom>
        </p:spPr>
        <p:txBody>
          <a:bodyPr vert="horz" wrap="square" lIns="0" tIns="0" rIns="0" bIns="0" rtlCol="0">
            <a:spAutoFit/>
          </a:bodyPr>
          <a:lstStyle/>
          <a:p>
            <a:pPr marL="12700" marR="5080">
              <a:lnSpc>
                <a:spcPct val="151500"/>
              </a:lnSpc>
            </a:pPr>
            <a:r>
              <a:rPr lang="en-US" sz="1100" spc="-30" dirty="0">
                <a:solidFill>
                  <a:srgbClr val="555757"/>
                </a:solidFill>
                <a:latin typeface="Arial Unicode MS"/>
                <a:cs typeface="Arial Unicode MS"/>
              </a:rPr>
              <a:t>Hibernate</a:t>
            </a:r>
            <a:endParaRPr lang="en-US" sz="1100" dirty="0">
              <a:latin typeface="Arial Unicode MS"/>
              <a:cs typeface="Arial Unicode MS"/>
            </a:endParaRPr>
          </a:p>
        </p:txBody>
      </p:sp>
      <p:sp>
        <p:nvSpPr>
          <p:cNvPr id="175" name="object 25"/>
          <p:cNvSpPr txBox="1"/>
          <p:nvPr/>
        </p:nvSpPr>
        <p:spPr>
          <a:xfrm>
            <a:off x="5129784" y="6164078"/>
            <a:ext cx="1564005" cy="227242"/>
          </a:xfrm>
          <a:prstGeom prst="rect">
            <a:avLst/>
          </a:prstGeom>
        </p:spPr>
        <p:txBody>
          <a:bodyPr vert="horz" wrap="square" lIns="0" tIns="0" rIns="0" bIns="0" rtlCol="0">
            <a:spAutoFit/>
          </a:bodyPr>
          <a:lstStyle/>
          <a:p>
            <a:pPr marL="12700" marR="5080">
              <a:lnSpc>
                <a:spcPct val="151500"/>
              </a:lnSpc>
            </a:pPr>
            <a:r>
              <a:rPr lang="en-US" sz="1100" spc="-30" dirty="0">
                <a:solidFill>
                  <a:srgbClr val="555757"/>
                </a:solidFill>
                <a:latin typeface="Arial Unicode MS"/>
                <a:cs typeface="Arial Unicode MS"/>
              </a:rPr>
              <a:t>EJB</a:t>
            </a:r>
          </a:p>
        </p:txBody>
      </p:sp>
      <p:sp>
        <p:nvSpPr>
          <p:cNvPr id="203" name="object 46"/>
          <p:cNvSpPr/>
          <p:nvPr/>
        </p:nvSpPr>
        <p:spPr>
          <a:xfrm>
            <a:off x="6765226" y="6537260"/>
            <a:ext cx="1917700" cy="0"/>
          </a:xfrm>
          <a:custGeom>
            <a:avLst/>
            <a:gdLst/>
            <a:ahLst/>
            <a:cxnLst/>
            <a:rect l="l" t="t" r="r" b="b"/>
            <a:pathLst>
              <a:path w="1917700">
                <a:moveTo>
                  <a:pt x="0" y="0"/>
                </a:moveTo>
                <a:lnTo>
                  <a:pt x="1917700" y="0"/>
                </a:lnTo>
              </a:path>
            </a:pathLst>
          </a:custGeom>
          <a:ln w="43967">
            <a:solidFill>
              <a:srgbClr val="B9B9B9"/>
            </a:solidFill>
          </a:ln>
        </p:spPr>
        <p:txBody>
          <a:bodyPr wrap="square" lIns="0" tIns="0" rIns="0" bIns="0" rtlCol="0"/>
          <a:lstStyle/>
          <a:p>
            <a:endParaRPr dirty="0"/>
          </a:p>
        </p:txBody>
      </p:sp>
      <p:sp>
        <p:nvSpPr>
          <p:cNvPr id="204" name="object 47"/>
          <p:cNvSpPr/>
          <p:nvPr/>
        </p:nvSpPr>
        <p:spPr>
          <a:xfrm>
            <a:off x="6765226" y="6537259"/>
            <a:ext cx="1807274" cy="45719"/>
          </a:xfrm>
          <a:custGeom>
            <a:avLst/>
            <a:gdLst/>
            <a:ahLst/>
            <a:cxnLst/>
            <a:rect l="l" t="t" r="r" b="b"/>
            <a:pathLst>
              <a:path w="1800859">
                <a:moveTo>
                  <a:pt x="0" y="0"/>
                </a:moveTo>
                <a:lnTo>
                  <a:pt x="1800847" y="0"/>
                </a:lnTo>
              </a:path>
            </a:pathLst>
          </a:custGeom>
          <a:ln w="43967">
            <a:solidFill>
              <a:srgbClr val="0089C5"/>
            </a:solidFill>
          </a:ln>
        </p:spPr>
        <p:txBody>
          <a:bodyPr wrap="square" lIns="0" tIns="0" rIns="0" bIns="0" rtlCol="0"/>
          <a:lstStyle/>
          <a:p>
            <a:endParaRPr dirty="0"/>
          </a:p>
        </p:txBody>
      </p:sp>
      <p:sp>
        <p:nvSpPr>
          <p:cNvPr id="205" name="object 25"/>
          <p:cNvSpPr txBox="1"/>
          <p:nvPr/>
        </p:nvSpPr>
        <p:spPr>
          <a:xfrm>
            <a:off x="5129784" y="6412453"/>
            <a:ext cx="1564005" cy="227242"/>
          </a:xfrm>
          <a:prstGeom prst="rect">
            <a:avLst/>
          </a:prstGeom>
        </p:spPr>
        <p:txBody>
          <a:bodyPr vert="horz" wrap="square" lIns="0" tIns="0" rIns="0" bIns="0" rtlCol="0">
            <a:spAutoFit/>
          </a:bodyPr>
          <a:lstStyle/>
          <a:p>
            <a:pPr marL="12700" marR="5080">
              <a:lnSpc>
                <a:spcPct val="151500"/>
              </a:lnSpc>
            </a:pPr>
            <a:r>
              <a:rPr lang="en-US" sz="1100" spc="-30" dirty="0">
                <a:solidFill>
                  <a:srgbClr val="555757"/>
                </a:solidFill>
                <a:latin typeface="Arial Unicode MS"/>
                <a:cs typeface="Arial Unicode MS"/>
              </a:rPr>
              <a:t>UML</a:t>
            </a:r>
            <a:endParaRPr lang="en-US" sz="1100" dirty="0">
              <a:latin typeface="Arial Unicode MS"/>
              <a:cs typeface="Arial Unicode MS"/>
            </a:endParaRPr>
          </a:p>
        </p:txBody>
      </p:sp>
      <p:sp>
        <p:nvSpPr>
          <p:cNvPr id="206" name="object 25"/>
          <p:cNvSpPr txBox="1"/>
          <p:nvPr/>
        </p:nvSpPr>
        <p:spPr>
          <a:xfrm>
            <a:off x="5129784" y="6630758"/>
            <a:ext cx="1564005" cy="227242"/>
          </a:xfrm>
          <a:prstGeom prst="rect">
            <a:avLst/>
          </a:prstGeom>
        </p:spPr>
        <p:txBody>
          <a:bodyPr vert="horz" wrap="square" lIns="0" tIns="0" rIns="0" bIns="0" rtlCol="0">
            <a:spAutoFit/>
          </a:bodyPr>
          <a:lstStyle/>
          <a:p>
            <a:pPr marL="12700" marR="5080">
              <a:lnSpc>
                <a:spcPct val="151500"/>
              </a:lnSpc>
            </a:pPr>
            <a:r>
              <a:rPr lang="en-US" sz="1100" spc="-30" dirty="0">
                <a:solidFill>
                  <a:srgbClr val="555757"/>
                </a:solidFill>
                <a:latin typeface="Arial Unicode MS"/>
                <a:cs typeface="Arial Unicode MS"/>
              </a:rPr>
              <a:t>DevOps </a:t>
            </a:r>
            <a:endParaRPr lang="en-US" sz="1100" dirty="0">
              <a:latin typeface="Arial Unicode MS"/>
              <a:cs typeface="Arial Unicode MS"/>
            </a:endParaRPr>
          </a:p>
        </p:txBody>
      </p:sp>
      <p:sp>
        <p:nvSpPr>
          <p:cNvPr id="208" name="object 46"/>
          <p:cNvSpPr/>
          <p:nvPr/>
        </p:nvSpPr>
        <p:spPr>
          <a:xfrm>
            <a:off x="6765226" y="6759415"/>
            <a:ext cx="1917700" cy="0"/>
          </a:xfrm>
          <a:custGeom>
            <a:avLst/>
            <a:gdLst/>
            <a:ahLst/>
            <a:cxnLst/>
            <a:rect l="l" t="t" r="r" b="b"/>
            <a:pathLst>
              <a:path w="1917700">
                <a:moveTo>
                  <a:pt x="0" y="0"/>
                </a:moveTo>
                <a:lnTo>
                  <a:pt x="1917700" y="0"/>
                </a:lnTo>
              </a:path>
            </a:pathLst>
          </a:custGeom>
          <a:ln w="43967">
            <a:solidFill>
              <a:srgbClr val="B9B9B9"/>
            </a:solidFill>
          </a:ln>
        </p:spPr>
        <p:txBody>
          <a:bodyPr wrap="square" lIns="0" tIns="0" rIns="0" bIns="0" rtlCol="0"/>
          <a:lstStyle/>
          <a:p>
            <a:endParaRPr dirty="0"/>
          </a:p>
        </p:txBody>
      </p:sp>
      <p:sp>
        <p:nvSpPr>
          <p:cNvPr id="209" name="object 47"/>
          <p:cNvSpPr/>
          <p:nvPr/>
        </p:nvSpPr>
        <p:spPr>
          <a:xfrm>
            <a:off x="6765226" y="6759414"/>
            <a:ext cx="1807274" cy="45719"/>
          </a:xfrm>
          <a:custGeom>
            <a:avLst/>
            <a:gdLst/>
            <a:ahLst/>
            <a:cxnLst/>
            <a:rect l="l" t="t" r="r" b="b"/>
            <a:pathLst>
              <a:path w="1800859">
                <a:moveTo>
                  <a:pt x="0" y="0"/>
                </a:moveTo>
                <a:lnTo>
                  <a:pt x="1800847" y="0"/>
                </a:lnTo>
              </a:path>
            </a:pathLst>
          </a:custGeom>
          <a:ln w="43967">
            <a:solidFill>
              <a:srgbClr val="0089C5"/>
            </a:solidFill>
          </a:ln>
        </p:spPr>
        <p:txBody>
          <a:bodyPr wrap="square" lIns="0" tIns="0" rIns="0" bIns="0" rtlCol="0"/>
          <a:lstStyle/>
          <a:p>
            <a:endParaRPr dirty="0"/>
          </a:p>
        </p:txBody>
      </p:sp>
      <p:sp>
        <p:nvSpPr>
          <p:cNvPr id="100" name="object 83"/>
          <p:cNvSpPr txBox="1"/>
          <p:nvPr/>
        </p:nvSpPr>
        <p:spPr>
          <a:xfrm>
            <a:off x="777875" y="8001000"/>
            <a:ext cx="3832225" cy="438582"/>
          </a:xfrm>
          <a:prstGeom prst="rect">
            <a:avLst/>
          </a:prstGeom>
        </p:spPr>
        <p:txBody>
          <a:bodyPr vert="horz" wrap="square" lIns="0" tIns="0" rIns="0" bIns="0" rtlCol="0">
            <a:spAutoFit/>
          </a:bodyPr>
          <a:lstStyle/>
          <a:p>
            <a:pPr marL="12700">
              <a:lnSpc>
                <a:spcPct val="100000"/>
              </a:lnSpc>
            </a:pPr>
            <a:r>
              <a:rPr lang="en-US" sz="1600" spc="-70" dirty="0">
                <a:solidFill>
                  <a:srgbClr val="555757"/>
                </a:solidFill>
                <a:latin typeface="Arial Unicode MS"/>
                <a:cs typeface="Arial Unicode MS"/>
              </a:rPr>
              <a:t>Developer </a:t>
            </a:r>
          </a:p>
          <a:p>
            <a:pPr marL="12700" lvl="0">
              <a:spcBef>
                <a:spcPts val="280"/>
              </a:spcBef>
            </a:pPr>
            <a:r>
              <a:rPr lang="en-US" sz="1000" i="1" spc="30" dirty="0">
                <a:solidFill>
                  <a:srgbClr val="555757"/>
                </a:solidFill>
                <a:cs typeface="Calibri"/>
              </a:rPr>
              <a:t> Impetus Infotech (India) Pvt. Ltd.,  ( Feb 2001 – May 2005 )</a:t>
            </a:r>
          </a:p>
        </p:txBody>
      </p:sp>
      <p:sp>
        <p:nvSpPr>
          <p:cNvPr id="98" name="object 75"/>
          <p:cNvSpPr txBox="1"/>
          <p:nvPr/>
        </p:nvSpPr>
        <p:spPr>
          <a:xfrm>
            <a:off x="760095" y="5200218"/>
            <a:ext cx="3469005" cy="438582"/>
          </a:xfrm>
          <a:prstGeom prst="rect">
            <a:avLst/>
          </a:prstGeom>
        </p:spPr>
        <p:txBody>
          <a:bodyPr vert="horz" wrap="square" lIns="0" tIns="0" rIns="0" bIns="0" rtlCol="0">
            <a:spAutoFit/>
          </a:bodyPr>
          <a:lstStyle/>
          <a:p>
            <a:pPr marL="12700">
              <a:lnSpc>
                <a:spcPct val="100000"/>
              </a:lnSpc>
            </a:pPr>
            <a:r>
              <a:rPr lang="en-US" sz="1600" spc="-70" dirty="0">
                <a:solidFill>
                  <a:srgbClr val="555757"/>
                </a:solidFill>
                <a:latin typeface="Arial Unicode MS"/>
                <a:cs typeface="Arial Unicode MS"/>
              </a:rPr>
              <a:t>AWS &amp; Blockchain FS India Head</a:t>
            </a:r>
            <a:endParaRPr sz="1600" dirty="0">
              <a:latin typeface="Arial Unicode MS"/>
              <a:cs typeface="Arial Unicode MS"/>
            </a:endParaRPr>
          </a:p>
          <a:p>
            <a:pPr marL="12700">
              <a:lnSpc>
                <a:spcPct val="100000"/>
              </a:lnSpc>
              <a:spcBef>
                <a:spcPts val="280"/>
              </a:spcBef>
            </a:pPr>
            <a:r>
              <a:rPr lang="en-US" sz="1000" i="1" spc="40" dirty="0">
                <a:solidFill>
                  <a:srgbClr val="555757"/>
                </a:solidFill>
                <a:cs typeface="Calibri"/>
              </a:rPr>
              <a:t>Capgemini India  ( May 2016 – Present )</a:t>
            </a:r>
            <a:endParaRPr sz="1000" dirty="0">
              <a:latin typeface="Calibri"/>
              <a:cs typeface="Calibri"/>
            </a:endParaRPr>
          </a:p>
        </p:txBody>
      </p:sp>
      <p:pic>
        <p:nvPicPr>
          <p:cNvPr id="3" name="Picture 2" descr="A person wearing a suit and tie smiling and looking at the camera&#10;&#10;Description automatically generated">
            <a:extLst>
              <a:ext uri="{FF2B5EF4-FFF2-40B4-BE49-F238E27FC236}">
                <a16:creationId xmlns:a16="http://schemas.microsoft.com/office/drawing/2014/main" id="{0E0D8BD6-AFF4-4EB6-B580-9DD8A337352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4820" y="0"/>
            <a:ext cx="1097280" cy="109728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512</TotalTime>
  <Words>272</Words>
  <Application>Microsoft Office PowerPoint</Application>
  <PresentationFormat>Custom</PresentationFormat>
  <Paragraphs>51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 Unicode MS</vt:lpstr>
      <vt:lpstr>Arial</vt:lpstr>
      <vt:lpstr>Calibri</vt:lpstr>
      <vt:lpstr>Lucida Sans</vt:lpstr>
      <vt:lpstr>Tahoma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c:title>
  <dc:creator>Shah, Jimi</dc:creator>
  <cp:lastModifiedBy>Chhetia, Rinkesh</cp:lastModifiedBy>
  <cp:revision>223</cp:revision>
  <dcterms:created xsi:type="dcterms:W3CDTF">2015-07-31T16:06:09Z</dcterms:created>
  <dcterms:modified xsi:type="dcterms:W3CDTF">2020-03-17T14:43:16Z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2015-07-31T00:00:00Z</vt:filetime>
  </property>
  <property fmtid="{D5CDD505-2E9C-101B-9397-08002B2CF9AE}" pid="3" name="Creator">
    <vt:lpwstr>Adobe Illustrator CC 2015 (Windows)</vt:lpwstr>
  </property>
  <property fmtid="{D5CDD505-2E9C-101B-9397-08002B2CF9AE}" pid="4" name="LastSaved">
    <vt:filetime>2015-07-31T00:00:00Z</vt:filetime>
  </property>
</Properties>
</file>