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525000" cy="9601200"/>
  <p:notesSz cx="9525000" cy="10191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0089C5"/>
    <a:srgbClr val="0089A7"/>
    <a:srgbClr val="F4F4F2"/>
    <a:srgbClr val="3F3F3F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4" autoAdjust="0"/>
  </p:normalViewPr>
  <p:slideViewPr>
    <p:cSldViewPr>
      <p:cViewPr>
        <p:scale>
          <a:sx n="50" d="100"/>
          <a:sy n="50" d="100"/>
        </p:scale>
        <p:origin x="960" y="-44"/>
      </p:cViewPr>
      <p:guideLst>
        <p:guide orient="horz" pos="271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7B12-4917-A5FC-D5B39507C33D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12-4917-A5FC-D5B39507C3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888888888889"/>
          <c:y val="0.1388888888888889"/>
          <c:w val="0.72222222222222221"/>
          <c:h val="0.7222222222222222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611-4397-B765-D67C0B96A00A}"/>
              </c:ext>
            </c:extLst>
          </c:dPt>
          <c:dPt>
            <c:idx val="1"/>
            <c:bubble3D val="0"/>
            <c:spPr>
              <a:solidFill>
                <a:srgbClr val="FF8D0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611-4397-B765-D67C0B96A00A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611-4397-B765-D67C0B96A0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9C11-47B8-95FB-6B252ACC9198}"/>
              </c:ext>
            </c:extLst>
          </c:dPt>
          <c:dPt>
            <c:idx val="1"/>
            <c:bubble3D val="0"/>
            <c:spPr>
              <a:solidFill>
                <a:srgbClr val="C6028A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C11-47B8-95FB-6B252ACC919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C11-47B8-95FB-6B252ACC9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F783-49B9-8F9E-1E6E25C5FEB8}"/>
              </c:ext>
            </c:extLst>
          </c:dPt>
          <c:dPt>
            <c:idx val="1"/>
            <c:bubble3D val="0"/>
            <c:spPr>
              <a:solidFill>
                <a:srgbClr val="4EAE0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783-49B9-8F9E-1E6E25C5FEB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783-49B9-8F9E-1E6E25C5F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1953BE"/>
            </a:solidFill>
          </c:spPr>
          <c:dPt>
            <c:idx val="0"/>
            <c:bubble3D val="0"/>
            <c:spPr>
              <a:solidFill>
                <a:srgbClr val="DBDBDB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E7AA-45ED-8D55-E4F063FCF375}"/>
              </c:ext>
            </c:extLst>
          </c:dPt>
          <c:dPt>
            <c:idx val="1"/>
            <c:bubble3D val="0"/>
            <c:spPr>
              <a:solidFill>
                <a:srgbClr val="DD211F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7AA-45ED-8D55-E4F063FCF375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7AA-45ED-8D55-E4F063FCF3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5913" y="0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01FF8-BBB2-4126-961E-F0B6B5D3B131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57525" y="1274763"/>
            <a:ext cx="3409950" cy="3438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2500" y="4905375"/>
            <a:ext cx="7620000" cy="4013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80575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95913" y="9680575"/>
            <a:ext cx="412750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FFA16-F747-48AE-BBD5-9AB625485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FFA16-F747-48AE-BBD5-9AB625485D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4851" y="2976373"/>
            <a:ext cx="810164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29702" y="5376675"/>
            <a:ext cx="6671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6567" y="2208278"/>
            <a:ext cx="41461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8645" y="2208278"/>
            <a:ext cx="41461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781192"/>
            <a:ext cx="9530080" cy="7539186"/>
          </a:xfrm>
          <a:custGeom>
            <a:avLst/>
            <a:gdLst/>
            <a:ahLst/>
            <a:cxnLst/>
            <a:rect l="l" t="t" r="r" b="b"/>
            <a:pathLst>
              <a:path w="9530080" h="8002905">
                <a:moveTo>
                  <a:pt x="0" y="8002549"/>
                </a:moveTo>
                <a:lnTo>
                  <a:pt x="9529838" y="8002549"/>
                </a:lnTo>
                <a:lnTo>
                  <a:pt x="9529838" y="0"/>
                </a:lnTo>
                <a:lnTo>
                  <a:pt x="0" y="0"/>
                </a:lnTo>
                <a:lnTo>
                  <a:pt x="0" y="8002549"/>
                </a:lnTo>
              </a:path>
            </a:pathLst>
          </a:custGeom>
          <a:solidFill>
            <a:srgbClr val="F4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9320044"/>
            <a:ext cx="9530080" cy="278166"/>
          </a:xfrm>
          <a:custGeom>
            <a:avLst/>
            <a:gdLst/>
            <a:ahLst/>
            <a:cxnLst/>
            <a:rect l="l" t="t" r="r" b="b"/>
            <a:pathLst>
              <a:path w="9530080" h="295275">
                <a:moveTo>
                  <a:pt x="0" y="295046"/>
                </a:moveTo>
                <a:lnTo>
                  <a:pt x="9529838" y="295046"/>
                </a:lnTo>
                <a:lnTo>
                  <a:pt x="9529838" y="0"/>
                </a:lnTo>
                <a:lnTo>
                  <a:pt x="0" y="0"/>
                </a:lnTo>
                <a:lnTo>
                  <a:pt x="0" y="29504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104" y="636143"/>
            <a:ext cx="492714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89C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567" y="2208278"/>
            <a:ext cx="85782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40659" y="8929118"/>
            <a:ext cx="30500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76567" y="8929118"/>
            <a:ext cx="21922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62572" y="8929118"/>
            <a:ext cx="219221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0" y="2"/>
            <a:ext cx="9525000" cy="114299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0" y="9372600"/>
            <a:ext cx="9525000" cy="2286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bject 4"/>
          <p:cNvSpPr txBox="1"/>
          <p:nvPr/>
        </p:nvSpPr>
        <p:spPr>
          <a:xfrm>
            <a:off x="2264008" y="229597"/>
            <a:ext cx="4327292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000" b="1" spc="-170" dirty="0" smtClean="0">
                <a:solidFill>
                  <a:srgbClr val="0089C5"/>
                </a:solidFill>
                <a:latin typeface="Lucida Sans"/>
                <a:cs typeface="Lucida Sans"/>
              </a:rPr>
              <a:t>Shraddha Singh</a:t>
            </a:r>
            <a:endParaRPr sz="3000" dirty="0">
              <a:latin typeface="Lucida Sans"/>
              <a:cs typeface="Lucida Sans"/>
            </a:endParaRPr>
          </a:p>
          <a:p>
            <a:pPr marL="37465">
              <a:lnSpc>
                <a:spcPct val="100000"/>
              </a:lnSpc>
              <a:spcBef>
                <a:spcPts val="330"/>
              </a:spcBef>
            </a:pPr>
            <a:r>
              <a:rPr lang="en-US" sz="1200" spc="-5" dirty="0">
                <a:solidFill>
                  <a:srgbClr val="F4F4F1"/>
                </a:solidFill>
                <a:latin typeface="Arial Unicode MS"/>
                <a:cs typeface="Arial Unicode MS"/>
              </a:rPr>
              <a:t>Blockchain Developer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75" name="object 5"/>
          <p:cNvSpPr txBox="1"/>
          <p:nvPr/>
        </p:nvSpPr>
        <p:spPr>
          <a:xfrm>
            <a:off x="623173" y="5334000"/>
            <a:ext cx="1413510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0" dirty="0">
                <a:solidFill>
                  <a:srgbClr val="0089C5"/>
                </a:solidFill>
                <a:latin typeface="Arial"/>
                <a:cs typeface="Arial"/>
              </a:rPr>
              <a:t>Work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60" dirty="0">
                <a:solidFill>
                  <a:srgbClr val="0089C5"/>
                </a:solidFill>
                <a:latin typeface="Arial"/>
                <a:cs typeface="Arial"/>
              </a:rPr>
              <a:t>Experience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6" name="object 6"/>
          <p:cNvSpPr txBox="1"/>
          <p:nvPr/>
        </p:nvSpPr>
        <p:spPr>
          <a:xfrm>
            <a:off x="5578475" y="4048406"/>
            <a:ext cx="86042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40" dirty="0">
                <a:solidFill>
                  <a:srgbClr val="0089C5"/>
                </a:solidFill>
                <a:latin typeface="Arial"/>
                <a:cs typeface="Arial"/>
              </a:rPr>
              <a:t>Education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7" name="object 7"/>
          <p:cNvSpPr txBox="1"/>
          <p:nvPr/>
        </p:nvSpPr>
        <p:spPr>
          <a:xfrm>
            <a:off x="5222296" y="5312658"/>
            <a:ext cx="4264604" cy="592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5" dirty="0">
                <a:solidFill>
                  <a:srgbClr val="555757"/>
                </a:solidFill>
                <a:latin typeface="Tahoma"/>
                <a:cs typeface="Tahoma"/>
              </a:rPr>
              <a:t>Bachelor in </a:t>
            </a:r>
            <a:r>
              <a:rPr lang="en-US" sz="1200" b="1" dirty="0" smtClean="0">
                <a:solidFill>
                  <a:srgbClr val="555757"/>
                </a:solidFill>
                <a:latin typeface="Tahoma"/>
                <a:cs typeface="Tahoma"/>
              </a:rPr>
              <a:t>Engineering</a:t>
            </a:r>
          </a:p>
          <a:p>
            <a:pPr marL="12700">
              <a:lnSpc>
                <a:spcPct val="100000"/>
              </a:lnSpc>
            </a:pPr>
            <a:r>
              <a:rPr lang="en-US" sz="1200" b="1" dirty="0" smtClean="0">
                <a:solidFill>
                  <a:srgbClr val="555757"/>
                </a:solidFill>
                <a:latin typeface="Tahoma"/>
                <a:cs typeface="Tahoma"/>
              </a:rPr>
              <a:t>Instrumentation &amp; Control </a:t>
            </a:r>
            <a:r>
              <a:rPr lang="en-US" sz="1200" spc="1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2018</a:t>
            </a:r>
            <a:endParaRPr sz="12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200" spc="-15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Thapar</a:t>
            </a:r>
            <a:r>
              <a:rPr lang="en-US" sz="1200" spc="-15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Institute of Engineering And Technology, Patiala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78" name="object 8"/>
          <p:cNvSpPr txBox="1"/>
          <p:nvPr/>
        </p:nvSpPr>
        <p:spPr>
          <a:xfrm>
            <a:off x="5219700" y="4551402"/>
            <a:ext cx="388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10" dirty="0">
                <a:solidFill>
                  <a:srgbClr val="555757"/>
                </a:solidFill>
                <a:latin typeface="Tahoma"/>
                <a:cs typeface="Tahoma"/>
              </a:rPr>
              <a:t>Professional </a:t>
            </a:r>
            <a:r>
              <a:rPr lang="en-US" sz="1200" b="1" spc="-10" dirty="0" smtClean="0">
                <a:solidFill>
                  <a:srgbClr val="555757"/>
                </a:solidFill>
                <a:latin typeface="Tahoma"/>
                <a:cs typeface="Tahoma"/>
              </a:rPr>
              <a:t>Certifications</a:t>
            </a: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</a:t>
            </a:r>
            <a:endParaRPr lang="en-US" sz="1200" b="1" spc="-10" dirty="0" smtClean="0">
              <a:solidFill>
                <a:srgbClr val="555757"/>
              </a:solidFill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AWS Certified Developer – Associate </a:t>
            </a:r>
            <a:endParaRPr lang="en-US" sz="1200" spc="20" dirty="0" smtClean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spc="2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Mulesoft</a:t>
            </a:r>
            <a:r>
              <a:rPr lang="en-US" sz="1200" spc="2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 Associate</a:t>
            </a:r>
            <a:endParaRPr lang="en-US" sz="1200" spc="-10" dirty="0" smtClean="0">
              <a:solidFill>
                <a:srgbClr val="555757"/>
              </a:solidFill>
              <a:latin typeface="Tahoma"/>
              <a:cs typeface="Tahoma"/>
            </a:endParaRPr>
          </a:p>
        </p:txBody>
      </p:sp>
      <p:sp>
        <p:nvSpPr>
          <p:cNvPr id="79" name="object 9"/>
          <p:cNvSpPr txBox="1"/>
          <p:nvPr/>
        </p:nvSpPr>
        <p:spPr>
          <a:xfrm>
            <a:off x="647700" y="1971273"/>
            <a:ext cx="1642745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70" dirty="0">
                <a:solidFill>
                  <a:srgbClr val="0089C5"/>
                </a:solidFill>
                <a:latin typeface="Arial"/>
                <a:cs typeface="Arial"/>
              </a:rPr>
              <a:t>Personal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30" dirty="0">
                <a:solidFill>
                  <a:srgbClr val="0089C5"/>
                </a:solidFill>
                <a:latin typeface="Arial"/>
                <a:cs typeface="Arial"/>
              </a:rPr>
              <a:t>Statement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4" name="object 18"/>
          <p:cNvSpPr/>
          <p:nvPr/>
        </p:nvSpPr>
        <p:spPr>
          <a:xfrm>
            <a:off x="308258" y="2286000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435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20"/>
          <p:cNvSpPr/>
          <p:nvPr/>
        </p:nvSpPr>
        <p:spPr>
          <a:xfrm>
            <a:off x="288521" y="5715000"/>
            <a:ext cx="4373880" cy="0"/>
          </a:xfrm>
          <a:custGeom>
            <a:avLst/>
            <a:gdLst/>
            <a:ahLst/>
            <a:cxnLst/>
            <a:rect l="l" t="t" r="r" b="b"/>
            <a:pathLst>
              <a:path w="4373880">
                <a:moveTo>
                  <a:pt x="0" y="0"/>
                </a:moveTo>
                <a:lnTo>
                  <a:pt x="4373854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21"/>
          <p:cNvSpPr/>
          <p:nvPr/>
        </p:nvSpPr>
        <p:spPr>
          <a:xfrm flipV="1">
            <a:off x="5113020" y="4328162"/>
            <a:ext cx="3992880" cy="45719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23"/>
          <p:cNvSpPr/>
          <p:nvPr/>
        </p:nvSpPr>
        <p:spPr>
          <a:xfrm>
            <a:off x="5160645" y="4032207"/>
            <a:ext cx="287655" cy="287020"/>
          </a:xfrm>
          <a:custGeom>
            <a:avLst/>
            <a:gdLst/>
            <a:ahLst/>
            <a:cxnLst/>
            <a:rect l="l" t="t" r="r" b="b"/>
            <a:pathLst>
              <a:path w="287654" h="287019">
                <a:moveTo>
                  <a:pt x="172421" y="216361"/>
                </a:moveTo>
                <a:lnTo>
                  <a:pt x="150749" y="216361"/>
                </a:lnTo>
                <a:lnTo>
                  <a:pt x="191909" y="286618"/>
                </a:lnTo>
                <a:lnTo>
                  <a:pt x="224265" y="250557"/>
                </a:lnTo>
                <a:lnTo>
                  <a:pt x="197694" y="250557"/>
                </a:lnTo>
                <a:lnTo>
                  <a:pt x="172421" y="216361"/>
                </a:lnTo>
                <a:close/>
              </a:path>
              <a:path w="287654" h="287019">
                <a:moveTo>
                  <a:pt x="155995" y="0"/>
                </a:moveTo>
                <a:lnTo>
                  <a:pt x="109229" y="7020"/>
                </a:lnTo>
                <a:lnTo>
                  <a:pt x="72058" y="27118"/>
                </a:lnTo>
                <a:lnTo>
                  <a:pt x="46398" y="57453"/>
                </a:lnTo>
                <a:lnTo>
                  <a:pt x="34166" y="95186"/>
                </a:lnTo>
                <a:lnTo>
                  <a:pt x="34302" y="112032"/>
                </a:lnTo>
                <a:lnTo>
                  <a:pt x="35586" y="126008"/>
                </a:lnTo>
                <a:lnTo>
                  <a:pt x="37921" y="137742"/>
                </a:lnTo>
                <a:lnTo>
                  <a:pt x="41210" y="147861"/>
                </a:lnTo>
                <a:lnTo>
                  <a:pt x="0" y="232275"/>
                </a:lnTo>
                <a:lnTo>
                  <a:pt x="47319" y="241859"/>
                </a:lnTo>
                <a:lnTo>
                  <a:pt x="76033" y="266946"/>
                </a:lnTo>
                <a:lnTo>
                  <a:pt x="95472" y="286541"/>
                </a:lnTo>
                <a:lnTo>
                  <a:pt x="114578" y="254030"/>
                </a:lnTo>
                <a:lnTo>
                  <a:pt x="93408" y="254030"/>
                </a:lnTo>
                <a:lnTo>
                  <a:pt x="83017" y="244162"/>
                </a:lnTo>
                <a:lnTo>
                  <a:pt x="75882" y="237311"/>
                </a:lnTo>
                <a:lnTo>
                  <a:pt x="56792" y="228173"/>
                </a:lnTo>
                <a:lnTo>
                  <a:pt x="42119" y="222106"/>
                </a:lnTo>
                <a:lnTo>
                  <a:pt x="32788" y="218764"/>
                </a:lnTo>
                <a:lnTo>
                  <a:pt x="55740" y="173385"/>
                </a:lnTo>
                <a:lnTo>
                  <a:pt x="252927" y="173385"/>
                </a:lnTo>
                <a:lnTo>
                  <a:pt x="250893" y="169905"/>
                </a:lnTo>
                <a:lnTo>
                  <a:pt x="143725" y="169905"/>
                </a:lnTo>
                <a:lnTo>
                  <a:pt x="129311" y="168244"/>
                </a:lnTo>
                <a:lnTo>
                  <a:pt x="94678" y="146355"/>
                </a:lnTo>
                <a:lnTo>
                  <a:pt x="82538" y="121446"/>
                </a:lnTo>
                <a:lnTo>
                  <a:pt x="83289" y="103873"/>
                </a:lnTo>
                <a:lnTo>
                  <a:pt x="99824" y="64037"/>
                </a:lnTo>
                <a:lnTo>
                  <a:pt x="131902" y="45347"/>
                </a:lnTo>
                <a:lnTo>
                  <a:pt x="231784" y="45347"/>
                </a:lnTo>
                <a:lnTo>
                  <a:pt x="225609" y="37027"/>
                </a:lnTo>
                <a:lnTo>
                  <a:pt x="194566" y="11856"/>
                </a:lnTo>
                <a:lnTo>
                  <a:pt x="169508" y="2351"/>
                </a:lnTo>
                <a:lnTo>
                  <a:pt x="155995" y="0"/>
                </a:lnTo>
                <a:close/>
              </a:path>
              <a:path w="287654" h="287019">
                <a:moveTo>
                  <a:pt x="252927" y="173385"/>
                </a:moveTo>
                <a:lnTo>
                  <a:pt x="55740" y="173385"/>
                </a:lnTo>
                <a:lnTo>
                  <a:pt x="64107" y="183072"/>
                </a:lnTo>
                <a:lnTo>
                  <a:pt x="73551" y="191726"/>
                </a:lnTo>
                <a:lnTo>
                  <a:pt x="83973" y="199251"/>
                </a:lnTo>
                <a:lnTo>
                  <a:pt x="95274" y="205550"/>
                </a:lnTo>
                <a:lnTo>
                  <a:pt x="107357" y="210527"/>
                </a:lnTo>
                <a:lnTo>
                  <a:pt x="93408" y="254030"/>
                </a:lnTo>
                <a:lnTo>
                  <a:pt x="114578" y="254030"/>
                </a:lnTo>
                <a:lnTo>
                  <a:pt x="136715" y="216361"/>
                </a:lnTo>
                <a:lnTo>
                  <a:pt x="172421" y="216361"/>
                </a:lnTo>
                <a:lnTo>
                  <a:pt x="170243" y="213415"/>
                </a:lnTo>
                <a:lnTo>
                  <a:pt x="182870" y="209531"/>
                </a:lnTo>
                <a:lnTo>
                  <a:pt x="194787" y="204250"/>
                </a:lnTo>
                <a:lnTo>
                  <a:pt x="205899" y="197668"/>
                </a:lnTo>
                <a:lnTo>
                  <a:pt x="216107" y="189881"/>
                </a:lnTo>
                <a:lnTo>
                  <a:pt x="225316" y="180987"/>
                </a:lnTo>
                <a:lnTo>
                  <a:pt x="257370" y="180987"/>
                </a:lnTo>
                <a:lnTo>
                  <a:pt x="252927" y="173385"/>
                </a:lnTo>
                <a:close/>
              </a:path>
              <a:path w="287654" h="287019">
                <a:moveTo>
                  <a:pt x="257370" y="180987"/>
                </a:moveTo>
                <a:lnTo>
                  <a:pt x="225316" y="180987"/>
                </a:lnTo>
                <a:lnTo>
                  <a:pt x="257746" y="217797"/>
                </a:lnTo>
                <a:lnTo>
                  <a:pt x="220802" y="228350"/>
                </a:lnTo>
                <a:lnTo>
                  <a:pt x="211395" y="237427"/>
                </a:lnTo>
                <a:lnTo>
                  <a:pt x="197694" y="250557"/>
                </a:lnTo>
                <a:lnTo>
                  <a:pt x="224265" y="250557"/>
                </a:lnTo>
                <a:lnTo>
                  <a:pt x="274050" y="235373"/>
                </a:lnTo>
                <a:lnTo>
                  <a:pt x="287356" y="232294"/>
                </a:lnTo>
                <a:lnTo>
                  <a:pt x="257370" y="180987"/>
                </a:lnTo>
                <a:close/>
              </a:path>
              <a:path w="287654" h="287019">
                <a:moveTo>
                  <a:pt x="150749" y="216361"/>
                </a:moveTo>
                <a:lnTo>
                  <a:pt x="136715" y="216361"/>
                </a:lnTo>
                <a:lnTo>
                  <a:pt x="139052" y="216501"/>
                </a:lnTo>
                <a:lnTo>
                  <a:pt x="141363" y="216704"/>
                </a:lnTo>
                <a:lnTo>
                  <a:pt x="146100" y="216704"/>
                </a:lnTo>
                <a:lnTo>
                  <a:pt x="148412" y="216501"/>
                </a:lnTo>
                <a:lnTo>
                  <a:pt x="150749" y="216361"/>
                </a:lnTo>
                <a:close/>
              </a:path>
              <a:path w="287654" h="287019">
                <a:moveTo>
                  <a:pt x="231784" y="45347"/>
                </a:moveTo>
                <a:lnTo>
                  <a:pt x="131902" y="45347"/>
                </a:lnTo>
                <a:lnTo>
                  <a:pt x="148989" y="46324"/>
                </a:lnTo>
                <a:lnTo>
                  <a:pt x="164110" y="49936"/>
                </a:lnTo>
                <a:lnTo>
                  <a:pt x="196415" y="73658"/>
                </a:lnTo>
                <a:lnTo>
                  <a:pt x="205808" y="97272"/>
                </a:lnTo>
                <a:lnTo>
                  <a:pt x="204662" y="113956"/>
                </a:lnTo>
                <a:lnTo>
                  <a:pt x="186268" y="152205"/>
                </a:lnTo>
                <a:lnTo>
                  <a:pt x="151848" y="169380"/>
                </a:lnTo>
                <a:lnTo>
                  <a:pt x="143725" y="169905"/>
                </a:lnTo>
                <a:lnTo>
                  <a:pt x="250893" y="169905"/>
                </a:lnTo>
                <a:lnTo>
                  <a:pt x="242684" y="155859"/>
                </a:lnTo>
                <a:lnTo>
                  <a:pt x="247636" y="144325"/>
                </a:lnTo>
                <a:lnTo>
                  <a:pt x="251257" y="132171"/>
                </a:lnTo>
                <a:lnTo>
                  <a:pt x="253430" y="119473"/>
                </a:lnTo>
                <a:lnTo>
                  <a:pt x="252687" y="103243"/>
                </a:lnTo>
                <a:lnTo>
                  <a:pt x="250243" y="87912"/>
                </a:lnTo>
                <a:lnTo>
                  <a:pt x="246204" y="73552"/>
                </a:lnTo>
                <a:lnTo>
                  <a:pt x="240681" y="60236"/>
                </a:lnTo>
                <a:lnTo>
                  <a:pt x="233780" y="48037"/>
                </a:lnTo>
                <a:lnTo>
                  <a:pt x="231784" y="45347"/>
                </a:lnTo>
                <a:close/>
              </a:path>
              <a:path w="287654" h="287019">
                <a:moveTo>
                  <a:pt x="143725" y="62171"/>
                </a:moveTo>
                <a:lnTo>
                  <a:pt x="129534" y="64460"/>
                </a:lnTo>
                <a:lnTo>
                  <a:pt x="117211" y="70835"/>
                </a:lnTo>
                <a:lnTo>
                  <a:pt x="107495" y="80557"/>
                </a:lnTo>
                <a:lnTo>
                  <a:pt x="101126" y="92888"/>
                </a:lnTo>
                <a:lnTo>
                  <a:pt x="101787" y="110926"/>
                </a:lnTo>
                <a:lnTo>
                  <a:pt x="105735" y="125733"/>
                </a:lnTo>
                <a:lnTo>
                  <a:pt x="112467" y="137272"/>
                </a:lnTo>
                <a:lnTo>
                  <a:pt x="121479" y="145510"/>
                </a:lnTo>
                <a:lnTo>
                  <a:pt x="132270" y="150412"/>
                </a:lnTo>
                <a:lnTo>
                  <a:pt x="149700" y="149339"/>
                </a:lnTo>
                <a:lnTo>
                  <a:pt x="164073" y="144874"/>
                </a:lnTo>
                <a:lnTo>
                  <a:pt x="175265" y="137551"/>
                </a:lnTo>
                <a:lnTo>
                  <a:pt x="183152" y="127906"/>
                </a:lnTo>
                <a:lnTo>
                  <a:pt x="187606" y="116472"/>
                </a:lnTo>
                <a:lnTo>
                  <a:pt x="186222" y="99527"/>
                </a:lnTo>
                <a:lnTo>
                  <a:pt x="163435" y="66948"/>
                </a:lnTo>
                <a:lnTo>
                  <a:pt x="143725" y="62171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24"/>
          <p:cNvSpPr/>
          <p:nvPr/>
        </p:nvSpPr>
        <p:spPr>
          <a:xfrm>
            <a:off x="331799" y="5334000"/>
            <a:ext cx="241300" cy="226060"/>
          </a:xfrm>
          <a:custGeom>
            <a:avLst/>
            <a:gdLst/>
            <a:ahLst/>
            <a:cxnLst/>
            <a:rect l="l" t="t" r="r" b="b"/>
            <a:pathLst>
              <a:path w="241300" h="226060">
                <a:moveTo>
                  <a:pt x="91427" y="112953"/>
                </a:moveTo>
                <a:lnTo>
                  <a:pt x="0" y="112953"/>
                </a:lnTo>
                <a:lnTo>
                  <a:pt x="0" y="195783"/>
                </a:lnTo>
                <a:lnTo>
                  <a:pt x="3321" y="209548"/>
                </a:lnTo>
                <a:lnTo>
                  <a:pt x="12192" y="219991"/>
                </a:lnTo>
                <a:lnTo>
                  <a:pt x="24967" y="225467"/>
                </a:lnTo>
                <a:lnTo>
                  <a:pt x="210858" y="225907"/>
                </a:lnTo>
                <a:lnTo>
                  <a:pt x="224617" y="222584"/>
                </a:lnTo>
                <a:lnTo>
                  <a:pt x="235057" y="213710"/>
                </a:lnTo>
                <a:lnTo>
                  <a:pt x="240531" y="200931"/>
                </a:lnTo>
                <a:lnTo>
                  <a:pt x="240784" y="150169"/>
                </a:lnTo>
                <a:lnTo>
                  <a:pt x="125641" y="150169"/>
                </a:lnTo>
                <a:lnTo>
                  <a:pt x="109802" y="147652"/>
                </a:lnTo>
                <a:lnTo>
                  <a:pt x="98278" y="140252"/>
                </a:lnTo>
                <a:lnTo>
                  <a:pt x="91695" y="129271"/>
                </a:lnTo>
                <a:lnTo>
                  <a:pt x="90360" y="117868"/>
                </a:lnTo>
                <a:lnTo>
                  <a:pt x="90766" y="115354"/>
                </a:lnTo>
                <a:lnTo>
                  <a:pt x="91427" y="112953"/>
                </a:lnTo>
                <a:close/>
              </a:path>
              <a:path w="241300" h="226060">
                <a:moveTo>
                  <a:pt x="240969" y="112953"/>
                </a:moveTo>
                <a:lnTo>
                  <a:pt x="149542" y="112953"/>
                </a:lnTo>
                <a:lnTo>
                  <a:pt x="150202" y="115354"/>
                </a:lnTo>
                <a:lnTo>
                  <a:pt x="150586" y="117728"/>
                </a:lnTo>
                <a:lnTo>
                  <a:pt x="150609" y="120484"/>
                </a:lnTo>
                <a:lnTo>
                  <a:pt x="147287" y="134250"/>
                </a:lnTo>
                <a:lnTo>
                  <a:pt x="138417" y="144692"/>
                </a:lnTo>
                <a:lnTo>
                  <a:pt x="125641" y="150169"/>
                </a:lnTo>
                <a:lnTo>
                  <a:pt x="240784" y="150169"/>
                </a:lnTo>
                <a:lnTo>
                  <a:pt x="240969" y="112953"/>
                </a:lnTo>
                <a:close/>
              </a:path>
              <a:path w="241300" h="226060">
                <a:moveTo>
                  <a:pt x="133464" y="112953"/>
                </a:moveTo>
                <a:lnTo>
                  <a:pt x="107518" y="112953"/>
                </a:lnTo>
                <a:lnTo>
                  <a:pt x="106222" y="115188"/>
                </a:lnTo>
                <a:lnTo>
                  <a:pt x="105422" y="117728"/>
                </a:lnTo>
                <a:lnTo>
                  <a:pt x="105422" y="128803"/>
                </a:lnTo>
                <a:lnTo>
                  <a:pt x="112166" y="135547"/>
                </a:lnTo>
                <a:lnTo>
                  <a:pt x="128803" y="135547"/>
                </a:lnTo>
                <a:lnTo>
                  <a:pt x="135547" y="128803"/>
                </a:lnTo>
                <a:lnTo>
                  <a:pt x="135547" y="117728"/>
                </a:lnTo>
                <a:lnTo>
                  <a:pt x="134759" y="115188"/>
                </a:lnTo>
                <a:lnTo>
                  <a:pt x="133464" y="112953"/>
                </a:lnTo>
                <a:close/>
              </a:path>
              <a:path w="241300" h="226060">
                <a:moveTo>
                  <a:pt x="210858" y="30124"/>
                </a:moveTo>
                <a:lnTo>
                  <a:pt x="30124" y="30124"/>
                </a:lnTo>
                <a:lnTo>
                  <a:pt x="16359" y="33446"/>
                </a:lnTo>
                <a:lnTo>
                  <a:pt x="5916" y="42316"/>
                </a:lnTo>
                <a:lnTo>
                  <a:pt x="439" y="55091"/>
                </a:lnTo>
                <a:lnTo>
                  <a:pt x="0" y="97891"/>
                </a:lnTo>
                <a:lnTo>
                  <a:pt x="240969" y="97891"/>
                </a:lnTo>
                <a:lnTo>
                  <a:pt x="240969" y="60248"/>
                </a:lnTo>
                <a:lnTo>
                  <a:pt x="237646" y="46480"/>
                </a:lnTo>
                <a:lnTo>
                  <a:pt x="228775" y="36037"/>
                </a:lnTo>
                <a:lnTo>
                  <a:pt x="216002" y="30562"/>
                </a:lnTo>
                <a:lnTo>
                  <a:pt x="210858" y="30124"/>
                </a:lnTo>
                <a:close/>
              </a:path>
              <a:path w="241300" h="226060">
                <a:moveTo>
                  <a:pt x="158927" y="0"/>
                </a:moveTo>
                <a:lnTo>
                  <a:pt x="82042" y="0"/>
                </a:lnTo>
                <a:lnTo>
                  <a:pt x="75298" y="6743"/>
                </a:lnTo>
                <a:lnTo>
                  <a:pt x="75298" y="30124"/>
                </a:lnTo>
                <a:lnTo>
                  <a:pt x="90360" y="30124"/>
                </a:lnTo>
                <a:lnTo>
                  <a:pt x="90360" y="18440"/>
                </a:lnTo>
                <a:lnTo>
                  <a:pt x="93738" y="15062"/>
                </a:lnTo>
                <a:lnTo>
                  <a:pt x="165671" y="15062"/>
                </a:lnTo>
                <a:lnTo>
                  <a:pt x="165671" y="6743"/>
                </a:lnTo>
                <a:lnTo>
                  <a:pt x="158927" y="0"/>
                </a:lnTo>
                <a:close/>
              </a:path>
              <a:path w="241300" h="226060">
                <a:moveTo>
                  <a:pt x="165671" y="15062"/>
                </a:moveTo>
                <a:lnTo>
                  <a:pt x="147231" y="15062"/>
                </a:lnTo>
                <a:lnTo>
                  <a:pt x="150609" y="18440"/>
                </a:lnTo>
                <a:lnTo>
                  <a:pt x="150609" y="30124"/>
                </a:lnTo>
                <a:lnTo>
                  <a:pt x="165671" y="30124"/>
                </a:lnTo>
                <a:lnTo>
                  <a:pt x="165671" y="15062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26"/>
          <p:cNvSpPr/>
          <p:nvPr/>
        </p:nvSpPr>
        <p:spPr>
          <a:xfrm>
            <a:off x="328296" y="1969438"/>
            <a:ext cx="243204" cy="240029"/>
          </a:xfrm>
          <a:custGeom>
            <a:avLst/>
            <a:gdLst/>
            <a:ahLst/>
            <a:cxnLst/>
            <a:rect l="l" t="t" r="r" b="b"/>
            <a:pathLst>
              <a:path w="243204" h="240030">
                <a:moveTo>
                  <a:pt x="242862" y="6908"/>
                </a:moveTo>
                <a:lnTo>
                  <a:pt x="78943" y="164973"/>
                </a:lnTo>
                <a:lnTo>
                  <a:pt x="119620" y="239534"/>
                </a:lnTo>
                <a:lnTo>
                  <a:pt x="242088" y="8839"/>
                </a:lnTo>
                <a:lnTo>
                  <a:pt x="242722" y="7581"/>
                </a:lnTo>
                <a:lnTo>
                  <a:pt x="242862" y="6908"/>
                </a:lnTo>
                <a:close/>
              </a:path>
              <a:path w="243204" h="240030">
                <a:moveTo>
                  <a:pt x="235140" y="0"/>
                </a:moveTo>
                <a:lnTo>
                  <a:pt x="0" y="113779"/>
                </a:lnTo>
                <a:lnTo>
                  <a:pt x="67511" y="154221"/>
                </a:lnTo>
                <a:lnTo>
                  <a:pt x="235140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31"/>
          <p:cNvSpPr/>
          <p:nvPr/>
        </p:nvSpPr>
        <p:spPr>
          <a:xfrm flipH="1">
            <a:off x="1930878" y="76200"/>
            <a:ext cx="45719" cy="99060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0"/>
                </a:moveTo>
                <a:lnTo>
                  <a:pt x="0" y="1372387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72"/>
          <p:cNvSpPr txBox="1"/>
          <p:nvPr/>
        </p:nvSpPr>
        <p:spPr>
          <a:xfrm>
            <a:off x="318518" y="2366933"/>
            <a:ext cx="4343883" cy="2662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lvl="2" indent="3175" algn="just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</a:pP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I am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 Java and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Developer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as a part of Capgemini’s  ADM –  Java  Practice in Financial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Services. I am also certified as an AWS Developer – Associate. I have developed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PoC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on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R3 Corda,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 blockchain platform built for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business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. I am currently working as a backend Java developer in </a:t>
            </a:r>
            <a:r>
              <a:rPr lang="en-US" sz="140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iCompass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,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an evaluation tool which is used by recruitment, staffing and HR.</a:t>
            </a:r>
            <a:endParaRPr lang="en-US" sz="140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0" lvl="2" indent="3175" algn="just">
              <a:buClr>
                <a:schemeClr val="tx2"/>
              </a:buClr>
            </a:pP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I have a strong hold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on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Core 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as well as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Advanced Java (Spring Framework, Hibernate, JSP and Servlets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),also had hands-on on Angular and </a:t>
            </a:r>
            <a:r>
              <a:rPr lang="en-US" sz="1400" dirty="0">
                <a:solidFill>
                  <a:srgbClr val="555757"/>
                </a:solidFill>
                <a:latin typeface="Arial Unicode MS"/>
                <a:cs typeface="Arial Unicode MS"/>
              </a:rPr>
              <a:t>Database Operations (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Oracle</a:t>
            </a:r>
            <a:r>
              <a:rPr lang="en-US" sz="140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).</a:t>
            </a:r>
            <a:endParaRPr lang="en-US" sz="1400" dirty="0">
              <a:solidFill>
                <a:srgbClr val="555757"/>
              </a:solidFill>
              <a:latin typeface="Arial Unicode MS"/>
              <a:cs typeface="Arial Unicode MS"/>
            </a:endParaRPr>
          </a:p>
        </p:txBody>
      </p:sp>
      <p:sp>
        <p:nvSpPr>
          <p:cNvPr id="122" name="object 73"/>
          <p:cNvSpPr/>
          <p:nvPr/>
        </p:nvSpPr>
        <p:spPr>
          <a:xfrm flipH="1">
            <a:off x="382177" y="6019800"/>
            <a:ext cx="45719" cy="2099425"/>
          </a:xfrm>
          <a:custGeom>
            <a:avLst/>
            <a:gdLst/>
            <a:ahLst/>
            <a:cxnLst/>
            <a:rect l="l" t="t" r="r" b="b"/>
            <a:pathLst>
              <a:path h="3420745">
                <a:moveTo>
                  <a:pt x="0" y="0"/>
                </a:moveTo>
                <a:lnTo>
                  <a:pt x="0" y="3420579"/>
                </a:lnTo>
              </a:path>
            </a:pathLst>
          </a:custGeom>
          <a:ln w="9309">
            <a:solidFill>
              <a:srgbClr val="5B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28"/>
          <p:cNvSpPr txBox="1"/>
          <p:nvPr/>
        </p:nvSpPr>
        <p:spPr>
          <a:xfrm>
            <a:off x="5524636" y="1981200"/>
            <a:ext cx="3352664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50" dirty="0">
                <a:solidFill>
                  <a:srgbClr val="0089C5"/>
                </a:solidFill>
                <a:latin typeface="Arial"/>
                <a:cs typeface="Arial"/>
              </a:rPr>
              <a:t>Software development </a:t>
            </a:r>
            <a:r>
              <a:rPr sz="1550" dirty="0">
                <a:solidFill>
                  <a:srgbClr val="0089C5"/>
                </a:solidFill>
                <a:latin typeface="Arial"/>
                <a:cs typeface="Arial"/>
              </a:rPr>
              <a:t>Skills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95" name="object 29"/>
          <p:cNvSpPr/>
          <p:nvPr/>
        </p:nvSpPr>
        <p:spPr>
          <a:xfrm>
            <a:off x="4991100" y="2286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30"/>
          <p:cNvSpPr/>
          <p:nvPr/>
        </p:nvSpPr>
        <p:spPr>
          <a:xfrm>
            <a:off x="5131290" y="2002640"/>
            <a:ext cx="247015" cy="217804"/>
          </a:xfrm>
          <a:custGeom>
            <a:avLst/>
            <a:gdLst/>
            <a:ahLst/>
            <a:cxnLst/>
            <a:rect l="l" t="t" r="r" b="b"/>
            <a:pathLst>
              <a:path w="247014" h="217804">
                <a:moveTo>
                  <a:pt x="98575" y="113824"/>
                </a:moveTo>
                <a:lnTo>
                  <a:pt x="74064" y="137992"/>
                </a:lnTo>
                <a:lnTo>
                  <a:pt x="63377" y="138709"/>
                </a:lnTo>
                <a:lnTo>
                  <a:pt x="52094" y="142016"/>
                </a:lnTo>
                <a:lnTo>
                  <a:pt x="41204" y="148948"/>
                </a:lnTo>
                <a:lnTo>
                  <a:pt x="31696" y="160539"/>
                </a:lnTo>
                <a:lnTo>
                  <a:pt x="19630" y="179891"/>
                </a:lnTo>
                <a:lnTo>
                  <a:pt x="8054" y="188851"/>
                </a:lnTo>
                <a:lnTo>
                  <a:pt x="35995" y="215360"/>
                </a:lnTo>
                <a:lnTo>
                  <a:pt x="47813" y="217285"/>
                </a:lnTo>
                <a:lnTo>
                  <a:pt x="59090" y="217017"/>
                </a:lnTo>
                <a:lnTo>
                  <a:pt x="94150" y="203389"/>
                </a:lnTo>
                <a:lnTo>
                  <a:pt x="46305" y="203389"/>
                </a:lnTo>
                <a:lnTo>
                  <a:pt x="33641" y="201382"/>
                </a:lnTo>
                <a:lnTo>
                  <a:pt x="47923" y="163608"/>
                </a:lnTo>
                <a:lnTo>
                  <a:pt x="80220" y="151606"/>
                </a:lnTo>
                <a:lnTo>
                  <a:pt x="126924" y="151606"/>
                </a:lnTo>
                <a:lnTo>
                  <a:pt x="130960" y="146222"/>
                </a:lnTo>
                <a:lnTo>
                  <a:pt x="98575" y="113824"/>
                </a:lnTo>
                <a:close/>
              </a:path>
              <a:path w="247014" h="217804">
                <a:moveTo>
                  <a:pt x="126924" y="151606"/>
                </a:moveTo>
                <a:lnTo>
                  <a:pt x="80220" y="151606"/>
                </a:lnTo>
                <a:lnTo>
                  <a:pt x="92707" y="162503"/>
                </a:lnTo>
                <a:lnTo>
                  <a:pt x="94567" y="167555"/>
                </a:lnTo>
                <a:lnTo>
                  <a:pt x="71306" y="198242"/>
                </a:lnTo>
                <a:lnTo>
                  <a:pt x="46305" y="203389"/>
                </a:lnTo>
                <a:lnTo>
                  <a:pt x="94150" y="203389"/>
                </a:lnTo>
                <a:lnTo>
                  <a:pt x="97846" y="200341"/>
                </a:lnTo>
                <a:lnTo>
                  <a:pt x="105744" y="188466"/>
                </a:lnTo>
                <a:lnTo>
                  <a:pt x="108382" y="176342"/>
                </a:lnTo>
                <a:lnTo>
                  <a:pt x="126924" y="151606"/>
                </a:lnTo>
                <a:close/>
              </a:path>
              <a:path w="247014" h="217804">
                <a:moveTo>
                  <a:pt x="229593" y="0"/>
                </a:moveTo>
                <a:lnTo>
                  <a:pt x="217601" y="237"/>
                </a:lnTo>
                <a:lnTo>
                  <a:pt x="109649" y="102890"/>
                </a:lnTo>
                <a:lnTo>
                  <a:pt x="142034" y="135287"/>
                </a:lnTo>
                <a:lnTo>
                  <a:pt x="240345" y="38196"/>
                </a:lnTo>
                <a:lnTo>
                  <a:pt x="246443" y="27500"/>
                </a:lnTo>
                <a:lnTo>
                  <a:pt x="246138" y="15581"/>
                </a:lnTo>
                <a:lnTo>
                  <a:pt x="240345" y="6001"/>
                </a:lnTo>
                <a:lnTo>
                  <a:pt x="229593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19"/>
          <p:cNvSpPr txBox="1"/>
          <p:nvPr/>
        </p:nvSpPr>
        <p:spPr>
          <a:xfrm>
            <a:off x="5509806" y="6248400"/>
            <a:ext cx="2126668" cy="2385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550" spc="-40" dirty="0">
                <a:solidFill>
                  <a:srgbClr val="0089C5"/>
                </a:solidFill>
                <a:latin typeface="Arial"/>
                <a:cs typeface="Arial"/>
              </a:rPr>
              <a:t>Software/Tools</a:t>
            </a:r>
            <a:r>
              <a:rPr sz="1550" spc="-100" dirty="0">
                <a:solidFill>
                  <a:srgbClr val="0089C5"/>
                </a:solidFill>
                <a:latin typeface="Arial"/>
                <a:cs typeface="Arial"/>
              </a:rPr>
              <a:t> </a:t>
            </a:r>
            <a:r>
              <a:rPr sz="1550" spc="-70" dirty="0">
                <a:solidFill>
                  <a:srgbClr val="0089C5"/>
                </a:solidFill>
                <a:latin typeface="Arial"/>
                <a:cs typeface="Arial"/>
              </a:rPr>
              <a:t>Skills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88" name="object 22"/>
          <p:cNvSpPr/>
          <p:nvPr/>
        </p:nvSpPr>
        <p:spPr>
          <a:xfrm>
            <a:off x="4991100" y="6597494"/>
            <a:ext cx="4079202" cy="45719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5996" y="0"/>
                </a:lnTo>
              </a:path>
            </a:pathLst>
          </a:custGeom>
          <a:ln w="12700">
            <a:solidFill>
              <a:srgbClr val="B8B6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27"/>
          <p:cNvSpPr/>
          <p:nvPr/>
        </p:nvSpPr>
        <p:spPr>
          <a:xfrm>
            <a:off x="5121874" y="6248400"/>
            <a:ext cx="226695" cy="234315"/>
          </a:xfrm>
          <a:custGeom>
            <a:avLst/>
            <a:gdLst/>
            <a:ahLst/>
            <a:cxnLst/>
            <a:rect l="l" t="t" r="r" b="b"/>
            <a:pathLst>
              <a:path w="226695" h="234314">
                <a:moveTo>
                  <a:pt x="226440" y="146088"/>
                </a:moveTo>
                <a:lnTo>
                  <a:pt x="0" y="146088"/>
                </a:lnTo>
                <a:lnTo>
                  <a:pt x="0" y="160693"/>
                </a:lnTo>
                <a:lnTo>
                  <a:pt x="3415" y="174416"/>
                </a:lnTo>
                <a:lnTo>
                  <a:pt x="12497" y="184660"/>
                </a:lnTo>
                <a:lnTo>
                  <a:pt x="25502" y="189681"/>
                </a:lnTo>
                <a:lnTo>
                  <a:pt x="197218" y="189915"/>
                </a:lnTo>
                <a:lnTo>
                  <a:pt x="210941" y="186500"/>
                </a:lnTo>
                <a:lnTo>
                  <a:pt x="221185" y="177418"/>
                </a:lnTo>
                <a:lnTo>
                  <a:pt x="226206" y="164413"/>
                </a:lnTo>
                <a:lnTo>
                  <a:pt x="226440" y="146088"/>
                </a:lnTo>
                <a:close/>
              </a:path>
              <a:path w="226695" h="234314">
                <a:moveTo>
                  <a:pt x="197218" y="0"/>
                </a:moveTo>
                <a:lnTo>
                  <a:pt x="29222" y="0"/>
                </a:lnTo>
                <a:lnTo>
                  <a:pt x="15496" y="3416"/>
                </a:lnTo>
                <a:lnTo>
                  <a:pt x="5251" y="12499"/>
                </a:lnTo>
                <a:lnTo>
                  <a:pt x="233" y="25501"/>
                </a:lnTo>
                <a:lnTo>
                  <a:pt x="0" y="131470"/>
                </a:lnTo>
                <a:lnTo>
                  <a:pt x="226440" y="131470"/>
                </a:lnTo>
                <a:lnTo>
                  <a:pt x="226440" y="29210"/>
                </a:lnTo>
                <a:lnTo>
                  <a:pt x="223024" y="15492"/>
                </a:lnTo>
                <a:lnTo>
                  <a:pt x="213938" y="5250"/>
                </a:lnTo>
                <a:lnTo>
                  <a:pt x="200929" y="233"/>
                </a:lnTo>
                <a:lnTo>
                  <a:pt x="197218" y="0"/>
                </a:lnTo>
                <a:close/>
              </a:path>
              <a:path w="226695" h="234314">
                <a:moveTo>
                  <a:pt x="164731" y="219125"/>
                </a:moveTo>
                <a:lnTo>
                  <a:pt x="69011" y="219125"/>
                </a:lnTo>
                <a:lnTo>
                  <a:pt x="65747" y="222402"/>
                </a:lnTo>
                <a:lnTo>
                  <a:pt x="65747" y="230466"/>
                </a:lnTo>
                <a:lnTo>
                  <a:pt x="69011" y="233743"/>
                </a:lnTo>
                <a:lnTo>
                  <a:pt x="164731" y="233743"/>
                </a:lnTo>
                <a:lnTo>
                  <a:pt x="168008" y="230466"/>
                </a:lnTo>
                <a:lnTo>
                  <a:pt x="168008" y="222402"/>
                </a:lnTo>
                <a:lnTo>
                  <a:pt x="164731" y="219125"/>
                </a:lnTo>
                <a:close/>
              </a:path>
              <a:path w="226695" h="234314">
                <a:moveTo>
                  <a:pt x="146088" y="204520"/>
                </a:moveTo>
                <a:lnTo>
                  <a:pt x="87655" y="204520"/>
                </a:lnTo>
                <a:lnTo>
                  <a:pt x="87655" y="219125"/>
                </a:lnTo>
                <a:lnTo>
                  <a:pt x="146088" y="219125"/>
                </a:lnTo>
                <a:lnTo>
                  <a:pt x="146088" y="20452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7" name="Chart 136"/>
          <p:cNvGraphicFramePr/>
          <p:nvPr>
            <p:extLst>
              <p:ext uri="{D42A27DB-BD31-4B8C-83A1-F6EECF244321}">
                <p14:modId xmlns:p14="http://schemas.microsoft.com/office/powerpoint/2010/main" val="2966444163"/>
              </p:ext>
            </p:extLst>
          </p:nvPr>
        </p:nvGraphicFramePr>
        <p:xfrm>
          <a:off x="6446045" y="6643692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8" name="Chart 137"/>
          <p:cNvGraphicFramePr/>
          <p:nvPr>
            <p:extLst>
              <p:ext uri="{D42A27DB-BD31-4B8C-83A1-F6EECF244321}">
                <p14:modId xmlns:p14="http://schemas.microsoft.com/office/powerpoint/2010/main" val="777721118"/>
              </p:ext>
            </p:extLst>
          </p:nvPr>
        </p:nvGraphicFramePr>
        <p:xfrm>
          <a:off x="5636895" y="6629400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9" name="Chart 138"/>
          <p:cNvGraphicFramePr/>
          <p:nvPr>
            <p:extLst>
              <p:ext uri="{D42A27DB-BD31-4B8C-83A1-F6EECF244321}">
                <p14:modId xmlns:p14="http://schemas.microsoft.com/office/powerpoint/2010/main" val="3985814092"/>
              </p:ext>
            </p:extLst>
          </p:nvPr>
        </p:nvGraphicFramePr>
        <p:xfrm>
          <a:off x="7259260" y="6651006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0" name="Chart 139"/>
          <p:cNvGraphicFramePr/>
          <p:nvPr>
            <p:extLst>
              <p:ext uri="{D42A27DB-BD31-4B8C-83A1-F6EECF244321}">
                <p14:modId xmlns:p14="http://schemas.microsoft.com/office/powerpoint/2010/main" val="1272512091"/>
              </p:ext>
            </p:extLst>
          </p:nvPr>
        </p:nvGraphicFramePr>
        <p:xfrm>
          <a:off x="4790399" y="6624932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1" name="Chart 140"/>
          <p:cNvGraphicFramePr/>
          <p:nvPr>
            <p:extLst>
              <p:ext uri="{D42A27DB-BD31-4B8C-83A1-F6EECF244321}">
                <p14:modId xmlns:p14="http://schemas.microsoft.com/office/powerpoint/2010/main" val="1960162054"/>
              </p:ext>
            </p:extLst>
          </p:nvPr>
        </p:nvGraphicFramePr>
        <p:xfrm>
          <a:off x="8064462" y="6643692"/>
          <a:ext cx="1005840" cy="10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5" name="object 25"/>
          <p:cNvSpPr txBox="1"/>
          <p:nvPr/>
        </p:nvSpPr>
        <p:spPr>
          <a:xfrm>
            <a:off x="6475095" y="7605085"/>
            <a:ext cx="954405" cy="2169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Development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46" name="object 25"/>
          <p:cNvSpPr txBox="1"/>
          <p:nvPr/>
        </p:nvSpPr>
        <p:spPr>
          <a:xfrm>
            <a:off x="7505700" y="7616730"/>
            <a:ext cx="546713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dirty="0">
                <a:solidFill>
                  <a:srgbClr val="575757"/>
                </a:solidFill>
                <a:latin typeface="Arial Unicode MS"/>
                <a:cs typeface="Arial Unicode MS"/>
              </a:rPr>
              <a:t>Testing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80" name="object 13"/>
          <p:cNvSpPr txBox="1"/>
          <p:nvPr/>
        </p:nvSpPr>
        <p:spPr>
          <a:xfrm>
            <a:off x="6759763" y="6994811"/>
            <a:ext cx="457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105" dirty="0">
                <a:solidFill>
                  <a:srgbClr val="1853BB"/>
                </a:solidFill>
                <a:latin typeface="Arial Unicode MS"/>
                <a:cs typeface="Arial Unicode MS"/>
              </a:rPr>
              <a:t>90%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1" name="object 14"/>
          <p:cNvSpPr txBox="1"/>
          <p:nvPr/>
        </p:nvSpPr>
        <p:spPr>
          <a:xfrm>
            <a:off x="5936566" y="7001408"/>
            <a:ext cx="533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spc="-65" dirty="0">
                <a:solidFill>
                  <a:srgbClr val="FF9100"/>
                </a:solidFill>
                <a:latin typeface="Arial Unicode MS"/>
                <a:cs typeface="Arial Unicode MS"/>
              </a:rPr>
              <a:t>30%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2" name="object 15"/>
          <p:cNvSpPr txBox="1"/>
          <p:nvPr/>
        </p:nvSpPr>
        <p:spPr>
          <a:xfrm>
            <a:off x="8383131" y="6983375"/>
            <a:ext cx="4572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 dirty="0" smtClean="0">
                <a:solidFill>
                  <a:srgbClr val="4B6FC1"/>
                </a:solidFill>
                <a:latin typeface="Arial Unicode MS"/>
                <a:cs typeface="Arial Unicode MS"/>
              </a:rPr>
              <a:t>50</a:t>
            </a:r>
            <a:r>
              <a:rPr lang="en-US" sz="1800" spc="-35" dirty="0" smtClean="0">
                <a:solidFill>
                  <a:srgbClr val="4B6FC1"/>
                </a:solidFill>
                <a:latin typeface="Arial Unicode MS"/>
                <a:cs typeface="Arial Unicode MS"/>
              </a:rPr>
              <a:t>%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83" name="object 17"/>
          <p:cNvSpPr txBox="1"/>
          <p:nvPr/>
        </p:nvSpPr>
        <p:spPr>
          <a:xfrm>
            <a:off x="5093520" y="7001408"/>
            <a:ext cx="45742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40" dirty="0">
                <a:solidFill>
                  <a:srgbClr val="1EC4B4"/>
                </a:solidFill>
                <a:latin typeface="Arial Unicode MS"/>
                <a:cs typeface="Arial Unicode MS"/>
              </a:rPr>
              <a:t>4</a:t>
            </a:r>
            <a:r>
              <a:rPr lang="en-US" spc="-40" dirty="0" smtClean="0">
                <a:solidFill>
                  <a:srgbClr val="1EC4B4"/>
                </a:solidFill>
                <a:latin typeface="Arial Unicode MS"/>
                <a:cs typeface="Arial Unicode MS"/>
              </a:rPr>
              <a:t>0</a:t>
            </a:r>
            <a:r>
              <a:rPr lang="en-US" spc="-40" dirty="0">
                <a:solidFill>
                  <a:srgbClr val="1EC4B4"/>
                </a:solidFill>
                <a:latin typeface="Arial Unicode MS"/>
                <a:cs typeface="Arial Unicode MS"/>
              </a:rPr>
              <a:t>%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120" name="object 55"/>
          <p:cNvSpPr txBox="1"/>
          <p:nvPr/>
        </p:nvSpPr>
        <p:spPr>
          <a:xfrm>
            <a:off x="7528066" y="6994811"/>
            <a:ext cx="4944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5" dirty="0">
                <a:solidFill>
                  <a:srgbClr val="D2499B"/>
                </a:solidFill>
                <a:latin typeface="Arial Unicode MS"/>
                <a:cs typeface="Arial Unicode MS"/>
              </a:rPr>
              <a:t>40%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154" name="object 25"/>
          <p:cNvSpPr txBox="1"/>
          <p:nvPr/>
        </p:nvSpPr>
        <p:spPr>
          <a:xfrm>
            <a:off x="5151410" y="2416099"/>
            <a:ext cx="156400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25" dirty="0">
                <a:solidFill>
                  <a:srgbClr val="555757"/>
                </a:solidFill>
                <a:latin typeface="Arial Unicode MS"/>
                <a:cs typeface="Arial Unicode MS"/>
              </a:rPr>
              <a:t>Java/JEE</a:t>
            </a:r>
            <a:endParaRPr lang="en-US" sz="1100" dirty="0">
              <a:latin typeface="Arial Unicode MS"/>
              <a:cs typeface="Arial Unicode MS"/>
            </a:endParaRPr>
          </a:p>
        </p:txBody>
      </p:sp>
      <p:grpSp>
        <p:nvGrpSpPr>
          <p:cNvPr id="155" name="Group 193"/>
          <p:cNvGrpSpPr/>
          <p:nvPr/>
        </p:nvGrpSpPr>
        <p:grpSpPr>
          <a:xfrm>
            <a:off x="6765226" y="2500736"/>
            <a:ext cx="1917700" cy="75060"/>
            <a:chOff x="6949440" y="4648199"/>
            <a:chExt cx="1917700" cy="75060"/>
          </a:xfrm>
        </p:grpSpPr>
        <p:sp>
          <p:nvSpPr>
            <p:cNvPr id="196" name="object 32"/>
            <p:cNvSpPr/>
            <p:nvPr/>
          </p:nvSpPr>
          <p:spPr>
            <a:xfrm>
              <a:off x="6949440" y="4648200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33"/>
            <p:cNvSpPr/>
            <p:nvPr/>
          </p:nvSpPr>
          <p:spPr>
            <a:xfrm>
              <a:off x="6949444" y="4648199"/>
              <a:ext cx="1645916" cy="75060"/>
            </a:xfrm>
            <a:custGeom>
              <a:avLst/>
              <a:gdLst/>
              <a:ahLst/>
              <a:cxnLst/>
              <a:rect l="l" t="t" r="r" b="b"/>
              <a:pathLst>
                <a:path w="1547495">
                  <a:moveTo>
                    <a:pt x="0" y="0"/>
                  </a:moveTo>
                  <a:lnTo>
                    <a:pt x="1547291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57" name="Group 194"/>
          <p:cNvGrpSpPr/>
          <p:nvPr/>
        </p:nvGrpSpPr>
        <p:grpSpPr>
          <a:xfrm>
            <a:off x="6767606" y="2724382"/>
            <a:ext cx="1917700" cy="64918"/>
            <a:chOff x="6949440" y="4882896"/>
            <a:chExt cx="1917700" cy="64918"/>
          </a:xfrm>
        </p:grpSpPr>
        <p:sp>
          <p:nvSpPr>
            <p:cNvPr id="192" name="object 36"/>
            <p:cNvSpPr/>
            <p:nvPr/>
          </p:nvSpPr>
          <p:spPr>
            <a:xfrm>
              <a:off x="6949440" y="4882896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37"/>
            <p:cNvSpPr/>
            <p:nvPr/>
          </p:nvSpPr>
          <p:spPr>
            <a:xfrm>
              <a:off x="6949440" y="4882896"/>
              <a:ext cx="1731074" cy="64918"/>
            </a:xfrm>
            <a:custGeom>
              <a:avLst/>
              <a:gdLst/>
              <a:ahLst/>
              <a:cxnLst/>
              <a:rect l="l" t="t" r="r" b="b"/>
              <a:pathLst>
                <a:path w="1800859">
                  <a:moveTo>
                    <a:pt x="0" y="0"/>
                  </a:moveTo>
                  <a:lnTo>
                    <a:pt x="1800847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40"/>
          <p:cNvSpPr/>
          <p:nvPr/>
        </p:nvSpPr>
        <p:spPr>
          <a:xfrm flipV="1">
            <a:off x="6775450" y="2849881"/>
            <a:ext cx="1902013" cy="45719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41"/>
          <p:cNvSpPr/>
          <p:nvPr/>
        </p:nvSpPr>
        <p:spPr>
          <a:xfrm flipV="1">
            <a:off x="6765226" y="2849881"/>
            <a:ext cx="1199694" cy="45719"/>
          </a:xfrm>
          <a:custGeom>
            <a:avLst/>
            <a:gdLst/>
            <a:ahLst/>
            <a:cxnLst/>
            <a:rect l="l" t="t" r="r" b="b"/>
            <a:pathLst>
              <a:path w="1375409">
                <a:moveTo>
                  <a:pt x="0" y="0"/>
                </a:moveTo>
                <a:lnTo>
                  <a:pt x="1374838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42"/>
          <p:cNvSpPr/>
          <p:nvPr/>
        </p:nvSpPr>
        <p:spPr>
          <a:xfrm>
            <a:off x="6762650" y="3124200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43"/>
          <p:cNvSpPr/>
          <p:nvPr/>
        </p:nvSpPr>
        <p:spPr>
          <a:xfrm>
            <a:off x="6765226" y="3124200"/>
            <a:ext cx="757796" cy="107948"/>
          </a:xfrm>
          <a:custGeom>
            <a:avLst/>
            <a:gdLst/>
            <a:ahLst/>
            <a:cxnLst/>
            <a:rect l="l" t="t" r="r" b="b"/>
            <a:pathLst>
              <a:path w="1540509">
                <a:moveTo>
                  <a:pt x="0" y="0"/>
                </a:moveTo>
                <a:lnTo>
                  <a:pt x="1539963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48"/>
          <p:cNvSpPr/>
          <p:nvPr/>
        </p:nvSpPr>
        <p:spPr>
          <a:xfrm>
            <a:off x="6762650" y="3289594"/>
            <a:ext cx="1917700" cy="7528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49"/>
          <p:cNvSpPr/>
          <p:nvPr/>
        </p:nvSpPr>
        <p:spPr>
          <a:xfrm flipV="1">
            <a:off x="6759763" y="3229065"/>
            <a:ext cx="1473899" cy="64911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4" name="Group 200"/>
          <p:cNvGrpSpPr/>
          <p:nvPr/>
        </p:nvGrpSpPr>
        <p:grpSpPr>
          <a:xfrm>
            <a:off x="6765226" y="3519479"/>
            <a:ext cx="1917700" cy="66274"/>
            <a:chOff x="6949440" y="6336200"/>
            <a:chExt cx="1917700" cy="66274"/>
          </a:xfrm>
        </p:grpSpPr>
        <p:sp>
          <p:nvSpPr>
            <p:cNvPr id="178" name="object 50"/>
            <p:cNvSpPr/>
            <p:nvPr/>
          </p:nvSpPr>
          <p:spPr>
            <a:xfrm>
              <a:off x="6949440" y="6336201"/>
              <a:ext cx="1917700" cy="0"/>
            </a:xfrm>
            <a:custGeom>
              <a:avLst/>
              <a:gdLst/>
              <a:ahLst/>
              <a:cxnLst/>
              <a:rect l="l" t="t" r="r" b="b"/>
              <a:pathLst>
                <a:path w="1917700">
                  <a:moveTo>
                    <a:pt x="0" y="0"/>
                  </a:moveTo>
                  <a:lnTo>
                    <a:pt x="1917700" y="0"/>
                  </a:lnTo>
                </a:path>
              </a:pathLst>
            </a:custGeom>
            <a:ln w="43967">
              <a:solidFill>
                <a:srgbClr val="B9B9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51"/>
            <p:cNvSpPr/>
            <p:nvPr/>
          </p:nvSpPr>
          <p:spPr>
            <a:xfrm>
              <a:off x="6949440" y="6336200"/>
              <a:ext cx="1266254" cy="66274"/>
            </a:xfrm>
            <a:custGeom>
              <a:avLst/>
              <a:gdLst/>
              <a:ahLst/>
              <a:cxnLst/>
              <a:rect l="l" t="t" r="r" b="b"/>
              <a:pathLst>
                <a:path w="1800859">
                  <a:moveTo>
                    <a:pt x="0" y="0"/>
                  </a:moveTo>
                  <a:lnTo>
                    <a:pt x="1800847" y="0"/>
                  </a:lnTo>
                </a:path>
              </a:pathLst>
            </a:custGeom>
            <a:ln w="43967">
              <a:solidFill>
                <a:srgbClr val="0089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25"/>
          <p:cNvSpPr txBox="1"/>
          <p:nvPr/>
        </p:nvSpPr>
        <p:spPr>
          <a:xfrm>
            <a:off x="5143500" y="2587990"/>
            <a:ext cx="1564005" cy="15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spc="5" dirty="0">
                <a:solidFill>
                  <a:srgbClr val="555757"/>
                </a:solidFill>
                <a:latin typeface="Arial Unicode MS"/>
                <a:cs typeface="Arial Unicode MS"/>
              </a:rPr>
              <a:t>Corda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68" name="object 25"/>
          <p:cNvSpPr txBox="1"/>
          <p:nvPr/>
        </p:nvSpPr>
        <p:spPr>
          <a:xfrm>
            <a:off x="5143500" y="3341516"/>
            <a:ext cx="1564005" cy="12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dirty="0">
                <a:solidFill>
                  <a:srgbClr val="555757"/>
                </a:solidFill>
                <a:latin typeface="Arial Unicode MS"/>
                <a:cs typeface="Arial Unicode MS"/>
              </a:rPr>
              <a:t>Servlets and JSP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0" name="object 25"/>
          <p:cNvSpPr txBox="1"/>
          <p:nvPr/>
        </p:nvSpPr>
        <p:spPr>
          <a:xfrm>
            <a:off x="5143500" y="2783989"/>
            <a:ext cx="1564005" cy="12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34315">
              <a:lnSpc>
                <a:spcPct val="151500"/>
              </a:lnSpc>
            </a:pPr>
            <a:r>
              <a:rPr lang="en-US" sz="1100" dirty="0">
                <a:solidFill>
                  <a:srgbClr val="555757"/>
                </a:solidFill>
                <a:latin typeface="Arial Unicode MS"/>
                <a:cs typeface="Arial Unicode MS"/>
              </a:rPr>
              <a:t>Web Services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3" name="object 25"/>
          <p:cNvSpPr txBox="1"/>
          <p:nvPr/>
        </p:nvSpPr>
        <p:spPr>
          <a:xfrm>
            <a:off x="5148117" y="3164989"/>
            <a:ext cx="1564005" cy="1282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5" dirty="0">
                <a:solidFill>
                  <a:srgbClr val="555757"/>
                </a:solidFill>
                <a:latin typeface="Arial Unicode MS"/>
                <a:cs typeface="Arial Unicode MS"/>
              </a:rPr>
              <a:t>Spring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75" name="object 25"/>
          <p:cNvSpPr txBox="1"/>
          <p:nvPr/>
        </p:nvSpPr>
        <p:spPr>
          <a:xfrm>
            <a:off x="5143500" y="2972177"/>
            <a:ext cx="1564005" cy="1166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>
                <a:solidFill>
                  <a:srgbClr val="555757"/>
                </a:solidFill>
                <a:latin typeface="Arial Unicode MS"/>
                <a:cs typeface="Arial Unicode MS"/>
              </a:rPr>
              <a:t>AngularJS</a:t>
            </a:r>
          </a:p>
        </p:txBody>
      </p:sp>
      <p:sp>
        <p:nvSpPr>
          <p:cNvPr id="99" name="object 25">
            <a:extLst>
              <a:ext uri="{FF2B5EF4-FFF2-40B4-BE49-F238E27FC236}">
                <a16:creationId xmlns="" xmlns:a16="http://schemas.microsoft.com/office/drawing/2014/main" id="{814E6841-A315-414B-AB57-3E264AF8D577}"/>
              </a:ext>
            </a:extLst>
          </p:cNvPr>
          <p:cNvSpPr txBox="1"/>
          <p:nvPr/>
        </p:nvSpPr>
        <p:spPr>
          <a:xfrm>
            <a:off x="5905500" y="7616730"/>
            <a:ext cx="514973" cy="245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Design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1" name="object 25">
            <a:extLst>
              <a:ext uri="{FF2B5EF4-FFF2-40B4-BE49-F238E27FC236}">
                <a16:creationId xmlns="" xmlns:a16="http://schemas.microsoft.com/office/drawing/2014/main" id="{8228B735-03A6-4A70-8D69-5F0295583B50}"/>
              </a:ext>
            </a:extLst>
          </p:cNvPr>
          <p:cNvSpPr txBox="1"/>
          <p:nvPr/>
        </p:nvSpPr>
        <p:spPr>
          <a:xfrm>
            <a:off x="4838700" y="7620000"/>
            <a:ext cx="954405" cy="462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 algn="ctr">
              <a:lnSpc>
                <a:spcPct val="151500"/>
              </a:lnSpc>
            </a:pPr>
            <a:r>
              <a:rPr lang="en-US" sz="1050" spc="25" dirty="0">
                <a:solidFill>
                  <a:srgbClr val="575757"/>
                </a:solidFill>
                <a:latin typeface="Arial Unicode MS"/>
                <a:cs typeface="Arial Unicode MS"/>
              </a:rPr>
              <a:t>Requirement Gathering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2" name="object 25">
            <a:extLst>
              <a:ext uri="{FF2B5EF4-FFF2-40B4-BE49-F238E27FC236}">
                <a16:creationId xmlns="" xmlns:a16="http://schemas.microsoft.com/office/drawing/2014/main" id="{993DAC01-4ED2-41F7-8B51-939297D7F1E3}"/>
              </a:ext>
            </a:extLst>
          </p:cNvPr>
          <p:cNvSpPr txBox="1"/>
          <p:nvPr/>
        </p:nvSpPr>
        <p:spPr>
          <a:xfrm>
            <a:off x="8154855" y="7620000"/>
            <a:ext cx="874845" cy="4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3975" algn="ctr">
              <a:lnSpc>
                <a:spcPct val="151500"/>
              </a:lnSpc>
            </a:pPr>
            <a:r>
              <a:rPr lang="en-US" sz="1050" spc="25" dirty="0" smtClean="0">
                <a:solidFill>
                  <a:srgbClr val="575757"/>
                </a:solidFill>
                <a:latin typeface="Arial Unicode MS"/>
                <a:cs typeface="Arial Unicode MS"/>
              </a:rPr>
              <a:t>Agile</a:t>
            </a:r>
          </a:p>
          <a:p>
            <a:pPr marL="12700" marR="53975" algn="ctr">
              <a:lnSpc>
                <a:spcPct val="151500"/>
              </a:lnSpc>
            </a:pPr>
            <a:r>
              <a:rPr lang="en-US" sz="1050" spc="25" dirty="0" smtClean="0">
                <a:solidFill>
                  <a:srgbClr val="575757"/>
                </a:solidFill>
                <a:latin typeface="Arial Unicode MS"/>
                <a:cs typeface="Arial Unicode MS"/>
              </a:rPr>
              <a:t>Methodology</a:t>
            </a:r>
            <a:endParaRPr sz="1050" dirty="0">
              <a:solidFill>
                <a:srgbClr val="575757"/>
              </a:solidFill>
              <a:latin typeface="Arial Unicode MS"/>
              <a:cs typeface="Arial Unicode MS"/>
            </a:endParaRPr>
          </a:p>
        </p:txBody>
      </p:sp>
      <p:sp>
        <p:nvSpPr>
          <p:cNvPr id="105" name="object 83"/>
          <p:cNvSpPr txBox="1"/>
          <p:nvPr/>
        </p:nvSpPr>
        <p:spPr>
          <a:xfrm>
            <a:off x="539256" y="7469711"/>
            <a:ext cx="36898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Global </a:t>
            </a:r>
            <a:r>
              <a:rPr lang="en-US" sz="1100" i="1" spc="30" dirty="0">
                <a:solidFill>
                  <a:srgbClr val="555757"/>
                </a:solidFill>
                <a:cs typeface="Calibri"/>
              </a:rPr>
              <a:t>KYC </a:t>
            </a: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Upgrade </a:t>
            </a:r>
            <a:r>
              <a:rPr lang="en-US" sz="1100" i="1" spc="4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(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January’ 19 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–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March’ 19)</a:t>
            </a:r>
            <a:endParaRPr lang="en-US" sz="1100" dirty="0">
              <a:cs typeface="Calibri"/>
            </a:endParaRPr>
          </a:p>
        </p:txBody>
      </p:sp>
      <p:sp>
        <p:nvSpPr>
          <p:cNvPr id="107" name="object 83"/>
          <p:cNvSpPr txBox="1"/>
          <p:nvPr/>
        </p:nvSpPr>
        <p:spPr>
          <a:xfrm>
            <a:off x="589136" y="6732223"/>
            <a:ext cx="3689844" cy="8694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err="1" smtClean="0">
                <a:solidFill>
                  <a:srgbClr val="555757"/>
                </a:solidFill>
                <a:latin typeface="Arial Unicode MS"/>
                <a:cs typeface="Arial Unicode MS"/>
              </a:rPr>
              <a:t>Blockchain</a:t>
            </a: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 Developer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 err="1" smtClean="0">
                <a:solidFill>
                  <a:srgbClr val="555757"/>
                </a:solidFill>
                <a:cs typeface="Calibri"/>
              </a:rPr>
              <a:t>Corda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 Money Transfer Platform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 </a:t>
            </a:r>
            <a:r>
              <a:rPr lang="en-US" sz="1100" i="1" spc="40" dirty="0" err="1">
                <a:solidFill>
                  <a:srgbClr val="555757"/>
                </a:solidFill>
                <a:cs typeface="Calibri"/>
              </a:rPr>
              <a:t>PoC</a:t>
            </a: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 (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March’ 19 – July’ 19)</a:t>
            </a: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endParaRPr lang="en-US" sz="1100" dirty="0">
              <a:cs typeface="Calibri"/>
            </a:endParaRPr>
          </a:p>
        </p:txBody>
      </p:sp>
      <p:sp>
        <p:nvSpPr>
          <p:cNvPr id="108" name="object 83"/>
          <p:cNvSpPr txBox="1"/>
          <p:nvPr/>
        </p:nvSpPr>
        <p:spPr>
          <a:xfrm>
            <a:off x="592766" y="6019800"/>
            <a:ext cx="3689844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spc="-7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Java Backend Developer And Support</a:t>
            </a:r>
            <a:endParaRPr lang="en-US" sz="1600" spc="-70" dirty="0">
              <a:solidFill>
                <a:srgbClr val="555757"/>
              </a:solidFill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100" i="1" spc="40" dirty="0">
                <a:solidFill>
                  <a:srgbClr val="555757"/>
                </a:solidFill>
                <a:cs typeface="Calibri"/>
              </a:rPr>
              <a:t>Capgemini Technology Services India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Ltd,</a:t>
            </a:r>
          </a:p>
          <a:p>
            <a:pPr marL="12700">
              <a:spcBef>
                <a:spcPts val="280"/>
              </a:spcBef>
            </a:pPr>
            <a:r>
              <a:rPr lang="en-US" sz="1100" i="1" spc="30" dirty="0" err="1" smtClean="0">
                <a:solidFill>
                  <a:srgbClr val="555757"/>
                </a:solidFill>
                <a:cs typeface="Calibri"/>
              </a:rPr>
              <a:t>iCompass</a:t>
            </a:r>
            <a:r>
              <a:rPr lang="en-US" sz="1100" i="1" spc="30" dirty="0" smtClean="0">
                <a:solidFill>
                  <a:srgbClr val="555757"/>
                </a:solidFill>
                <a:cs typeface="Calibri"/>
              </a:rPr>
              <a:t> Tool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(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August’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19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– 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Present</a:t>
            </a:r>
            <a:r>
              <a:rPr lang="en-US" sz="1100" i="1" spc="40" dirty="0" smtClean="0">
                <a:solidFill>
                  <a:srgbClr val="555757"/>
                </a:solidFill>
                <a:cs typeface="Calibri"/>
              </a:rPr>
              <a:t>)</a:t>
            </a:r>
            <a:endParaRPr lang="en-US" sz="1100" dirty="0">
              <a:cs typeface="Calibri"/>
            </a:endParaRPr>
          </a:p>
        </p:txBody>
      </p:sp>
      <p:sp>
        <p:nvSpPr>
          <p:cNvPr id="109" name="object 82"/>
          <p:cNvSpPr/>
          <p:nvPr/>
        </p:nvSpPr>
        <p:spPr>
          <a:xfrm>
            <a:off x="349589" y="6082828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82"/>
          <p:cNvSpPr/>
          <p:nvPr/>
        </p:nvSpPr>
        <p:spPr>
          <a:xfrm>
            <a:off x="351255" y="6743557"/>
            <a:ext cx="158115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82"/>
          <p:cNvSpPr/>
          <p:nvPr/>
        </p:nvSpPr>
        <p:spPr>
          <a:xfrm>
            <a:off x="334529" y="7442998"/>
            <a:ext cx="141459" cy="158750"/>
          </a:xfrm>
          <a:custGeom>
            <a:avLst/>
            <a:gdLst/>
            <a:ahLst/>
            <a:cxnLst/>
            <a:rect l="l" t="t" r="r" b="b"/>
            <a:pathLst>
              <a:path w="158115" h="158750">
                <a:moveTo>
                  <a:pt x="70378" y="0"/>
                </a:moveTo>
                <a:lnTo>
                  <a:pt x="34137" y="13779"/>
                </a:lnTo>
                <a:lnTo>
                  <a:pt x="8954" y="45110"/>
                </a:lnTo>
                <a:lnTo>
                  <a:pt x="0" y="91244"/>
                </a:lnTo>
                <a:lnTo>
                  <a:pt x="3435" y="105046"/>
                </a:lnTo>
                <a:lnTo>
                  <a:pt x="26555" y="139071"/>
                </a:lnTo>
                <a:lnTo>
                  <a:pt x="63927" y="157054"/>
                </a:lnTo>
                <a:lnTo>
                  <a:pt x="78447" y="158380"/>
                </a:lnTo>
                <a:lnTo>
                  <a:pt x="79924" y="158366"/>
                </a:lnTo>
                <a:lnTo>
                  <a:pt x="119300" y="146891"/>
                </a:lnTo>
                <a:lnTo>
                  <a:pt x="147188" y="117298"/>
                </a:lnTo>
                <a:lnTo>
                  <a:pt x="157708" y="74469"/>
                </a:lnTo>
                <a:lnTo>
                  <a:pt x="155743" y="60907"/>
                </a:lnTo>
                <a:lnTo>
                  <a:pt x="136820" y="26105"/>
                </a:lnTo>
                <a:lnTo>
                  <a:pt x="101338" y="4428"/>
                </a:lnTo>
                <a:lnTo>
                  <a:pt x="70378" y="0"/>
                </a:lnTo>
                <a:close/>
              </a:path>
            </a:pathLst>
          </a:custGeom>
          <a:solidFill>
            <a:srgbClr val="008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44"/>
          <p:cNvSpPr/>
          <p:nvPr/>
        </p:nvSpPr>
        <p:spPr>
          <a:xfrm>
            <a:off x="6759763" y="3732983"/>
            <a:ext cx="1917700" cy="0"/>
          </a:xfrm>
          <a:custGeom>
            <a:avLst/>
            <a:gdLst/>
            <a:ahLst/>
            <a:cxnLst/>
            <a:rect l="l" t="t" r="r" b="b"/>
            <a:pathLst>
              <a:path w="1917700">
                <a:moveTo>
                  <a:pt x="0" y="0"/>
                </a:moveTo>
                <a:lnTo>
                  <a:pt x="1917700" y="0"/>
                </a:lnTo>
              </a:path>
            </a:pathLst>
          </a:custGeom>
          <a:ln w="43967">
            <a:solidFill>
              <a:srgbClr val="B9B9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25"/>
          <p:cNvSpPr txBox="1"/>
          <p:nvPr/>
        </p:nvSpPr>
        <p:spPr>
          <a:xfrm>
            <a:off x="5154800" y="3553141"/>
            <a:ext cx="1564005" cy="14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500"/>
              </a:lnSpc>
            </a:pPr>
            <a:r>
              <a:rPr lang="en-US" sz="1100" spc="-30" dirty="0" smtClean="0">
                <a:solidFill>
                  <a:srgbClr val="555757"/>
                </a:solidFill>
                <a:latin typeface="Arial Unicode MS"/>
                <a:cs typeface="Arial Unicode MS"/>
              </a:rPr>
              <a:t>AWS </a:t>
            </a:r>
            <a:endParaRPr lang="en-US" sz="1100" dirty="0">
              <a:latin typeface="Arial Unicode MS"/>
              <a:cs typeface="Arial Unicode MS"/>
            </a:endParaRPr>
          </a:p>
        </p:txBody>
      </p:sp>
      <p:sp>
        <p:nvSpPr>
          <p:cNvPr id="118" name="object 45"/>
          <p:cNvSpPr/>
          <p:nvPr/>
        </p:nvSpPr>
        <p:spPr>
          <a:xfrm flipV="1">
            <a:off x="6759763" y="3688080"/>
            <a:ext cx="1304700" cy="45719"/>
          </a:xfrm>
          <a:custGeom>
            <a:avLst/>
            <a:gdLst/>
            <a:ahLst/>
            <a:cxnLst/>
            <a:rect l="l" t="t" r="r" b="b"/>
            <a:pathLst>
              <a:path w="1800859">
                <a:moveTo>
                  <a:pt x="0" y="0"/>
                </a:moveTo>
                <a:lnTo>
                  <a:pt x="1800847" y="0"/>
                </a:lnTo>
              </a:path>
            </a:pathLst>
          </a:custGeom>
          <a:ln w="43967">
            <a:solidFill>
              <a:srgbClr val="0089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235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Lucida Sans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Shah, Jimi</dc:creator>
  <cp:lastModifiedBy>Singh, Shraddha</cp:lastModifiedBy>
  <cp:revision>138</cp:revision>
  <dcterms:created xsi:type="dcterms:W3CDTF">2015-07-31T16:06:09Z</dcterms:created>
  <dcterms:modified xsi:type="dcterms:W3CDTF">2020-02-05T06:54:24Z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2015-07-31T00:00:00Z</vt:filetime>
  </property>
  <property fmtid="{D5CDD505-2E9C-101B-9397-08002B2CF9AE}" pid="3" name="Creator">
    <vt:lpwstr>Adobe Illustrator CC 2015 (Windows)</vt:lpwstr>
  </property>
  <property fmtid="{D5CDD505-2E9C-101B-9397-08002B2CF9AE}" pid="4" name="LastSaved">
    <vt:filetime>2015-07-31T00:00:00Z</vt:filetime>
  </property>
</Properties>
</file>