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37" autoAdjust="0"/>
    <p:restoredTop sz="94660"/>
  </p:normalViewPr>
  <p:slideViewPr>
    <p:cSldViewPr>
      <p:cViewPr varScale="1">
        <p:scale>
          <a:sx n="70" d="100"/>
          <a:sy n="70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6CB69-680F-4598-988E-D7CEFF8C7FE0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DE889-7CD5-4D0A-8C84-FBF6C48E46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3296F-FC75-4ACD-B42F-5C43A2F0B8D9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518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22BCC-6BAA-49CE-87AF-8F00124909D4}" type="datetimeFigureOut">
              <a:rPr lang="en-US" smtClean="0"/>
              <a:pPr/>
              <a:t>2/5/2020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5F63-84E7-4C62-B14C-74501B2738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 txBox="1">
            <a:spLocks noChangeArrowheads="1"/>
          </p:cNvSpPr>
          <p:nvPr/>
        </p:nvSpPr>
        <p:spPr bwMode="auto">
          <a:xfrm>
            <a:off x="0" y="4"/>
            <a:ext cx="9144000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0" tIns="36000" rIns="72000" bIns="0" anchor="b"/>
          <a:lstStyle/>
          <a:p>
            <a:pPr eaLnBrk="0" hangingPunct="0">
              <a:lnSpc>
                <a:spcPct val="90000"/>
              </a:lnSpc>
              <a:defRPr/>
            </a:pPr>
            <a:r>
              <a:rPr lang="en-GB" sz="2400" b="1" kern="0" dirty="0" smtClean="0">
                <a:solidFill>
                  <a:srgbClr val="484848"/>
                </a:solidFill>
              </a:rPr>
              <a:t>Shraddha Singh</a:t>
            </a:r>
            <a:endParaRPr lang="en-US" sz="2400" b="1" kern="0" dirty="0">
              <a:solidFill>
                <a:srgbClr val="484848"/>
              </a:solidFill>
            </a:endParaRPr>
          </a:p>
        </p:txBody>
      </p:sp>
      <p:grpSp>
        <p:nvGrpSpPr>
          <p:cNvPr id="2" name="Group 26"/>
          <p:cNvGrpSpPr/>
          <p:nvPr/>
        </p:nvGrpSpPr>
        <p:grpSpPr>
          <a:xfrm>
            <a:off x="169318" y="664464"/>
            <a:ext cx="8788579" cy="5791200"/>
            <a:chOff x="183428" y="644525"/>
            <a:chExt cx="9520960" cy="5713984"/>
          </a:xfrm>
        </p:grpSpPr>
        <p:sp>
          <p:nvSpPr>
            <p:cNvPr id="16386" name="Rectangle 14"/>
            <p:cNvSpPr>
              <a:spLocks noChangeArrowheads="1"/>
            </p:cNvSpPr>
            <p:nvPr/>
          </p:nvSpPr>
          <p:spPr bwMode="auto">
            <a:xfrm>
              <a:off x="2217738" y="1651004"/>
              <a:ext cx="2655887" cy="250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</a:pPr>
              <a:r>
                <a:rPr lang="en-GB" sz="1200" dirty="0" err="1"/>
                <a:t>Blockchain</a:t>
              </a:r>
              <a:r>
                <a:rPr lang="en-GB" sz="1200" dirty="0"/>
                <a:t> Developer</a:t>
              </a:r>
            </a:p>
          </p:txBody>
        </p:sp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184149" y="1901828"/>
              <a:ext cx="4655820" cy="25241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400" i="1" dirty="0"/>
                <a:t>Profile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84149" y="2152645"/>
              <a:ext cx="4655820" cy="18072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Ins="54000" anchor="ctr"/>
            <a:lstStyle/>
            <a:p>
              <a:pPr marL="0" lvl="2" indent="3175" algn="just">
                <a:spcBef>
                  <a:spcPts val="600"/>
                </a:spcBef>
                <a:spcAft>
                  <a:spcPts val="600"/>
                </a:spcAft>
                <a:buClr>
                  <a:schemeClr val="tx2"/>
                </a:buClr>
              </a:pPr>
              <a:r>
                <a:rPr lang="en-US" sz="1100" dirty="0">
                  <a:latin typeface="Calibri (Body)"/>
                  <a:cs typeface="Arial Unicode MS"/>
                </a:rPr>
                <a:t>I am a </a:t>
              </a:r>
              <a:r>
                <a:rPr lang="en-US" sz="1100" dirty="0" err="1" smtClean="0">
                  <a:latin typeface="Calibri (Body)"/>
                  <a:cs typeface="Arial Unicode MS"/>
                </a:rPr>
                <a:t>Blockchain</a:t>
              </a:r>
              <a:r>
                <a:rPr lang="en-US" sz="1100" dirty="0" smtClean="0">
                  <a:latin typeface="Calibri (Body)"/>
                  <a:cs typeface="Arial Unicode MS"/>
                </a:rPr>
                <a:t> and Java </a:t>
              </a:r>
              <a:r>
                <a:rPr lang="en-US" sz="1100" dirty="0">
                  <a:latin typeface="Calibri (Body)"/>
                  <a:cs typeface="Arial Unicode MS"/>
                </a:rPr>
                <a:t>Developer as a part of </a:t>
              </a:r>
              <a:r>
                <a:rPr lang="en-US" sz="1100" dirty="0" err="1">
                  <a:latin typeface="Calibri (Body)"/>
                  <a:cs typeface="Arial Unicode MS"/>
                </a:rPr>
                <a:t>Capgemini’s</a:t>
              </a:r>
              <a:r>
                <a:rPr lang="en-US" sz="1100" dirty="0">
                  <a:latin typeface="Calibri (Body)"/>
                  <a:cs typeface="Arial Unicode MS"/>
                </a:rPr>
                <a:t>  ADM –  Java  Practice in Financial Services. I am also certified as an AWS Developer – Associate. I have developed </a:t>
              </a:r>
              <a:r>
                <a:rPr lang="en-US" sz="1100" dirty="0" err="1">
                  <a:latin typeface="Calibri (Body)"/>
                  <a:cs typeface="Arial Unicode MS"/>
                </a:rPr>
                <a:t>PoCs</a:t>
              </a:r>
              <a:r>
                <a:rPr lang="en-US" sz="1100" dirty="0">
                  <a:latin typeface="Calibri (Body)"/>
                  <a:cs typeface="Arial Unicode MS"/>
                </a:rPr>
                <a:t> on R3 </a:t>
              </a:r>
              <a:r>
                <a:rPr lang="en-US" sz="1100" dirty="0" err="1">
                  <a:latin typeface="Calibri (Body)"/>
                  <a:cs typeface="Arial Unicode MS"/>
                </a:rPr>
                <a:t>Corda</a:t>
              </a:r>
              <a:r>
                <a:rPr lang="en-US" sz="1100" dirty="0">
                  <a:latin typeface="Calibri (Body)"/>
                  <a:cs typeface="Arial Unicode MS"/>
                </a:rPr>
                <a:t>, a </a:t>
              </a:r>
              <a:r>
                <a:rPr lang="en-US" sz="1100" dirty="0" err="1" smtClean="0">
                  <a:latin typeface="Calibri (Body)"/>
                  <a:cs typeface="Arial Unicode MS"/>
                </a:rPr>
                <a:t>Blockchain</a:t>
              </a:r>
              <a:r>
                <a:rPr lang="en-US" sz="1100" dirty="0" smtClean="0">
                  <a:latin typeface="Calibri (Body)"/>
                  <a:cs typeface="Arial Unicode MS"/>
                </a:rPr>
                <a:t> </a:t>
              </a:r>
              <a:r>
                <a:rPr lang="en-US" sz="1100" dirty="0">
                  <a:latin typeface="Calibri (Body)"/>
                  <a:cs typeface="Arial Unicode MS"/>
                </a:rPr>
                <a:t>platform built for business. I am currently working as a backend Java developer in </a:t>
              </a:r>
              <a:r>
                <a:rPr lang="en-US" sz="1100" dirty="0" err="1">
                  <a:latin typeface="Calibri (Body)"/>
                  <a:cs typeface="Arial Unicode MS"/>
                </a:rPr>
                <a:t>iCompass</a:t>
              </a:r>
              <a:r>
                <a:rPr lang="en-US" sz="1100" dirty="0">
                  <a:latin typeface="Calibri (Body)"/>
                  <a:cs typeface="Arial Unicode MS"/>
                </a:rPr>
                <a:t>, an evaluation tool which is used by recruitment, staffing and HR.</a:t>
              </a:r>
            </a:p>
            <a:p>
              <a:pPr marL="0" lvl="2" indent="3175" algn="just">
                <a:buClr>
                  <a:schemeClr val="tx2"/>
                </a:buClr>
              </a:pPr>
              <a:r>
                <a:rPr lang="en-US" sz="1100" dirty="0">
                  <a:latin typeface="Calibri (Body)"/>
                  <a:cs typeface="Arial Unicode MS"/>
                </a:rPr>
                <a:t>I </a:t>
              </a:r>
              <a:r>
                <a:rPr lang="en-US" sz="1100" dirty="0" smtClean="0">
                  <a:latin typeface="Calibri (Body)"/>
                  <a:cs typeface="Arial Unicode MS"/>
                </a:rPr>
                <a:t>also have </a:t>
              </a:r>
              <a:r>
                <a:rPr lang="en-US" sz="1100" dirty="0">
                  <a:latin typeface="Calibri (Body)"/>
                  <a:cs typeface="Arial Unicode MS"/>
                </a:rPr>
                <a:t>a strong hold on Core as well as Advanced Java (Spring Framework, Hibernate, JSP and Servlets), also have hands-on on Angular and Database Operations (MySQL).</a:t>
              </a:r>
              <a:endParaRPr lang="en-US" sz="1100" dirty="0">
                <a:latin typeface="Calibri (Body)"/>
                <a:cs typeface="Arial Unicode MS"/>
              </a:endParaRPr>
            </a:p>
          </p:txBody>
        </p:sp>
        <p:sp>
          <p:nvSpPr>
            <p:cNvPr id="16392" name="Rectangle 2"/>
            <p:cNvSpPr>
              <a:spLocks noChangeArrowheads="1"/>
            </p:cNvSpPr>
            <p:nvPr/>
          </p:nvSpPr>
          <p:spPr bwMode="auto">
            <a:xfrm>
              <a:off x="5824538" y="1368425"/>
              <a:ext cx="933450" cy="11557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Insert </a:t>
              </a:r>
              <a:r>
                <a:rPr lang="en-GB" sz="800" b="1" dirty="0"/>
                <a:t>picture</a:t>
              </a:r>
              <a:r>
                <a:rPr lang="en-GB" sz="800" dirty="0"/>
                <a:t>. </a:t>
              </a:r>
            </a:p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Make picture fit this frame.</a:t>
              </a:r>
            </a:p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In picture menu, compress picture so the file is not to big.</a:t>
              </a: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4150" y="3963198"/>
              <a:ext cx="4638203" cy="247505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400" i="1" dirty="0">
                  <a:cs typeface="+mn-cs"/>
                </a:rPr>
                <a:t>Competences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236663" y="644531"/>
              <a:ext cx="981075" cy="25241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i="1" dirty="0">
                  <a:cs typeface="+mn-cs"/>
                </a:rPr>
                <a:t>Name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17738" y="644531"/>
              <a:ext cx="2655887" cy="252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dirty="0" smtClean="0"/>
                <a:t>Shraddha Singh</a:t>
              </a:r>
              <a:r>
                <a:rPr lang="en-GB" sz="1200" dirty="0"/>
                <a:t>	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236663" y="896941"/>
              <a:ext cx="981075" cy="250825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i="1" dirty="0">
                  <a:cs typeface="+mn-cs"/>
                </a:rPr>
                <a:t>Grade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2217738" y="896941"/>
              <a:ext cx="2655887" cy="250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dirty="0"/>
                <a:t>Associate Consultant</a:t>
              </a:r>
              <a:endParaRPr lang="en-GB" sz="1200" dirty="0">
                <a:cs typeface="+mn-cs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236663" y="1147763"/>
              <a:ext cx="981075" cy="252412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i="1" dirty="0">
                  <a:cs typeface="+mn-cs"/>
                </a:rPr>
                <a:t>Nationality</a:t>
              </a: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217738" y="1147763"/>
              <a:ext cx="2655887" cy="2524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28398" dir="1593903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200" dirty="0"/>
                <a:t>Indian</a:t>
              </a:r>
              <a:endParaRPr lang="en-GB" sz="1200" dirty="0">
                <a:cs typeface="+mn-cs"/>
              </a:endParaRP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1236663" y="1400181"/>
              <a:ext cx="981075" cy="252413"/>
            </a:xfrm>
            <a:prstGeom prst="rect">
              <a:avLst/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</a:pPr>
              <a:r>
                <a:rPr lang="en-US" sz="1200" i="1" dirty="0"/>
                <a:t>Residence</a:t>
              </a:r>
              <a:endParaRPr lang="en-GB" sz="1200" i="1" dirty="0"/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2217738" y="1400181"/>
              <a:ext cx="2655887" cy="2524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</a:pPr>
              <a:r>
                <a:rPr lang="en-GB" sz="1200" dirty="0"/>
                <a:t>Pune</a:t>
              </a:r>
            </a:p>
          </p:txBody>
        </p:sp>
        <p:pic>
          <p:nvPicPr>
            <p:cNvPr id="16402" name="Picture 17"/>
            <p:cNvPicPr>
              <a:picLocks noChangeAspect="1" noChangeArrowheads="1"/>
            </p:cNvPicPr>
            <p:nvPr/>
          </p:nvPicPr>
          <p:blipFill>
            <a:blip r:embed="rId3" cstate="print"/>
            <a:srcRect l="81126" t="58008" r="16835" b="39690"/>
            <a:stretch>
              <a:fillRect/>
            </a:stretch>
          </p:blipFill>
          <p:spPr bwMode="auto">
            <a:xfrm>
              <a:off x="6305553" y="2743206"/>
              <a:ext cx="269875" cy="22542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184149" y="4212303"/>
              <a:ext cx="4655820" cy="13191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Ins="54000" numCol="1" anchor="ctr"/>
            <a:lstStyle/>
            <a:p>
              <a:pPr lvl="0"/>
              <a:endParaRPr lang="en-US" sz="900" dirty="0"/>
            </a:p>
            <a:p>
              <a:pPr marL="171450" lvl="0" indent="-171450">
                <a:buFont typeface="Courier New" panose="02070309020205020404" pitchFamily="49" charset="0"/>
                <a:buChar char="o"/>
              </a:pPr>
              <a:r>
                <a:rPr lang="en-US" sz="1200" dirty="0" err="1"/>
                <a:t>Blockchain</a:t>
              </a:r>
              <a:r>
                <a:rPr lang="en-US" sz="1200" dirty="0"/>
                <a:t> R3 </a:t>
              </a:r>
              <a:r>
                <a:rPr lang="en-US" sz="1200" dirty="0" err="1"/>
                <a:t>Corda</a:t>
              </a:r>
              <a:r>
                <a:rPr lang="en-US" sz="1200" dirty="0"/>
                <a:t> </a:t>
              </a:r>
              <a:r>
                <a:rPr lang="en-US" sz="1200" dirty="0" err="1"/>
                <a:t>PoC</a:t>
              </a:r>
              <a:r>
                <a:rPr lang="en-US" sz="1200" dirty="0"/>
                <a:t> </a:t>
              </a:r>
              <a:r>
                <a:rPr lang="en-US" sz="1200" dirty="0" smtClean="0"/>
                <a:t>Development</a:t>
              </a:r>
              <a:endParaRPr lang="en-US" sz="1200" dirty="0"/>
            </a:p>
            <a:p>
              <a:pPr marL="171450" lvl="0" indent="-171450">
                <a:buFont typeface="Courier New" panose="02070309020205020404" pitchFamily="49" charset="0"/>
                <a:buChar char="o"/>
              </a:pPr>
              <a:r>
                <a:rPr lang="en-US" sz="1200" dirty="0"/>
                <a:t>AWS Cloud </a:t>
              </a:r>
              <a:r>
                <a:rPr lang="en-US" sz="1200" dirty="0" smtClean="0"/>
                <a:t>Development</a:t>
              </a:r>
              <a:endParaRPr lang="en-US" sz="1200" dirty="0"/>
            </a:p>
            <a:p>
              <a:pPr marL="109538" lvl="0" indent="-109538">
                <a:buFont typeface="Wingdings" pitchFamily="2" charset="2"/>
                <a:buChar char="§"/>
              </a:pPr>
              <a:r>
                <a:rPr lang="en-US" sz="1300" b="1" u="sng" dirty="0"/>
                <a:t>Certifications</a:t>
              </a:r>
              <a:r>
                <a:rPr lang="en-US" sz="1200" dirty="0" smtClean="0"/>
                <a:t>:</a:t>
              </a:r>
            </a:p>
            <a:p>
              <a:pPr marL="171450" lvl="0" indent="-171450">
                <a:buFont typeface="Courier New" panose="02070309020205020404" pitchFamily="49" charset="0"/>
                <a:buChar char="o"/>
              </a:pPr>
              <a:r>
                <a:rPr lang="en-US" sz="1200" spc="20" dirty="0" smtClean="0">
                  <a:cs typeface="Arial Unicode MS"/>
                </a:rPr>
                <a:t>AWS </a:t>
              </a:r>
              <a:r>
                <a:rPr lang="en-US" sz="1200" spc="20" dirty="0">
                  <a:cs typeface="Arial Unicode MS"/>
                </a:rPr>
                <a:t>Certified Developer – Associate </a:t>
              </a:r>
              <a:endParaRPr lang="en-US" sz="1200" spc="20" dirty="0" smtClean="0">
                <a:cs typeface="Arial Unicode MS"/>
              </a:endParaRPr>
            </a:p>
            <a:p>
              <a:pPr marL="184150" indent="-171450">
                <a:lnSpc>
                  <a:spcPct val="100000"/>
                </a:lnSpc>
                <a:buFont typeface="Courier New" panose="02070309020205020404" pitchFamily="49" charset="0"/>
                <a:buChar char="o"/>
              </a:pPr>
              <a:r>
                <a:rPr lang="en-US" sz="1200" spc="20" dirty="0" err="1" smtClean="0">
                  <a:cs typeface="Arial Unicode MS"/>
                </a:rPr>
                <a:t>Mulesoft</a:t>
              </a:r>
              <a:r>
                <a:rPr lang="en-US" sz="1200" spc="20" dirty="0" smtClean="0">
                  <a:cs typeface="Arial Unicode MS"/>
                </a:rPr>
                <a:t> </a:t>
              </a:r>
              <a:r>
                <a:rPr lang="en-US" sz="1200" spc="20" dirty="0">
                  <a:cs typeface="Arial Unicode MS"/>
                </a:rPr>
                <a:t>Developer Associate</a:t>
              </a:r>
              <a:endParaRPr lang="en-US" sz="1200" spc="-10" dirty="0">
                <a:cs typeface="Tahoma"/>
              </a:endParaRPr>
            </a:p>
            <a:p>
              <a:pPr lvl="0">
                <a:spcBef>
                  <a:spcPts val="600"/>
                </a:spcBef>
              </a:pPr>
              <a:endParaRPr lang="en-US" sz="900" dirty="0"/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184149" y="5477353"/>
              <a:ext cx="4655820" cy="227550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400" i="1" dirty="0">
                  <a:cs typeface="+mn-cs"/>
                </a:rPr>
                <a:t>Education</a:t>
              </a:r>
            </a:p>
          </p:txBody>
        </p:sp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83428" y="5704903"/>
              <a:ext cx="4686895" cy="6536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rIns="54000"/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1100" dirty="0"/>
                <a:t>Bachelor in Engineering </a:t>
              </a:r>
              <a:endParaRPr lang="en-US" sz="1100" dirty="0" smtClean="0"/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1100" dirty="0" smtClean="0"/>
                <a:t>Electronics Instrumentation &amp; Control - 2018</a:t>
              </a:r>
              <a:endParaRPr lang="en-US" sz="1100" dirty="0"/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defRPr/>
              </a:pPr>
              <a:r>
                <a:rPr lang="en-US" sz="1100" dirty="0" err="1" smtClean="0"/>
                <a:t>Thapar</a:t>
              </a:r>
              <a:r>
                <a:rPr lang="en-US" sz="1100" dirty="0" smtClean="0"/>
                <a:t> Institute of Engineering &amp; Technology, Patiala</a:t>
              </a:r>
              <a:endParaRPr lang="en-US" sz="1100" dirty="0"/>
            </a:p>
            <a:p>
              <a:pPr marL="179388" indent="-179388"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§"/>
                <a:defRPr/>
              </a:pPr>
              <a:endParaRPr lang="en-US" sz="1100" dirty="0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865688" y="644530"/>
              <a:ext cx="4838700" cy="25081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  <a:defRPr/>
              </a:pPr>
              <a:r>
                <a:rPr lang="en-GB" sz="1400" i="1" dirty="0">
                  <a:cs typeface="+mn-cs"/>
                </a:rPr>
                <a:t>Professional Experience</a:t>
              </a:r>
            </a:p>
          </p:txBody>
        </p:sp>
        <p:sp>
          <p:nvSpPr>
            <p:cNvPr id="16409" name="Rectangle 13"/>
            <p:cNvSpPr>
              <a:spLocks noChangeArrowheads="1"/>
            </p:cNvSpPr>
            <p:nvPr/>
          </p:nvSpPr>
          <p:spPr bwMode="auto">
            <a:xfrm>
              <a:off x="1236663" y="1651004"/>
              <a:ext cx="981075" cy="250825"/>
            </a:xfrm>
            <a:prstGeom prst="rect">
              <a:avLst/>
            </a:prstGeom>
            <a:gradFill rotWithShape="1">
              <a:gsLst>
                <a:gs pos="0">
                  <a:srgbClr val="83D3FF"/>
                </a:gs>
                <a:gs pos="50000">
                  <a:srgbClr val="B5E2FF"/>
                </a:gs>
                <a:gs pos="100000">
                  <a:srgbClr val="DBF0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eaLnBrk="0" hangingPunct="0">
                <a:lnSpc>
                  <a:spcPct val="90000"/>
                </a:lnSpc>
                <a:spcBef>
                  <a:spcPct val="40000"/>
                </a:spcBef>
                <a:tabLst>
                  <a:tab pos="6464300" algn="r"/>
                </a:tabLst>
              </a:pPr>
              <a:r>
                <a:rPr lang="en-GB" sz="1200" i="1" dirty="0"/>
                <a:t>Role</a:t>
              </a:r>
            </a:p>
          </p:txBody>
        </p:sp>
        <p:sp>
          <p:nvSpPr>
            <p:cNvPr id="16410" name="Rectangle 2"/>
            <p:cNvSpPr>
              <a:spLocks noChangeAspect="1" noChangeArrowheads="1"/>
            </p:cNvSpPr>
            <p:nvPr/>
          </p:nvSpPr>
          <p:spPr bwMode="auto">
            <a:xfrm>
              <a:off x="193678" y="644525"/>
              <a:ext cx="1036638" cy="12573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Insert </a:t>
              </a:r>
              <a:r>
                <a:rPr lang="en-GB" sz="800" b="1" dirty="0"/>
                <a:t>picture</a:t>
              </a:r>
              <a:r>
                <a:rPr lang="en-GB" sz="800" dirty="0"/>
                <a:t>. </a:t>
              </a:r>
            </a:p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Make picture fit this frame.</a:t>
              </a:r>
            </a:p>
            <a:p>
              <a:pPr marL="88900" indent="-88900" eaLnBrk="0" hangingPunct="0">
                <a:lnSpc>
                  <a:spcPct val="90000"/>
                </a:lnSpc>
                <a:spcBef>
                  <a:spcPct val="50000"/>
                </a:spcBef>
                <a:buFontTx/>
                <a:buChar char="•"/>
                <a:tabLst>
                  <a:tab pos="6464300" algn="r"/>
                </a:tabLst>
              </a:pPr>
              <a:r>
                <a:rPr lang="en-GB" sz="800" dirty="0"/>
                <a:t>In picture menu, compress picture so the file is not too big.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865688" y="895350"/>
              <a:ext cx="4838700" cy="546315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/>
            <a:lstStyle/>
            <a:p>
              <a:pPr algn="just">
                <a:spcBef>
                  <a:spcPts val="600"/>
                </a:spcBef>
                <a:defRPr/>
              </a:pPr>
              <a:endParaRPr lang="en-US" altLang="en-US" sz="1300" b="1" u="sng" dirty="0" smtClean="0"/>
            </a:p>
            <a:p>
              <a:pPr algn="just">
                <a:spcBef>
                  <a:spcPts val="600"/>
                </a:spcBef>
                <a:defRPr/>
              </a:pPr>
              <a:r>
                <a:rPr lang="en-US" altLang="en-US" sz="1300" b="1" u="sng" dirty="0" err="1" smtClean="0"/>
                <a:t>Blockchain</a:t>
              </a:r>
              <a:r>
                <a:rPr lang="en-US" altLang="en-US" sz="1300" b="1" u="sng" dirty="0" smtClean="0"/>
                <a:t> </a:t>
              </a:r>
              <a:r>
                <a:rPr lang="en-US" altLang="en-US" sz="1300" b="1" u="sng" dirty="0" err="1" smtClean="0"/>
                <a:t>PoC</a:t>
              </a:r>
              <a:r>
                <a:rPr lang="en-US" altLang="en-US" sz="1300" b="1" u="sng" dirty="0" smtClean="0"/>
                <a:t>, Money Transfer Platform: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200" dirty="0" smtClean="0"/>
                <a:t>Worked </a:t>
              </a:r>
              <a:r>
                <a:rPr lang="en-US" sz="1200" dirty="0"/>
                <a:t>as </a:t>
              </a:r>
              <a:r>
                <a:rPr lang="en-US" sz="1200" dirty="0" err="1"/>
                <a:t>Blockchain</a:t>
              </a:r>
              <a:r>
                <a:rPr lang="en-US" sz="1200" dirty="0"/>
                <a:t> developer to develop R3 </a:t>
              </a:r>
              <a:r>
                <a:rPr lang="en-US" sz="1200" dirty="0" err="1"/>
                <a:t>Corda</a:t>
              </a:r>
              <a:r>
                <a:rPr lang="en-US" sz="1200" dirty="0"/>
                <a:t> </a:t>
              </a:r>
              <a:r>
                <a:rPr lang="en-US" sz="1200" dirty="0" smtClean="0"/>
                <a:t>based banking application. It is a </a:t>
              </a:r>
              <a:r>
                <a:rPr lang="en-US" sz="1200" dirty="0" err="1" smtClean="0"/>
                <a:t>Blockchain</a:t>
              </a:r>
              <a:r>
                <a:rPr lang="en-US" sz="1200" dirty="0" smtClean="0"/>
                <a:t> </a:t>
              </a:r>
              <a:r>
                <a:rPr lang="en-US" sz="1200" dirty="0"/>
                <a:t>Node Network and REST API </a:t>
              </a:r>
              <a:r>
                <a:rPr lang="en-US" sz="1200" dirty="0" smtClean="0"/>
                <a:t>Application,</a:t>
              </a:r>
              <a:r>
                <a:rPr lang="en-US" sz="1200" dirty="0"/>
                <a:t> that helps in transferring money as an asset from one user to another. It can have multiple organization as its constituents</a:t>
              </a:r>
              <a:r>
                <a:rPr lang="en-US" sz="1200" dirty="0" smtClean="0"/>
                <a:t>. 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300" b="1" u="sng" dirty="0" err="1" smtClean="0"/>
                <a:t>Blockchain</a:t>
              </a:r>
              <a:r>
                <a:rPr lang="en-US" sz="1300" b="1" u="sng" dirty="0" smtClean="0"/>
                <a:t> </a:t>
              </a:r>
              <a:r>
                <a:rPr lang="en-US" sz="1300" b="1" u="sng" dirty="0" err="1" smtClean="0"/>
                <a:t>PoC</a:t>
              </a:r>
              <a:r>
                <a:rPr lang="en-US" sz="1300" b="1" u="sng" dirty="0" smtClean="0"/>
                <a:t>, hands-on on KYC Application: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200" dirty="0" smtClean="0"/>
                <a:t>Have done hands-on on KYC </a:t>
              </a:r>
              <a:r>
                <a:rPr lang="en-US" sz="1200" dirty="0"/>
                <a:t>Application developed in R3 </a:t>
              </a:r>
              <a:r>
                <a:rPr lang="en-US" sz="1200" dirty="0" err="1"/>
                <a:t>Corda</a:t>
              </a:r>
              <a:r>
                <a:rPr lang="en-US" sz="1200" dirty="0"/>
                <a:t> </a:t>
              </a:r>
              <a:r>
                <a:rPr lang="en-US" sz="1200" dirty="0" smtClean="0"/>
                <a:t>during its migration from </a:t>
              </a:r>
              <a:r>
                <a:rPr lang="en-US" sz="1200" dirty="0"/>
                <a:t>version v3.0 to v3.3 and later to </a:t>
              </a:r>
              <a:r>
                <a:rPr lang="en-US" sz="1200" dirty="0" smtClean="0"/>
                <a:t>v4.1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300" b="1" u="sng" dirty="0" smtClean="0"/>
                <a:t>Backend Java Developer, </a:t>
              </a:r>
              <a:r>
                <a:rPr lang="en-US" sz="1300" b="1" u="sng" dirty="0" err="1" smtClean="0"/>
                <a:t>iCompass</a:t>
              </a:r>
              <a:r>
                <a:rPr lang="en-US" sz="1300" b="1" u="sng" dirty="0" smtClean="0"/>
                <a:t>: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200" dirty="0" smtClean="0"/>
                <a:t>Working as a Java Backend developer in </a:t>
              </a:r>
              <a:r>
                <a:rPr lang="en-US" sz="1200" dirty="0" err="1" smtClean="0"/>
                <a:t>iCompass</a:t>
              </a:r>
              <a:r>
                <a:rPr lang="en-US" sz="1200" dirty="0" smtClean="0"/>
                <a:t> , </a:t>
              </a:r>
              <a:r>
                <a:rPr lang="en-US" sz="1200" dirty="0"/>
                <a:t>is </a:t>
              </a:r>
              <a:r>
                <a:rPr lang="en-US" sz="1200" dirty="0" smtClean="0"/>
                <a:t>a product </a:t>
              </a:r>
              <a:r>
                <a:rPr lang="en-US" sz="1200" dirty="0"/>
                <a:t>for organization wide talent evaluation, elevation and nurturing </a:t>
              </a:r>
              <a:r>
                <a:rPr lang="en-US" sz="1200" dirty="0" smtClean="0"/>
                <a:t>needs. It is based on Spring Framework, Hibernate </a:t>
              </a:r>
              <a:endParaRPr lang="en-US" sz="1200" dirty="0"/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300" b="1" u="sng" dirty="0"/>
                <a:t>AWS </a:t>
              </a:r>
              <a:r>
                <a:rPr lang="en-US" sz="1300" b="1" u="sng" dirty="0" smtClean="0"/>
                <a:t>Cloud: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200" dirty="0" smtClean="0"/>
                <a:t>Studied cloud concepts and </a:t>
              </a:r>
              <a:r>
                <a:rPr lang="en-US" sz="1200" dirty="0"/>
                <a:t>cleared </a:t>
              </a:r>
              <a:r>
                <a:rPr lang="en-US" sz="1200" dirty="0" smtClean="0"/>
                <a:t>AWS </a:t>
              </a:r>
              <a:r>
                <a:rPr lang="en-US" sz="1200" dirty="0"/>
                <a:t>Developer Associate Exam</a:t>
              </a:r>
              <a:r>
                <a:rPr lang="en-US" sz="1200" dirty="0" smtClean="0"/>
                <a:t>.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300" b="1" u="sng" dirty="0" smtClean="0"/>
                <a:t>Java </a:t>
              </a:r>
              <a:r>
                <a:rPr lang="en-US" sz="1300" b="1" u="sng" dirty="0" err="1" smtClean="0"/>
                <a:t>Fullstack</a:t>
              </a:r>
              <a:r>
                <a:rPr lang="en-US" sz="1300" b="1" u="sng" dirty="0" smtClean="0"/>
                <a:t> </a:t>
              </a:r>
              <a:r>
                <a:rPr lang="en-US" sz="1300" b="1" u="sng" dirty="0" err="1" smtClean="0"/>
                <a:t>PoC</a:t>
              </a:r>
              <a:r>
                <a:rPr lang="en-US" sz="1300" b="1" u="sng" dirty="0" smtClean="0"/>
                <a:t>, </a:t>
              </a:r>
              <a:r>
                <a:rPr lang="en-US" sz="1300" b="1" u="sng" dirty="0" err="1" smtClean="0"/>
                <a:t>Capbook</a:t>
              </a:r>
              <a:r>
                <a:rPr lang="en-US" sz="1300" b="1" u="sng" dirty="0" smtClean="0"/>
                <a:t>:</a:t>
              </a:r>
            </a:p>
            <a:p>
              <a:pPr algn="just">
                <a:spcBef>
                  <a:spcPts val="600"/>
                </a:spcBef>
                <a:defRPr/>
              </a:pPr>
              <a:r>
                <a:rPr lang="en-US" sz="1200" dirty="0" smtClean="0"/>
                <a:t>Worked in a team to develop a social networking application </a:t>
              </a:r>
              <a:r>
                <a:rPr lang="en-US" sz="1200" dirty="0" err="1" smtClean="0"/>
                <a:t>CapBook</a:t>
              </a:r>
              <a:r>
                <a:rPr lang="en-US" sz="1200" dirty="0" smtClean="0"/>
                <a:t>. It is an application based on Java </a:t>
              </a:r>
              <a:r>
                <a:rPr lang="en-US" sz="1200" dirty="0" err="1" smtClean="0"/>
                <a:t>S</a:t>
              </a:r>
              <a:r>
                <a:rPr lang="en-US" sz="1200" dirty="0" err="1" smtClean="0"/>
                <a:t>pringBoot</a:t>
              </a:r>
              <a:r>
                <a:rPr lang="en-US" sz="1200" dirty="0" smtClean="0"/>
                <a:t>, Hibernate, </a:t>
              </a:r>
              <a:r>
                <a:rPr lang="en-US" sz="1200" dirty="0" err="1" smtClean="0"/>
                <a:t>Javascript</a:t>
              </a:r>
              <a:r>
                <a:rPr lang="en-US" sz="1200" dirty="0"/>
                <a:t> </a:t>
              </a:r>
              <a:r>
                <a:rPr lang="en-US" sz="1200" dirty="0" smtClean="0"/>
                <a:t>and MySQL. It can setup profile along with uploading images &amp; posts and could be used to send friend requests as well as messages.</a:t>
              </a:r>
              <a:endParaRPr lang="en-US" sz="1200" b="1" dirty="0"/>
            </a:p>
            <a:p>
              <a:pPr algn="just">
                <a:spcBef>
                  <a:spcPts val="600"/>
                </a:spcBef>
                <a:defRPr/>
              </a:pPr>
              <a:endParaRPr lang="en-US" sz="1050" dirty="0"/>
            </a:p>
            <a:p>
              <a:pPr algn="just">
                <a:spcBef>
                  <a:spcPts val="600"/>
                </a:spcBef>
                <a:defRPr/>
              </a:pPr>
              <a:endParaRPr lang="en-US" sz="1050" dirty="0"/>
            </a:p>
          </p:txBody>
        </p:sp>
      </p:grpSp>
      <p:grpSp>
        <p:nvGrpSpPr>
          <p:cNvPr id="28" name="Groupe 1">
            <a:extLst>
              <a:ext uri="{FF2B5EF4-FFF2-40B4-BE49-F238E27FC236}">
                <a16:creationId xmlns:a16="http://schemas.microsoft.com/office/drawing/2014/main" xmlns="" id="{F0D0A148-D75D-4638-9AFC-23C8B58716CF}"/>
              </a:ext>
            </a:extLst>
          </p:cNvPr>
          <p:cNvGrpSpPr/>
          <p:nvPr/>
        </p:nvGrpSpPr>
        <p:grpSpPr>
          <a:xfrm>
            <a:off x="8538461" y="99265"/>
            <a:ext cx="419436" cy="388988"/>
            <a:chOff x="11501102" y="171573"/>
            <a:chExt cx="419436" cy="388988"/>
          </a:xfrm>
        </p:grpSpPr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xmlns="" id="{BCF46E17-8EEF-4846-88CF-ACA1C04A3B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xmlns="" id="{93397C3A-9540-4B21-875F-836EB8539F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8" y="658368"/>
            <a:ext cx="982826" cy="12761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396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 Unicode MS</vt:lpstr>
      <vt:lpstr>Arial</vt:lpstr>
      <vt:lpstr>Calibri</vt:lpstr>
      <vt:lpstr>Calibri (Body)</vt:lpstr>
      <vt:lpstr>Courier New</vt:lpstr>
      <vt:lpstr>Tahoma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Neel Pawar</dc:creator>
  <cp:lastModifiedBy>Singh, Shraddha</cp:lastModifiedBy>
  <cp:revision>155</cp:revision>
  <dcterms:created xsi:type="dcterms:W3CDTF">2014-06-09T12:56:41Z</dcterms:created>
  <dcterms:modified xsi:type="dcterms:W3CDTF">2020-02-05T10:26:02Z</dcterms:modified>
</cp:coreProperties>
</file>