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9" r:id="rId2"/>
    <p:sldId id="257" r:id="rId3"/>
    <p:sldId id="258" r:id="rId4"/>
    <p:sldId id="260" r:id="rId5"/>
    <p:sldId id="262" r:id="rId6"/>
    <p:sldId id="273" r:id="rId7"/>
    <p:sldId id="274" r:id="rId8"/>
    <p:sldId id="283" r:id="rId9"/>
    <p:sldId id="261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6" r:id="rId19"/>
    <p:sldId id="277" r:id="rId20"/>
    <p:sldId id="279" r:id="rId21"/>
    <p:sldId id="278" r:id="rId22"/>
    <p:sldId id="280" r:id="rId23"/>
    <p:sldId id="281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71C"/>
    <a:srgbClr val="01AFD1"/>
    <a:srgbClr val="8BC34A"/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5683" autoAdjust="0"/>
  </p:normalViewPr>
  <p:slideViewPr>
    <p:cSldViewPr snapToGrid="0">
      <p:cViewPr varScale="1">
        <p:scale>
          <a:sx n="47" d="100"/>
          <a:sy n="47" d="100"/>
        </p:scale>
        <p:origin x="20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3D04A-7B33-4861-8886-C9A4CE768E05}" type="datetimeFigureOut">
              <a:rPr lang="sk-SK" smtClean="0"/>
              <a:t>18.10.2016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CB2C7-EA39-466C-ACD5-76E43A50E27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1723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Taliansky</a:t>
            </a:r>
            <a:r>
              <a:rPr lang="sk-SK" baseline="0" dirty="0"/>
              <a:t> sa za hodinu naučiť nedá.</a:t>
            </a:r>
          </a:p>
          <a:p>
            <a:r>
              <a:rPr lang="sk-SK" baseline="0" dirty="0"/>
              <a:t>Ani JS.</a:t>
            </a:r>
          </a:p>
          <a:p>
            <a:r>
              <a:rPr lang="sk-SK" baseline="0" dirty="0"/>
              <a:t>Treba v ňom veľa písať, len tak sa to dá.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CB2C7-EA39-466C-ACD5-76E43A50E27B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2359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="1" dirty="0"/>
              <a:t>4_funkcionálny</a:t>
            </a:r>
            <a:r>
              <a:rPr lang="en-GB" b="1" dirty="0"/>
              <a:t>.</a:t>
            </a:r>
            <a:r>
              <a:rPr lang="en-GB" b="1" dirty="0" err="1"/>
              <a:t>js</a:t>
            </a:r>
            <a:endParaRPr lang="sk-SK" b="1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CB2C7-EA39-466C-ACD5-76E43A50E27B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423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dynamické OOP</a:t>
            </a:r>
            <a:endParaRPr lang="en-GB" dirty="0"/>
          </a:p>
          <a:p>
            <a:endParaRPr lang="en-GB" dirty="0"/>
          </a:p>
          <a:p>
            <a:r>
              <a:rPr lang="en-GB" dirty="0"/>
              <a:t>static</a:t>
            </a:r>
            <a:r>
              <a:rPr lang="sk-SK" dirty="0"/>
              <a:t>ké</a:t>
            </a:r>
            <a:r>
              <a:rPr lang="sk-SK" baseline="0" dirty="0"/>
              <a:t>: najprv trieda (ktorá dedí), potom inštancia triedy</a:t>
            </a:r>
          </a:p>
          <a:p>
            <a:r>
              <a:rPr lang="sk-SK" baseline="0" dirty="0"/>
              <a:t>dynamické: najprv objekt, potom dedenie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CB2C7-EA39-466C-ACD5-76E43A50E27B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3066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typeof</a:t>
            </a:r>
            <a:r>
              <a:rPr lang="sk-SK" dirty="0"/>
              <a:t> </a:t>
            </a:r>
            <a:r>
              <a:rPr lang="sk-SK" dirty="0" err="1"/>
              <a:t>class</a:t>
            </a:r>
            <a:r>
              <a:rPr lang="sk-SK" dirty="0"/>
              <a:t> A {}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Kontext</a:t>
            </a:r>
            <a:r>
              <a:rPr lang="en-GB" dirty="0"/>
              <a:t> </a:t>
            </a:r>
            <a:r>
              <a:rPr lang="sk-SK" dirty="0"/>
              <a:t>–</a:t>
            </a:r>
            <a:r>
              <a:rPr lang="sk-SK" baseline="0" dirty="0"/>
              <a:t> nemôžeš vetu vybrať z kontextu. Ani funkciu.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5_neexistuju_triedy.js</a:t>
            </a:r>
          </a:p>
          <a:p>
            <a:endParaRPr lang="en-GB" b="1" dirty="0"/>
          </a:p>
          <a:p>
            <a:r>
              <a:rPr lang="en-GB" b="1" dirty="0"/>
              <a:t>5_neexistuju_triedy2.js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CB2C7-EA39-466C-ACD5-76E43A50E27B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6579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="1" dirty="0"/>
              <a:t>6_dedime_z_objektov</a:t>
            </a:r>
            <a:r>
              <a:rPr lang="en-GB" b="1" dirty="0"/>
              <a:t>.</a:t>
            </a:r>
            <a:r>
              <a:rPr lang="en-GB" b="1" dirty="0" err="1"/>
              <a:t>js</a:t>
            </a:r>
            <a:endParaRPr lang="en-GB" b="1" dirty="0"/>
          </a:p>
          <a:p>
            <a:endParaRPr lang="en-GB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b="1" dirty="0"/>
              <a:t>6_dedime_z_objektov</a:t>
            </a:r>
            <a:r>
              <a:rPr lang="en-GB" b="1" dirty="0"/>
              <a:t>2.js</a:t>
            </a:r>
            <a:endParaRPr lang="sk-SK" b="1" dirty="0"/>
          </a:p>
          <a:p>
            <a:endParaRPr lang="sk-SK" b="1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CB2C7-EA39-466C-ACD5-76E43A50E27B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8460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b="1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CB2C7-EA39-466C-ACD5-76E43A50E27B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5793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b="1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CB2C7-EA39-466C-ACD5-76E43A50E27B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4488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b="1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CB2C7-EA39-466C-ACD5-76E43A50E27B}" type="slidenum">
              <a:rPr lang="sk-SK" smtClean="0"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7454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jquery.html</a:t>
            </a:r>
            <a:endParaRPr lang="sk-SK" b="1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CB2C7-EA39-466C-ACD5-76E43A50E27B}" type="slidenum">
              <a:rPr lang="sk-SK" smtClean="0"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2542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b="1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CB2C7-EA39-466C-ACD5-76E43A50E27B}" type="slidenum">
              <a:rPr lang="sk-SK" smtClean="0"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646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b="1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CB2C7-EA39-466C-ACD5-76E43A50E27B}" type="slidenum">
              <a:rPr lang="sk-SK" smtClean="0"/>
              <a:t>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490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Pravé logo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CB2C7-EA39-466C-ACD5-76E43A50E27B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9688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b="1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CB2C7-EA39-466C-ACD5-76E43A50E27B}" type="slidenum">
              <a:rPr lang="sk-SK" smtClean="0"/>
              <a:t>23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377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b="1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CB2C7-EA39-466C-ACD5-76E43A50E27B}" type="slidenum">
              <a:rPr lang="sk-SK" smtClean="0"/>
              <a:t>24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160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Falošné </a:t>
            </a:r>
            <a:r>
              <a:rPr lang="sk-SK" dirty="0" err="1"/>
              <a:t>ogo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CB2C7-EA39-466C-ACD5-76E43A50E27B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5326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Nekompiluje sa.</a:t>
            </a:r>
          </a:p>
          <a:p>
            <a:r>
              <a:rPr lang="sk-SK" dirty="0"/>
              <a:t>Všetky</a:t>
            </a:r>
            <a:r>
              <a:rPr lang="sk-SK" baseline="0" dirty="0"/>
              <a:t> kontroly prebiehajú počas behu. (</a:t>
            </a:r>
            <a:r>
              <a:rPr lang="sk-SK" baseline="0" dirty="0" err="1"/>
              <a:t>error</a:t>
            </a:r>
            <a:r>
              <a:rPr lang="sk-SK" baseline="0" dirty="0"/>
              <a:t> až po čase v prehliadači)</a:t>
            </a:r>
          </a:p>
          <a:p>
            <a:endParaRPr lang="sk-SK" baseline="0" dirty="0"/>
          </a:p>
          <a:p>
            <a:r>
              <a:rPr lang="sk-SK" baseline="0" dirty="0"/>
              <a:t>aj dynamicky typovaný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CB2C7-EA39-466C-ACD5-76E43A50E27B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79277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Ak funguješ na TDD, odhalíš všetky chyby + máš</a:t>
            </a:r>
            <a:r>
              <a:rPr lang="sk-SK" baseline="0" dirty="0"/>
              <a:t> istotu, že program funguje ako má.</a:t>
            </a:r>
            <a:endParaRPr lang="sk-SK" dirty="0"/>
          </a:p>
          <a:p>
            <a:endParaRPr lang="sk-SK" dirty="0"/>
          </a:p>
          <a:p>
            <a:r>
              <a:rPr lang="sk-SK" dirty="0"/>
              <a:t>Ale keby predsa, je tu </a:t>
            </a:r>
            <a:r>
              <a:rPr lang="sk-SK" dirty="0" err="1"/>
              <a:t>TypeScript</a:t>
            </a:r>
            <a:r>
              <a:rPr lang="sk-SK" dirty="0"/>
              <a:t> alebo </a:t>
            </a:r>
            <a:r>
              <a:rPr lang="sk-SK" dirty="0" err="1"/>
              <a:t>Flow</a:t>
            </a:r>
            <a:r>
              <a:rPr lang="sk-SK" dirty="0"/>
              <a:t> od FB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CB2C7-EA39-466C-ACD5-76E43A50E27B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010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number,</a:t>
            </a:r>
            <a:r>
              <a:rPr lang="en-GB" baseline="0" dirty="0"/>
              <a:t> string, undefined, function, object</a:t>
            </a:r>
          </a:p>
          <a:p>
            <a:endParaRPr lang="en-GB" baseline="0" dirty="0"/>
          </a:p>
          <a:p>
            <a:r>
              <a:rPr lang="en-GB" baseline="0" dirty="0" err="1"/>
              <a:t>typeof</a:t>
            </a:r>
            <a:r>
              <a:rPr lang="en-GB" baseline="0" dirty="0"/>
              <a:t> 1</a:t>
            </a:r>
          </a:p>
          <a:p>
            <a:r>
              <a:rPr lang="en-GB" baseline="0" dirty="0" err="1"/>
              <a:t>typeof</a:t>
            </a:r>
            <a:r>
              <a:rPr lang="en-GB" baseline="0" dirty="0"/>
              <a:t> 1.5</a:t>
            </a:r>
          </a:p>
          <a:p>
            <a:r>
              <a:rPr lang="en-GB" baseline="0" dirty="0" err="1"/>
              <a:t>typeof</a:t>
            </a:r>
            <a:r>
              <a:rPr lang="en-GB" baseline="0" dirty="0"/>
              <a:t> Infinity</a:t>
            </a:r>
          </a:p>
          <a:p>
            <a:r>
              <a:rPr lang="en-GB" baseline="0" dirty="0" err="1"/>
              <a:t>typeof</a:t>
            </a:r>
            <a:r>
              <a:rPr lang="en-GB" baseline="0" dirty="0"/>
              <a:t> null != </a:t>
            </a:r>
            <a:r>
              <a:rPr lang="en-GB" baseline="0" dirty="0" err="1"/>
              <a:t>typeof</a:t>
            </a:r>
            <a:r>
              <a:rPr lang="en-GB" baseline="0" dirty="0"/>
              <a:t> Null</a:t>
            </a:r>
          </a:p>
          <a:p>
            <a:endParaRPr lang="en-GB" baseline="0" dirty="0"/>
          </a:p>
          <a:p>
            <a:r>
              <a:rPr lang="en-GB" baseline="0" dirty="0" err="1"/>
              <a:t>typeof</a:t>
            </a:r>
            <a:r>
              <a:rPr lang="en-GB" baseline="0" dirty="0"/>
              <a:t> `a`</a:t>
            </a:r>
          </a:p>
          <a:p>
            <a:endParaRPr lang="en-GB" baseline="0" dirty="0"/>
          </a:p>
          <a:p>
            <a:r>
              <a:rPr lang="en-GB" baseline="0" dirty="0" err="1"/>
              <a:t>typeof</a:t>
            </a:r>
            <a:r>
              <a:rPr lang="en-GB" baseline="0" dirty="0"/>
              <a:t> function a(){}</a:t>
            </a:r>
          </a:p>
          <a:p>
            <a:endParaRPr lang="en-GB" baseline="0" dirty="0"/>
          </a:p>
          <a:p>
            <a:r>
              <a:rPr lang="en-GB" baseline="0" dirty="0" err="1"/>
              <a:t>typeof</a:t>
            </a:r>
            <a:r>
              <a:rPr lang="en-GB" baseline="0" dirty="0"/>
              <a:t> []</a:t>
            </a:r>
            <a:r>
              <a:rPr lang="sk-SK" baseline="0" dirty="0"/>
              <a:t> – viete prečo? </a:t>
            </a:r>
            <a:r>
              <a:rPr lang="en-GB" baseline="0" dirty="0"/>
              <a:t>[1,2] == {0:1,1:2}</a:t>
            </a:r>
            <a:r>
              <a:rPr lang="sk-SK" baseline="0" dirty="0"/>
              <a:t>. Ale </a:t>
            </a:r>
            <a:r>
              <a:rPr lang="en-GB" baseline="0" dirty="0"/>
              <a:t>[]</a:t>
            </a:r>
            <a:r>
              <a:rPr lang="sk-SK" baseline="0" dirty="0"/>
              <a:t> je objekt typu </a:t>
            </a:r>
            <a:r>
              <a:rPr lang="sk-SK" baseline="0" dirty="0" err="1"/>
              <a:t>Array</a:t>
            </a:r>
            <a:r>
              <a:rPr lang="sk-SK" baseline="0" dirty="0"/>
              <a:t>!!!</a:t>
            </a:r>
            <a:endParaRPr lang="en-GB" baseline="0" dirty="0"/>
          </a:p>
          <a:p>
            <a:r>
              <a:rPr lang="en-GB" baseline="0" dirty="0" err="1"/>
              <a:t>typeof</a:t>
            </a:r>
            <a:r>
              <a:rPr lang="en-GB" baseline="0" dirty="0"/>
              <a:t> {}</a:t>
            </a:r>
          </a:p>
          <a:p>
            <a:endParaRPr lang="en-GB" baseline="0" dirty="0"/>
          </a:p>
          <a:p>
            <a:r>
              <a:rPr lang="en-GB" baseline="0" dirty="0"/>
              <a:t>let a = 1</a:t>
            </a:r>
          </a:p>
          <a:p>
            <a:r>
              <a:rPr lang="en-GB" baseline="0" dirty="0"/>
              <a:t>a = `a`</a:t>
            </a:r>
          </a:p>
          <a:p>
            <a:endParaRPr lang="en-GB" baseline="0" dirty="0"/>
          </a:p>
          <a:p>
            <a:r>
              <a:rPr lang="en-GB" baseline="0" dirty="0"/>
              <a:t>let x = {</a:t>
            </a:r>
          </a:p>
          <a:p>
            <a:r>
              <a:rPr lang="en-GB" baseline="0" dirty="0"/>
              <a:t>   greet: function(){</a:t>
            </a:r>
          </a:p>
          <a:p>
            <a:r>
              <a:rPr lang="en-GB" baseline="0" dirty="0"/>
              <a:t>      return `hello`</a:t>
            </a:r>
          </a:p>
          <a:p>
            <a:r>
              <a:rPr lang="en-GB" baseline="0" dirty="0"/>
              <a:t>   }</a:t>
            </a:r>
          </a:p>
          <a:p>
            <a:r>
              <a:rPr lang="en-GB" baseline="0" dirty="0"/>
              <a:t>}</a:t>
            </a:r>
          </a:p>
          <a:p>
            <a:endParaRPr lang="en-GB" baseline="0" dirty="0"/>
          </a:p>
          <a:p>
            <a:r>
              <a:rPr lang="en-GB" b="1" baseline="0" dirty="0"/>
              <a:t>0_objekt.js</a:t>
            </a:r>
            <a:endParaRPr lang="sk-SK" b="1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CB2C7-EA39-466C-ACD5-76E43A50E27B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9065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="1" dirty="0"/>
              <a:t>1_imperativny</a:t>
            </a:r>
            <a:r>
              <a:rPr lang="en-GB" b="1" dirty="0"/>
              <a:t>.</a:t>
            </a:r>
            <a:r>
              <a:rPr lang="en-GB" b="1" dirty="0" err="1"/>
              <a:t>js</a:t>
            </a:r>
            <a:endParaRPr lang="sk-SK" b="1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CB2C7-EA39-466C-ACD5-76E43A50E27B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7761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="1" dirty="0"/>
              <a:t>2_objektovy</a:t>
            </a:r>
            <a:r>
              <a:rPr lang="en-GB" b="1" dirty="0"/>
              <a:t>.</a:t>
            </a:r>
            <a:r>
              <a:rPr lang="en-GB" b="1" dirty="0" err="1"/>
              <a:t>js</a:t>
            </a:r>
            <a:endParaRPr lang="sk-SK" b="1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CB2C7-EA39-466C-ACD5-76E43A50E27B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468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="1" dirty="0"/>
              <a:t>3_deklarativny</a:t>
            </a:r>
            <a:r>
              <a:rPr lang="en-GB" b="1" dirty="0"/>
              <a:t>.</a:t>
            </a:r>
            <a:r>
              <a:rPr lang="en-GB" b="1" dirty="0" err="1"/>
              <a:t>js</a:t>
            </a:r>
            <a:endParaRPr lang="sk-SK" b="1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CB2C7-EA39-466C-ACD5-76E43A50E27B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113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8FD7-F3F4-43D0-87A1-EDCA0ACD7586}" type="datetimeFigureOut">
              <a:rPr lang="sk-SK" smtClean="0"/>
              <a:t>18.10.2016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1895-C061-4934-9112-1C693B6352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188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8FD7-F3F4-43D0-87A1-EDCA0ACD7586}" type="datetimeFigureOut">
              <a:rPr lang="sk-SK" smtClean="0"/>
              <a:t>18.10.2016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1895-C061-4934-9112-1C693B6352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751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8FD7-F3F4-43D0-87A1-EDCA0ACD7586}" type="datetimeFigureOut">
              <a:rPr lang="sk-SK" smtClean="0"/>
              <a:t>18.10.2016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1895-C061-4934-9112-1C693B6352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132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8FD7-F3F4-43D0-87A1-EDCA0ACD7586}" type="datetimeFigureOut">
              <a:rPr lang="sk-SK" smtClean="0"/>
              <a:t>18.10.2016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1895-C061-4934-9112-1C693B6352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2052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8FD7-F3F4-43D0-87A1-EDCA0ACD7586}" type="datetimeFigureOut">
              <a:rPr lang="sk-SK" smtClean="0"/>
              <a:t>18.10.2016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1895-C061-4934-9112-1C693B6352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476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8FD7-F3F4-43D0-87A1-EDCA0ACD7586}" type="datetimeFigureOut">
              <a:rPr lang="sk-SK" smtClean="0"/>
              <a:t>18.10.2016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1895-C061-4934-9112-1C693B6352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982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8FD7-F3F4-43D0-87A1-EDCA0ACD7586}" type="datetimeFigureOut">
              <a:rPr lang="sk-SK" smtClean="0"/>
              <a:t>18.10.2016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1895-C061-4934-9112-1C693B6352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433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8FD7-F3F4-43D0-87A1-EDCA0ACD7586}" type="datetimeFigureOut">
              <a:rPr lang="sk-SK" smtClean="0"/>
              <a:t>18.10.2016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1895-C061-4934-9112-1C693B6352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42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8FD7-F3F4-43D0-87A1-EDCA0ACD7586}" type="datetimeFigureOut">
              <a:rPr lang="sk-SK" smtClean="0"/>
              <a:t>18.10.2016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1895-C061-4934-9112-1C693B6352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98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8FD7-F3F4-43D0-87A1-EDCA0ACD7586}" type="datetimeFigureOut">
              <a:rPr lang="sk-SK" smtClean="0"/>
              <a:t>18.10.2016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1895-C061-4934-9112-1C693B6352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955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8FD7-F3F4-43D0-87A1-EDCA0ACD7586}" type="datetimeFigureOut">
              <a:rPr lang="sk-SK" smtClean="0"/>
              <a:t>18.10.2016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1895-C061-4934-9112-1C693B6352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156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B8FD7-F3F4-43D0-87A1-EDCA0ACD7586}" type="datetimeFigureOut">
              <a:rPr lang="sk-SK" smtClean="0"/>
              <a:t>18.10.2016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81895-C061-4934-9112-1C693B6352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489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how-it-feels-to-learn-javascript-in-2016-d3a717dd577f#.ph1yvu960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ocket.io/get-started/chat/" TargetMode="External"/><Relationship Id="rId5" Type="http://schemas.openxmlformats.org/officeDocument/2006/relationships/hyperlink" Target="https://developer.mozilla.org/en-US/docs/Web/API/WebSockets_API/Writing_WebSocket_client_applications" TargetMode="External"/><Relationship Id="rId4" Type="http://schemas.openxmlformats.org/officeDocument/2006/relationships/hyperlink" Target="https://www.udacity.com/course/javascript-basics--ud804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how-it-feels-to-learn-javascript-in-2016-d3a717dd577f#.ph1yvu960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ocket.io/get-started/chat/" TargetMode="External"/><Relationship Id="rId5" Type="http://schemas.openxmlformats.org/officeDocument/2006/relationships/hyperlink" Target="https://developer.mozilla.org/en-US/docs/Web/API/WebSockets_API/Writing_WebSocket_client_applications" TargetMode="External"/><Relationship Id="rId4" Type="http://schemas.openxmlformats.org/officeDocument/2006/relationships/hyperlink" Target="https://www.udacity.com/course/javascript-basics--ud80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javascript-scene/the-shocking-secret-about-static-types-514d39bf30a3#.qa6wrfx4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A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 anchor="ctr" anchorCtr="0"/>
          <a:lstStyle/>
          <a:p>
            <a:r>
              <a:rPr lang="sk-SK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36085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A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3538576" y="2630245"/>
            <a:ext cx="2066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800" dirty="0">
                <a:solidFill>
                  <a:srgbClr val="F8E71C"/>
                </a:solidFill>
                <a:latin typeface="Lato" panose="020F0502020204030203" pitchFamily="34" charset="-18"/>
              </a:rPr>
              <a:t>imperatívny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1443804" y="641915"/>
            <a:ext cx="63385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multiparadigmový</a:t>
            </a:r>
          </a:p>
        </p:txBody>
      </p:sp>
    </p:spTree>
    <p:extLst>
      <p:ext uri="{BB962C8B-B14F-4D97-AF65-F5344CB8AC3E}">
        <p14:creationId xmlns:p14="http://schemas.microsoft.com/office/powerpoint/2010/main" val="178808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A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3417613" y="2630245"/>
            <a:ext cx="23087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800" dirty="0">
                <a:solidFill>
                  <a:srgbClr val="F8E71C"/>
                </a:solidFill>
                <a:latin typeface="Lato" panose="020F0502020204030203" pitchFamily="34" charset="-18"/>
              </a:rPr>
              <a:t>imperatívny</a:t>
            </a:r>
            <a:endParaRPr lang="en-GB" sz="2800" dirty="0">
              <a:solidFill>
                <a:srgbClr val="F8E71C"/>
              </a:solidFill>
              <a:latin typeface="Lato" panose="020F0502020204030203" pitchFamily="34" charset="-18"/>
            </a:endParaRPr>
          </a:p>
          <a:p>
            <a:pPr algn="ctr"/>
            <a:r>
              <a:rPr lang="en-GB" sz="2800" dirty="0">
                <a:solidFill>
                  <a:srgbClr val="F8E71C"/>
                </a:solidFill>
                <a:latin typeface="Lato" panose="020F0502020204030203" pitchFamily="34" charset="-18"/>
              </a:rPr>
              <a:t>(</a:t>
            </a:r>
            <a:r>
              <a:rPr lang="sk-SK" sz="2800" dirty="0">
                <a:solidFill>
                  <a:srgbClr val="F8E71C"/>
                </a:solidFill>
                <a:latin typeface="Lato" panose="020F0502020204030203" pitchFamily="34" charset="-18"/>
              </a:rPr>
              <a:t>aj objektový)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1443804" y="641915"/>
            <a:ext cx="63385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multiparadigmový</a:t>
            </a:r>
          </a:p>
        </p:txBody>
      </p:sp>
    </p:spTree>
    <p:extLst>
      <p:ext uri="{BB962C8B-B14F-4D97-AF65-F5344CB8AC3E}">
        <p14:creationId xmlns:p14="http://schemas.microsoft.com/office/powerpoint/2010/main" val="1087665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A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3417613" y="2630245"/>
            <a:ext cx="23087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800" dirty="0">
                <a:solidFill>
                  <a:srgbClr val="F8E71C"/>
                </a:solidFill>
                <a:latin typeface="Lato" panose="020F0502020204030203" pitchFamily="34" charset="-18"/>
              </a:rPr>
              <a:t>imperatívny</a:t>
            </a:r>
            <a:endParaRPr lang="en-GB" sz="2800" dirty="0">
              <a:solidFill>
                <a:srgbClr val="F8E71C"/>
              </a:solidFill>
              <a:latin typeface="Lato" panose="020F0502020204030203" pitchFamily="34" charset="-18"/>
            </a:endParaRPr>
          </a:p>
          <a:p>
            <a:pPr algn="ctr"/>
            <a:r>
              <a:rPr lang="en-GB" sz="2800" dirty="0">
                <a:solidFill>
                  <a:srgbClr val="F8E71C"/>
                </a:solidFill>
                <a:latin typeface="Lato" panose="020F0502020204030203" pitchFamily="34" charset="-18"/>
              </a:rPr>
              <a:t>(</a:t>
            </a:r>
            <a:r>
              <a:rPr lang="sk-SK" sz="2800" dirty="0">
                <a:solidFill>
                  <a:srgbClr val="F8E71C"/>
                </a:solidFill>
                <a:latin typeface="Lato" panose="020F0502020204030203" pitchFamily="34" charset="-18"/>
              </a:rPr>
              <a:t>aj objektový)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1443804" y="641915"/>
            <a:ext cx="63385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multiparadigmový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3500104" y="4557019"/>
            <a:ext cx="2143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800" dirty="0">
                <a:solidFill>
                  <a:srgbClr val="F8E71C"/>
                </a:solidFill>
                <a:latin typeface="Lato" panose="020F0502020204030203" pitchFamily="34" charset="-18"/>
              </a:rPr>
              <a:t>deklaratívny</a:t>
            </a:r>
            <a:endParaRPr lang="en-GB" sz="2800" dirty="0">
              <a:solidFill>
                <a:srgbClr val="F8E71C"/>
              </a:solidFill>
              <a:latin typeface="Lato" panose="020F050202020403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683700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A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3417613" y="2630245"/>
            <a:ext cx="23087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800" dirty="0">
                <a:solidFill>
                  <a:srgbClr val="F8E71C"/>
                </a:solidFill>
                <a:latin typeface="Lato" panose="020F0502020204030203" pitchFamily="34" charset="-18"/>
              </a:rPr>
              <a:t>imperatívny</a:t>
            </a:r>
            <a:endParaRPr lang="en-GB" sz="2800" dirty="0">
              <a:solidFill>
                <a:srgbClr val="F8E71C"/>
              </a:solidFill>
              <a:latin typeface="Lato" panose="020F0502020204030203" pitchFamily="34" charset="-18"/>
            </a:endParaRPr>
          </a:p>
          <a:p>
            <a:pPr algn="ctr"/>
            <a:r>
              <a:rPr lang="en-GB" sz="2800" dirty="0">
                <a:solidFill>
                  <a:srgbClr val="F8E71C"/>
                </a:solidFill>
                <a:latin typeface="Lato" panose="020F0502020204030203" pitchFamily="34" charset="-18"/>
              </a:rPr>
              <a:t>(</a:t>
            </a:r>
            <a:r>
              <a:rPr lang="sk-SK" sz="2800" dirty="0">
                <a:solidFill>
                  <a:srgbClr val="F8E71C"/>
                </a:solidFill>
                <a:latin typeface="Lato" panose="020F0502020204030203" pitchFamily="34" charset="-18"/>
              </a:rPr>
              <a:t>aj objektový)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1443804" y="641915"/>
            <a:ext cx="63385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multiparadigmový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3195117" y="4557019"/>
            <a:ext cx="27537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800" dirty="0">
                <a:solidFill>
                  <a:srgbClr val="F8E71C"/>
                </a:solidFill>
                <a:latin typeface="Lato" panose="020F0502020204030203" pitchFamily="34" charset="-18"/>
              </a:rPr>
              <a:t>deklaratívny</a:t>
            </a:r>
            <a:endParaRPr lang="en-GB" sz="2800" dirty="0">
              <a:solidFill>
                <a:srgbClr val="F8E71C"/>
              </a:solidFill>
              <a:latin typeface="Lato" panose="020F0502020204030203" pitchFamily="34" charset="-18"/>
            </a:endParaRPr>
          </a:p>
          <a:p>
            <a:pPr algn="ctr"/>
            <a:r>
              <a:rPr lang="sk-SK" sz="2800" dirty="0">
                <a:solidFill>
                  <a:srgbClr val="F8E71C"/>
                </a:solidFill>
                <a:latin typeface="Lato" panose="020F0502020204030203" pitchFamily="34" charset="-18"/>
              </a:rPr>
              <a:t>(aj funkcionálny)</a:t>
            </a:r>
          </a:p>
        </p:txBody>
      </p:sp>
    </p:spTree>
    <p:extLst>
      <p:ext uri="{BB962C8B-B14F-4D97-AF65-F5344CB8AC3E}">
        <p14:creationId xmlns:p14="http://schemas.microsoft.com/office/powerpoint/2010/main" val="3875954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A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319868" y="649356"/>
            <a:ext cx="8504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prototypovo-orientovaný</a:t>
            </a:r>
          </a:p>
        </p:txBody>
      </p:sp>
    </p:spTree>
    <p:extLst>
      <p:ext uri="{BB962C8B-B14F-4D97-AF65-F5344CB8AC3E}">
        <p14:creationId xmlns:p14="http://schemas.microsoft.com/office/powerpoint/2010/main" val="425395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A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319868" y="649356"/>
            <a:ext cx="8504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prototypovo-orientovaný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3164181" y="2630245"/>
            <a:ext cx="2815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800" dirty="0">
                <a:solidFill>
                  <a:srgbClr val="F8E71C"/>
                </a:solidFill>
                <a:latin typeface="Lato" panose="020F0502020204030203" pitchFamily="34" charset="-18"/>
              </a:rPr>
              <a:t>neexistujú triedy</a:t>
            </a:r>
          </a:p>
        </p:txBody>
      </p:sp>
    </p:spTree>
    <p:extLst>
      <p:ext uri="{BB962C8B-B14F-4D97-AF65-F5344CB8AC3E}">
        <p14:creationId xmlns:p14="http://schemas.microsoft.com/office/powerpoint/2010/main" val="2651982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A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319868" y="649356"/>
            <a:ext cx="8504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prototypovo-orientovaný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3164181" y="2630245"/>
            <a:ext cx="2815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800" dirty="0">
                <a:solidFill>
                  <a:srgbClr val="F8E71C"/>
                </a:solidFill>
                <a:latin typeface="Lato" panose="020F0502020204030203" pitchFamily="34" charset="-18"/>
              </a:rPr>
              <a:t>neexistujú triedy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2465436" y="4557019"/>
            <a:ext cx="4213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>
                <a:solidFill>
                  <a:srgbClr val="F8E71C"/>
                </a:solidFill>
                <a:latin typeface="Lato" panose="020F0502020204030203" pitchFamily="34" charset="-18"/>
              </a:rPr>
              <a:t>ded</a:t>
            </a:r>
            <a:r>
              <a:rPr lang="sk-SK" sz="2800" dirty="0">
                <a:solidFill>
                  <a:srgbClr val="F8E71C"/>
                </a:solidFill>
                <a:latin typeface="Lato" panose="020F0502020204030203" pitchFamily="34" charset="-18"/>
              </a:rPr>
              <a:t>íme priamo z objektov</a:t>
            </a:r>
          </a:p>
        </p:txBody>
      </p:sp>
    </p:spTree>
    <p:extLst>
      <p:ext uri="{BB962C8B-B14F-4D97-AF65-F5344CB8AC3E}">
        <p14:creationId xmlns:p14="http://schemas.microsoft.com/office/powerpoint/2010/main" val="2461990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A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kTextu 5"/>
          <p:cNvSpPr txBox="1"/>
          <p:nvPr/>
        </p:nvSpPr>
        <p:spPr>
          <a:xfrm>
            <a:off x="2809338" y="649355"/>
            <a:ext cx="35253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barz fajný</a:t>
            </a:r>
          </a:p>
        </p:txBody>
      </p:sp>
    </p:spTree>
    <p:extLst>
      <p:ext uri="{BB962C8B-B14F-4D97-AF65-F5344CB8AC3E}">
        <p14:creationId xmlns:p14="http://schemas.microsoft.com/office/powerpoint/2010/main" val="2384252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A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685800" y="2235200"/>
            <a:ext cx="7772400" cy="238760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JavaScript</a:t>
            </a:r>
          </a:p>
          <a:p>
            <a:pPr algn="ctr"/>
            <a:r>
              <a:rPr lang="en-GB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 prehliada</a:t>
            </a:r>
            <a:r>
              <a:rPr lang="sk-SK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či</a:t>
            </a:r>
          </a:p>
        </p:txBody>
      </p:sp>
    </p:spTree>
    <p:extLst>
      <p:ext uri="{BB962C8B-B14F-4D97-AF65-F5344CB8AC3E}">
        <p14:creationId xmlns:p14="http://schemas.microsoft.com/office/powerpoint/2010/main" val="445142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A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531745" y="649356"/>
            <a:ext cx="60805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 nové premenné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3686180" y="3067566"/>
            <a:ext cx="17716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800" dirty="0" err="1">
                <a:solidFill>
                  <a:srgbClr val="F8E71C"/>
                </a:solidFill>
                <a:latin typeface="Lato" panose="020F0502020204030203" pitchFamily="34" charset="-18"/>
              </a:rPr>
              <a:t>document</a:t>
            </a:r>
            <a:endParaRPr lang="sk-SK" sz="2800" dirty="0">
              <a:solidFill>
                <a:srgbClr val="F8E71C"/>
              </a:solidFill>
              <a:latin typeface="Lato" panose="020F0502020204030203" pitchFamily="34" charset="-18"/>
            </a:endParaRPr>
          </a:p>
          <a:p>
            <a:pPr algn="ctr"/>
            <a:endParaRPr lang="sk-SK" sz="2800" dirty="0">
              <a:solidFill>
                <a:srgbClr val="F8E71C"/>
              </a:solidFill>
              <a:latin typeface="Lato" panose="020F0502020204030203" pitchFamily="34" charset="-18"/>
            </a:endParaRPr>
          </a:p>
          <a:p>
            <a:pPr algn="ctr"/>
            <a:r>
              <a:rPr lang="sk-SK" sz="2800" dirty="0" err="1">
                <a:solidFill>
                  <a:srgbClr val="F8E71C"/>
                </a:solidFill>
                <a:latin typeface="Lato" panose="020F0502020204030203" pitchFamily="34" charset="-18"/>
              </a:rPr>
              <a:t>window</a:t>
            </a:r>
            <a:endParaRPr lang="sk-SK" sz="2800" dirty="0">
              <a:solidFill>
                <a:srgbClr val="F8E71C"/>
              </a:solidFill>
              <a:latin typeface="Lato" panose="020F050202020403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91394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73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A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2750027" y="649355"/>
            <a:ext cx="3643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document</a:t>
            </a:r>
            <a:endParaRPr lang="sk-SK" sz="6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3474145" y="2897470"/>
            <a:ext cx="73263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>
                <a:solidFill>
                  <a:srgbClr val="F8E71C"/>
                </a:solidFill>
                <a:latin typeface="Lato" panose="020F0502020204030203" pitchFamily="34" charset="-18"/>
              </a:rPr>
              <a:t>DOM </a:t>
            </a:r>
            <a:r>
              <a:rPr lang="sk-SK" sz="2800" dirty="0" err="1">
                <a:solidFill>
                  <a:srgbClr val="F8E71C"/>
                </a:solidFill>
                <a:latin typeface="Lato" panose="020F0502020204030203" pitchFamily="34" charset="-18"/>
              </a:rPr>
              <a:t>parser</a:t>
            </a:r>
            <a:endParaRPr lang="sk-SK" sz="2800" dirty="0">
              <a:solidFill>
                <a:srgbClr val="F8E71C"/>
              </a:solidFill>
              <a:latin typeface="Lato" panose="020F0502020204030203" pitchFamily="34" charset="-18"/>
            </a:endParaRPr>
          </a:p>
          <a:p>
            <a:endParaRPr lang="sk-SK" sz="2800" dirty="0">
              <a:solidFill>
                <a:srgbClr val="F8E71C"/>
              </a:solidFill>
              <a:latin typeface="Lato" panose="020F0502020204030203" pitchFamily="34" charset="-18"/>
            </a:endParaRPr>
          </a:p>
          <a:p>
            <a:r>
              <a:rPr lang="sk-SK" sz="2800" dirty="0" err="1">
                <a:solidFill>
                  <a:srgbClr val="F8E71C"/>
                </a:solidFill>
                <a:latin typeface="Lato" panose="020F0502020204030203" pitchFamily="34" charset="-18"/>
              </a:rPr>
              <a:t>eventy</a:t>
            </a:r>
            <a:r>
              <a:rPr lang="sk-SK" sz="2800" dirty="0">
                <a:solidFill>
                  <a:srgbClr val="F8E71C"/>
                </a:solidFill>
                <a:latin typeface="Lato" panose="020F0502020204030203" pitchFamily="34" charset="-18"/>
              </a:rPr>
              <a:t> </a:t>
            </a:r>
            <a:r>
              <a:rPr lang="sk-SK" sz="2000" dirty="0">
                <a:solidFill>
                  <a:srgbClr val="F8E71C"/>
                </a:solidFill>
                <a:latin typeface="Lato" panose="020F0502020204030203" pitchFamily="34" charset="-18"/>
              </a:rPr>
              <a:t>(on*)</a:t>
            </a:r>
          </a:p>
        </p:txBody>
      </p:sp>
    </p:spTree>
    <p:extLst>
      <p:ext uri="{BB962C8B-B14F-4D97-AF65-F5344CB8AC3E}">
        <p14:creationId xmlns:p14="http://schemas.microsoft.com/office/powerpoint/2010/main" val="44772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A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3158793" y="649355"/>
            <a:ext cx="28264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window</a:t>
            </a:r>
            <a:endParaRPr lang="sk-SK" sz="6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1565832" y="1983070"/>
            <a:ext cx="60563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solidFill>
                  <a:srgbClr val="F8E71C"/>
                </a:solidFill>
                <a:latin typeface="Lato" panose="020F0502020204030203" pitchFamily="34" charset="-18"/>
              </a:rPr>
              <a:t>ve</a:t>
            </a:r>
            <a:r>
              <a:rPr lang="sk-SK" sz="2800" dirty="0" err="1">
                <a:solidFill>
                  <a:srgbClr val="F8E71C"/>
                </a:solidFill>
                <a:latin typeface="Lato" panose="020F0502020204030203" pitchFamily="34" charset="-18"/>
              </a:rPr>
              <a:t>ľkosť</a:t>
            </a:r>
            <a:r>
              <a:rPr lang="sk-SK" sz="2800" dirty="0">
                <a:solidFill>
                  <a:srgbClr val="F8E71C"/>
                </a:solidFill>
                <a:latin typeface="Lato" panose="020F0502020204030203" pitchFamily="34" charset="-18"/>
              </a:rPr>
              <a:t> okna </a:t>
            </a:r>
            <a:r>
              <a:rPr lang="sk-SK" sz="2000" dirty="0">
                <a:solidFill>
                  <a:srgbClr val="F8E71C"/>
                </a:solidFill>
                <a:latin typeface="Lato" panose="020F0502020204030203" pitchFamily="34" charset="-18"/>
              </a:rPr>
              <a:t>(</a:t>
            </a:r>
            <a:r>
              <a:rPr lang="sk-SK" sz="2000" dirty="0" err="1">
                <a:solidFill>
                  <a:srgbClr val="F8E71C"/>
                </a:solidFill>
                <a:latin typeface="Lato" panose="020F0502020204030203" pitchFamily="34" charset="-18"/>
              </a:rPr>
              <a:t>innerWidth</a:t>
            </a:r>
            <a:r>
              <a:rPr lang="sk-SK" sz="2000" dirty="0">
                <a:solidFill>
                  <a:srgbClr val="F8E71C"/>
                </a:solidFill>
                <a:latin typeface="Lato" panose="020F0502020204030203" pitchFamily="34" charset="-18"/>
              </a:rPr>
              <a:t>, </a:t>
            </a:r>
            <a:r>
              <a:rPr lang="sk-SK" sz="2000" dirty="0" err="1">
                <a:solidFill>
                  <a:srgbClr val="F8E71C"/>
                </a:solidFill>
                <a:latin typeface="Lato" panose="020F0502020204030203" pitchFamily="34" charset="-18"/>
              </a:rPr>
              <a:t>innerHeight</a:t>
            </a:r>
            <a:r>
              <a:rPr lang="sk-SK" sz="2000" dirty="0">
                <a:solidFill>
                  <a:srgbClr val="F8E71C"/>
                </a:solidFill>
                <a:latin typeface="Lato" panose="020F0502020204030203" pitchFamily="34" charset="-18"/>
              </a:rPr>
              <a:t>)</a:t>
            </a:r>
          </a:p>
          <a:p>
            <a:endParaRPr lang="sk-SK" sz="2800" dirty="0">
              <a:solidFill>
                <a:srgbClr val="F8E71C"/>
              </a:solidFill>
              <a:latin typeface="Lato" panose="020F0502020204030203" pitchFamily="34" charset="-18"/>
            </a:endParaRPr>
          </a:p>
          <a:p>
            <a:r>
              <a:rPr lang="sk-SK" sz="2800" dirty="0" err="1">
                <a:solidFill>
                  <a:srgbClr val="F8E71C"/>
                </a:solidFill>
                <a:latin typeface="Lato" panose="020F0502020204030203" pitchFamily="34" charset="-18"/>
              </a:rPr>
              <a:t>fullscreen</a:t>
            </a:r>
            <a:endParaRPr lang="sk-SK" sz="2800" dirty="0">
              <a:solidFill>
                <a:srgbClr val="F8E71C"/>
              </a:solidFill>
              <a:latin typeface="Lato" panose="020F0502020204030203" pitchFamily="34" charset="-18"/>
            </a:endParaRPr>
          </a:p>
          <a:p>
            <a:endParaRPr lang="sk-SK" sz="2800" dirty="0">
              <a:solidFill>
                <a:srgbClr val="F8E71C"/>
              </a:solidFill>
              <a:latin typeface="Lato" panose="020F0502020204030203" pitchFamily="34" charset="-18"/>
            </a:endParaRPr>
          </a:p>
          <a:p>
            <a:r>
              <a:rPr lang="sk-SK" sz="2800" dirty="0">
                <a:solidFill>
                  <a:srgbClr val="F8E71C"/>
                </a:solidFill>
                <a:latin typeface="Lato" panose="020F0502020204030203" pitchFamily="34" charset="-18"/>
              </a:rPr>
              <a:t>URL adresa </a:t>
            </a:r>
            <a:r>
              <a:rPr lang="sk-SK" sz="2000" dirty="0">
                <a:solidFill>
                  <a:srgbClr val="F8E71C"/>
                </a:solidFill>
                <a:latin typeface="Lato" panose="020F0502020204030203" pitchFamily="34" charset="-18"/>
              </a:rPr>
              <a:t>(</a:t>
            </a:r>
            <a:r>
              <a:rPr lang="sk-SK" sz="2000" dirty="0" err="1">
                <a:solidFill>
                  <a:srgbClr val="F8E71C"/>
                </a:solidFill>
                <a:latin typeface="Lato" panose="020F0502020204030203" pitchFamily="34" charset="-18"/>
              </a:rPr>
              <a:t>location</a:t>
            </a:r>
            <a:r>
              <a:rPr lang="sk-SK" sz="2000" dirty="0">
                <a:solidFill>
                  <a:srgbClr val="F8E71C"/>
                </a:solidFill>
                <a:latin typeface="Lato" panose="020F0502020204030203" pitchFamily="34" charset="-18"/>
              </a:rPr>
              <a:t>)</a:t>
            </a:r>
          </a:p>
          <a:p>
            <a:endParaRPr lang="sk-SK" sz="2800" dirty="0">
              <a:solidFill>
                <a:srgbClr val="F8E71C"/>
              </a:solidFill>
              <a:latin typeface="Lato" panose="020F0502020204030203" pitchFamily="34" charset="-18"/>
            </a:endParaRPr>
          </a:p>
          <a:p>
            <a:r>
              <a:rPr lang="sk-SK" sz="2800" dirty="0" err="1">
                <a:solidFill>
                  <a:srgbClr val="F8E71C"/>
                </a:solidFill>
                <a:latin typeface="Lato" panose="020F0502020204030203" pitchFamily="34" charset="-18"/>
              </a:rPr>
              <a:t>scrollbar</a:t>
            </a:r>
            <a:r>
              <a:rPr lang="sk-SK" sz="2800" dirty="0">
                <a:solidFill>
                  <a:srgbClr val="F8E71C"/>
                </a:solidFill>
                <a:latin typeface="Lato" panose="020F0502020204030203" pitchFamily="34" charset="-18"/>
              </a:rPr>
              <a:t> </a:t>
            </a:r>
            <a:r>
              <a:rPr lang="sk-SK" sz="2000" dirty="0">
                <a:solidFill>
                  <a:srgbClr val="F8E71C"/>
                </a:solidFill>
                <a:latin typeface="Lato" panose="020F0502020204030203" pitchFamily="34" charset="-18"/>
              </a:rPr>
              <a:t>(</a:t>
            </a:r>
            <a:r>
              <a:rPr lang="sk-SK" sz="2000" dirty="0" err="1">
                <a:solidFill>
                  <a:srgbClr val="F8E71C"/>
                </a:solidFill>
                <a:latin typeface="Lato" panose="020F0502020204030203" pitchFamily="34" charset="-18"/>
              </a:rPr>
              <a:t>scroll</a:t>
            </a:r>
            <a:r>
              <a:rPr lang="sk-SK" sz="2000" dirty="0">
                <a:solidFill>
                  <a:srgbClr val="F8E71C"/>
                </a:solidFill>
                <a:latin typeface="Lato" panose="020F0502020204030203" pitchFamily="34" charset="-18"/>
              </a:rPr>
              <a:t>*)</a:t>
            </a:r>
          </a:p>
          <a:p>
            <a:endParaRPr lang="sk-SK" sz="2800" dirty="0">
              <a:solidFill>
                <a:srgbClr val="F8E71C"/>
              </a:solidFill>
              <a:latin typeface="Lato" panose="020F0502020204030203" pitchFamily="34" charset="-18"/>
            </a:endParaRPr>
          </a:p>
          <a:p>
            <a:r>
              <a:rPr lang="sk-SK" sz="2800" dirty="0">
                <a:solidFill>
                  <a:srgbClr val="F8E71C"/>
                </a:solidFill>
                <a:latin typeface="Lato" panose="020F0502020204030203" pitchFamily="34" charset="-18"/>
              </a:rPr>
              <a:t>užitočné funkcie </a:t>
            </a:r>
            <a:r>
              <a:rPr lang="sk-SK" sz="2000" dirty="0">
                <a:solidFill>
                  <a:srgbClr val="F8E71C"/>
                </a:solidFill>
                <a:latin typeface="Lato" panose="020F0502020204030203" pitchFamily="34" charset="-18"/>
              </a:rPr>
              <a:t>(</a:t>
            </a:r>
            <a:r>
              <a:rPr lang="sk-SK" sz="2000" dirty="0" err="1">
                <a:solidFill>
                  <a:srgbClr val="F8E71C"/>
                </a:solidFill>
                <a:latin typeface="Lato" panose="020F0502020204030203" pitchFamily="34" charset="-18"/>
              </a:rPr>
              <a:t>fetch</a:t>
            </a:r>
            <a:r>
              <a:rPr lang="sk-SK" sz="2000" dirty="0">
                <a:solidFill>
                  <a:srgbClr val="F8E71C"/>
                </a:solidFill>
                <a:latin typeface="Lato" panose="020F0502020204030203" pitchFamily="34" charset="-18"/>
              </a:rPr>
              <a:t>(), </a:t>
            </a:r>
            <a:r>
              <a:rPr lang="sk-SK" sz="2000" dirty="0" err="1">
                <a:solidFill>
                  <a:srgbClr val="F8E71C"/>
                </a:solidFill>
                <a:latin typeface="Lato" panose="020F0502020204030203" pitchFamily="34" charset="-18"/>
              </a:rPr>
              <a:t>open</a:t>
            </a:r>
            <a:r>
              <a:rPr lang="sk-SK" sz="2000" dirty="0">
                <a:solidFill>
                  <a:srgbClr val="F8E71C"/>
                </a:solidFill>
                <a:latin typeface="Lato" panose="020F0502020204030203" pitchFamily="34" charset="-18"/>
              </a:rPr>
              <a:t>(), </a:t>
            </a:r>
            <a:r>
              <a:rPr lang="sk-SK" sz="2000" dirty="0" err="1">
                <a:solidFill>
                  <a:srgbClr val="F8E71C"/>
                </a:solidFill>
                <a:latin typeface="Lato" panose="020F0502020204030203" pitchFamily="34" charset="-18"/>
              </a:rPr>
              <a:t>WebSocket</a:t>
            </a:r>
            <a:r>
              <a:rPr lang="sk-SK" sz="2000" dirty="0">
                <a:solidFill>
                  <a:srgbClr val="F8E71C"/>
                </a:solidFill>
                <a:latin typeface="Lato" panose="020F0502020204030203" pitchFamily="34" charset="-18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685259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A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685800" y="2235200"/>
            <a:ext cx="7772400" cy="238760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6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WebSockety</a:t>
            </a:r>
            <a:endParaRPr lang="sk-SK" sz="6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55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A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2889488" y="649355"/>
            <a:ext cx="33650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Čo ďalej?</a:t>
            </a:r>
          </a:p>
        </p:txBody>
      </p:sp>
      <p:sp>
        <p:nvSpPr>
          <p:cNvPr id="2" name="Obdĺžnik 1"/>
          <p:cNvSpPr/>
          <p:nvPr/>
        </p:nvSpPr>
        <p:spPr>
          <a:xfrm>
            <a:off x="1205946" y="2630236"/>
            <a:ext cx="8892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err="1">
                <a:latin typeface="Lato" panose="020F0502020204030203" pitchFamily="34" charset="-18"/>
                <a:hlinkClick r:id="rId3"/>
              </a:rPr>
              <a:t>How</a:t>
            </a:r>
            <a:r>
              <a:rPr lang="sk-SK" dirty="0">
                <a:latin typeface="Lato" panose="020F0502020204030203" pitchFamily="34" charset="-18"/>
                <a:hlinkClick r:id="rId3"/>
              </a:rPr>
              <a:t> </a:t>
            </a:r>
            <a:r>
              <a:rPr lang="sk-SK" dirty="0" err="1">
                <a:latin typeface="Lato" panose="020F0502020204030203" pitchFamily="34" charset="-18"/>
                <a:hlinkClick r:id="rId3"/>
              </a:rPr>
              <a:t>it</a:t>
            </a:r>
            <a:r>
              <a:rPr lang="sk-SK" dirty="0">
                <a:latin typeface="Lato" panose="020F0502020204030203" pitchFamily="34" charset="-18"/>
                <a:hlinkClick r:id="rId3"/>
              </a:rPr>
              <a:t> </a:t>
            </a:r>
            <a:r>
              <a:rPr lang="sk-SK" dirty="0" err="1">
                <a:latin typeface="Lato" panose="020F0502020204030203" pitchFamily="34" charset="-18"/>
                <a:hlinkClick r:id="rId3"/>
              </a:rPr>
              <a:t>feels</a:t>
            </a:r>
            <a:r>
              <a:rPr lang="sk-SK" dirty="0">
                <a:latin typeface="Lato" panose="020F0502020204030203" pitchFamily="34" charset="-18"/>
                <a:hlinkClick r:id="rId3"/>
              </a:rPr>
              <a:t> to </a:t>
            </a:r>
            <a:r>
              <a:rPr lang="sk-SK" dirty="0" err="1">
                <a:latin typeface="Lato" panose="020F0502020204030203" pitchFamily="34" charset="-18"/>
                <a:hlinkClick r:id="rId3"/>
              </a:rPr>
              <a:t>learn</a:t>
            </a:r>
            <a:r>
              <a:rPr lang="sk-SK" dirty="0">
                <a:latin typeface="Lato" panose="020F0502020204030203" pitchFamily="34" charset="-18"/>
                <a:hlinkClick r:id="rId3"/>
              </a:rPr>
              <a:t> </a:t>
            </a:r>
            <a:r>
              <a:rPr lang="sk-SK" dirty="0" err="1">
                <a:latin typeface="Lato" panose="020F0502020204030203" pitchFamily="34" charset="-18"/>
                <a:hlinkClick r:id="rId3"/>
              </a:rPr>
              <a:t>Javascript</a:t>
            </a:r>
            <a:r>
              <a:rPr lang="sk-SK" dirty="0">
                <a:latin typeface="Lato" panose="020F0502020204030203" pitchFamily="34" charset="-18"/>
                <a:hlinkClick r:id="rId3"/>
              </a:rPr>
              <a:t> in 2016</a:t>
            </a:r>
            <a:endParaRPr lang="sk-SK" dirty="0">
              <a:latin typeface="Lato" panose="020F0502020204030203" pitchFamily="34" charset="-18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1205946" y="2188238"/>
            <a:ext cx="6732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err="1">
                <a:latin typeface="Lato" panose="020F0502020204030203" pitchFamily="34" charset="-18"/>
                <a:hlinkClick r:id="rId4"/>
              </a:rPr>
              <a:t>Udacity</a:t>
            </a:r>
            <a:r>
              <a:rPr lang="sk-SK" dirty="0">
                <a:latin typeface="Lato" panose="020F0502020204030203" pitchFamily="34" charset="-18"/>
                <a:hlinkClick r:id="rId4"/>
              </a:rPr>
              <a:t> </a:t>
            </a:r>
            <a:r>
              <a:rPr lang="sk-SK" dirty="0" err="1">
                <a:latin typeface="Lato" panose="020F0502020204030203" pitchFamily="34" charset="-18"/>
                <a:hlinkClick r:id="rId4"/>
              </a:rPr>
              <a:t>Javascript</a:t>
            </a:r>
            <a:r>
              <a:rPr lang="sk-SK" dirty="0">
                <a:latin typeface="Lato" panose="020F0502020204030203" pitchFamily="34" charset="-18"/>
                <a:hlinkClick r:id="rId4"/>
              </a:rPr>
              <a:t> </a:t>
            </a:r>
            <a:r>
              <a:rPr lang="sk-SK" dirty="0" err="1">
                <a:latin typeface="Lato" panose="020F0502020204030203" pitchFamily="34" charset="-18"/>
                <a:hlinkClick r:id="rId4"/>
              </a:rPr>
              <a:t>basics</a:t>
            </a:r>
            <a:endParaRPr lang="sk-SK" dirty="0">
              <a:latin typeface="Lato" panose="020F0502020204030203" pitchFamily="34" charset="-18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642729" y="1665018"/>
            <a:ext cx="1877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JavaScript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642729" y="3810899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WebSockety</a:t>
            </a:r>
            <a:endParaRPr lang="sk-SK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1205946" y="440678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>
                <a:latin typeface="Lato" panose="020F0502020204030203" pitchFamily="34" charset="-18"/>
                <a:hlinkClick r:id="rId5"/>
              </a:rPr>
              <a:t>Writing </a:t>
            </a:r>
            <a:r>
              <a:rPr lang="sk-SK" dirty="0" err="1">
                <a:latin typeface="Lato" panose="020F0502020204030203" pitchFamily="34" charset="-18"/>
                <a:hlinkClick r:id="rId5"/>
              </a:rPr>
              <a:t>WebSocket</a:t>
            </a:r>
            <a:r>
              <a:rPr lang="sk-SK" dirty="0">
                <a:latin typeface="Lato" panose="020F0502020204030203" pitchFamily="34" charset="-18"/>
                <a:hlinkClick r:id="rId5"/>
              </a:rPr>
              <a:t> </a:t>
            </a:r>
            <a:r>
              <a:rPr lang="sk-SK" dirty="0" err="1">
                <a:latin typeface="Lato" panose="020F0502020204030203" pitchFamily="34" charset="-18"/>
                <a:hlinkClick r:id="rId5"/>
              </a:rPr>
              <a:t>client</a:t>
            </a:r>
            <a:r>
              <a:rPr lang="sk-SK" dirty="0">
                <a:latin typeface="Lato" panose="020F0502020204030203" pitchFamily="34" charset="-18"/>
                <a:hlinkClick r:id="rId5"/>
              </a:rPr>
              <a:t> </a:t>
            </a:r>
            <a:r>
              <a:rPr lang="sk-SK" dirty="0" err="1">
                <a:latin typeface="Lato" panose="020F0502020204030203" pitchFamily="34" charset="-18"/>
                <a:hlinkClick r:id="rId5"/>
              </a:rPr>
              <a:t>applications</a:t>
            </a:r>
            <a:endParaRPr lang="sk-SK" dirty="0">
              <a:latin typeface="Lato" panose="020F0502020204030203" pitchFamily="34" charset="-18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1205946" y="4848783"/>
            <a:ext cx="43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latin typeface="Lato" panose="020F0502020204030203" pitchFamily="34" charset="-18"/>
                <a:hlinkClick r:id="rId6"/>
              </a:rPr>
              <a:t>Socket.IO - Get </a:t>
            </a:r>
            <a:r>
              <a:rPr lang="sk-SK" dirty="0" err="1">
                <a:latin typeface="Lato" panose="020F0502020204030203" pitchFamily="34" charset="-18"/>
                <a:hlinkClick r:id="rId6"/>
              </a:rPr>
              <a:t>Started</a:t>
            </a:r>
            <a:r>
              <a:rPr lang="sk-SK" dirty="0">
                <a:latin typeface="Lato" panose="020F0502020204030203" pitchFamily="34" charset="-18"/>
                <a:hlinkClick r:id="rId6"/>
              </a:rPr>
              <a:t>: Chat </a:t>
            </a:r>
            <a:r>
              <a:rPr lang="sk-SK" dirty="0" err="1">
                <a:latin typeface="Lato" panose="020F0502020204030203" pitchFamily="34" charset="-18"/>
                <a:hlinkClick r:id="rId6"/>
              </a:rPr>
              <a:t>application</a:t>
            </a:r>
            <a:endParaRPr lang="sk-SK" dirty="0">
              <a:latin typeface="Lato" panose="020F050202020403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100209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A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2889488" y="649355"/>
            <a:ext cx="33650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Čo ďalej?</a:t>
            </a:r>
          </a:p>
        </p:txBody>
      </p:sp>
      <p:sp>
        <p:nvSpPr>
          <p:cNvPr id="2" name="Obdĺžnik 1"/>
          <p:cNvSpPr/>
          <p:nvPr/>
        </p:nvSpPr>
        <p:spPr>
          <a:xfrm>
            <a:off x="1205946" y="2630236"/>
            <a:ext cx="8892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err="1">
                <a:latin typeface="Lato" panose="020F0502020204030203" pitchFamily="34" charset="-18"/>
                <a:hlinkClick r:id="rId3"/>
              </a:rPr>
              <a:t>How</a:t>
            </a:r>
            <a:r>
              <a:rPr lang="sk-SK" dirty="0">
                <a:latin typeface="Lato" panose="020F0502020204030203" pitchFamily="34" charset="-18"/>
                <a:hlinkClick r:id="rId3"/>
              </a:rPr>
              <a:t> </a:t>
            </a:r>
            <a:r>
              <a:rPr lang="sk-SK" dirty="0" err="1">
                <a:latin typeface="Lato" panose="020F0502020204030203" pitchFamily="34" charset="-18"/>
                <a:hlinkClick r:id="rId3"/>
              </a:rPr>
              <a:t>it</a:t>
            </a:r>
            <a:r>
              <a:rPr lang="sk-SK" dirty="0">
                <a:latin typeface="Lato" panose="020F0502020204030203" pitchFamily="34" charset="-18"/>
                <a:hlinkClick r:id="rId3"/>
              </a:rPr>
              <a:t> </a:t>
            </a:r>
            <a:r>
              <a:rPr lang="sk-SK" dirty="0" err="1">
                <a:latin typeface="Lato" panose="020F0502020204030203" pitchFamily="34" charset="-18"/>
                <a:hlinkClick r:id="rId3"/>
              </a:rPr>
              <a:t>feels</a:t>
            </a:r>
            <a:r>
              <a:rPr lang="sk-SK" dirty="0">
                <a:latin typeface="Lato" panose="020F0502020204030203" pitchFamily="34" charset="-18"/>
                <a:hlinkClick r:id="rId3"/>
              </a:rPr>
              <a:t> to </a:t>
            </a:r>
            <a:r>
              <a:rPr lang="sk-SK" dirty="0" err="1">
                <a:latin typeface="Lato" panose="020F0502020204030203" pitchFamily="34" charset="-18"/>
                <a:hlinkClick r:id="rId3"/>
              </a:rPr>
              <a:t>learn</a:t>
            </a:r>
            <a:r>
              <a:rPr lang="sk-SK" dirty="0">
                <a:latin typeface="Lato" panose="020F0502020204030203" pitchFamily="34" charset="-18"/>
                <a:hlinkClick r:id="rId3"/>
              </a:rPr>
              <a:t> </a:t>
            </a:r>
            <a:r>
              <a:rPr lang="sk-SK" dirty="0" err="1">
                <a:latin typeface="Lato" panose="020F0502020204030203" pitchFamily="34" charset="-18"/>
                <a:hlinkClick r:id="rId3"/>
              </a:rPr>
              <a:t>Javascript</a:t>
            </a:r>
            <a:r>
              <a:rPr lang="sk-SK" dirty="0">
                <a:latin typeface="Lato" panose="020F0502020204030203" pitchFamily="34" charset="-18"/>
                <a:hlinkClick r:id="rId3"/>
              </a:rPr>
              <a:t> in 2016</a:t>
            </a:r>
            <a:endParaRPr lang="sk-SK" dirty="0">
              <a:latin typeface="Lato" panose="020F0502020204030203" pitchFamily="34" charset="-18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1205946" y="2188238"/>
            <a:ext cx="6732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err="1">
                <a:latin typeface="Lato" panose="020F0502020204030203" pitchFamily="34" charset="-18"/>
                <a:hlinkClick r:id="rId4"/>
              </a:rPr>
              <a:t>Udacity</a:t>
            </a:r>
            <a:r>
              <a:rPr lang="sk-SK" dirty="0">
                <a:latin typeface="Lato" panose="020F0502020204030203" pitchFamily="34" charset="-18"/>
                <a:hlinkClick r:id="rId4"/>
              </a:rPr>
              <a:t> </a:t>
            </a:r>
            <a:r>
              <a:rPr lang="sk-SK" dirty="0" err="1">
                <a:latin typeface="Lato" panose="020F0502020204030203" pitchFamily="34" charset="-18"/>
                <a:hlinkClick r:id="rId4"/>
              </a:rPr>
              <a:t>Javascript</a:t>
            </a:r>
            <a:r>
              <a:rPr lang="sk-SK" dirty="0">
                <a:latin typeface="Lato" panose="020F0502020204030203" pitchFamily="34" charset="-18"/>
                <a:hlinkClick r:id="rId4"/>
              </a:rPr>
              <a:t> </a:t>
            </a:r>
            <a:r>
              <a:rPr lang="sk-SK" dirty="0" err="1">
                <a:latin typeface="Lato" panose="020F0502020204030203" pitchFamily="34" charset="-18"/>
                <a:hlinkClick r:id="rId4"/>
              </a:rPr>
              <a:t>basics</a:t>
            </a:r>
            <a:endParaRPr lang="sk-SK" dirty="0">
              <a:latin typeface="Lato" panose="020F0502020204030203" pitchFamily="34" charset="-18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642729" y="1665018"/>
            <a:ext cx="1877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JavaScript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642729" y="3810899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WebSockety</a:t>
            </a:r>
            <a:endParaRPr lang="sk-SK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1205946" y="440678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>
                <a:latin typeface="Lato" panose="020F0502020204030203" pitchFamily="34" charset="-18"/>
                <a:hlinkClick r:id="rId5"/>
              </a:rPr>
              <a:t>Writing </a:t>
            </a:r>
            <a:r>
              <a:rPr lang="sk-SK" dirty="0" err="1">
                <a:latin typeface="Lato" panose="020F0502020204030203" pitchFamily="34" charset="-18"/>
                <a:hlinkClick r:id="rId5"/>
              </a:rPr>
              <a:t>WebSocket</a:t>
            </a:r>
            <a:r>
              <a:rPr lang="sk-SK" dirty="0">
                <a:latin typeface="Lato" panose="020F0502020204030203" pitchFamily="34" charset="-18"/>
                <a:hlinkClick r:id="rId5"/>
              </a:rPr>
              <a:t> </a:t>
            </a:r>
            <a:r>
              <a:rPr lang="sk-SK" dirty="0" err="1">
                <a:latin typeface="Lato" panose="020F0502020204030203" pitchFamily="34" charset="-18"/>
                <a:hlinkClick r:id="rId5"/>
              </a:rPr>
              <a:t>client</a:t>
            </a:r>
            <a:r>
              <a:rPr lang="sk-SK" dirty="0">
                <a:latin typeface="Lato" panose="020F0502020204030203" pitchFamily="34" charset="-18"/>
                <a:hlinkClick r:id="rId5"/>
              </a:rPr>
              <a:t> </a:t>
            </a:r>
            <a:r>
              <a:rPr lang="sk-SK" dirty="0" err="1">
                <a:latin typeface="Lato" panose="020F0502020204030203" pitchFamily="34" charset="-18"/>
                <a:hlinkClick r:id="rId5"/>
              </a:rPr>
              <a:t>applications</a:t>
            </a:r>
            <a:endParaRPr lang="sk-SK" dirty="0">
              <a:latin typeface="Lato" panose="020F0502020204030203" pitchFamily="34" charset="-18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1205946" y="4848783"/>
            <a:ext cx="43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latin typeface="Lato" panose="020F0502020204030203" pitchFamily="34" charset="-18"/>
                <a:hlinkClick r:id="rId6"/>
              </a:rPr>
              <a:t>Socket.IO - Get </a:t>
            </a:r>
            <a:r>
              <a:rPr lang="sk-SK" dirty="0" err="1">
                <a:latin typeface="Lato" panose="020F0502020204030203" pitchFamily="34" charset="-18"/>
                <a:hlinkClick r:id="rId6"/>
              </a:rPr>
              <a:t>Started</a:t>
            </a:r>
            <a:r>
              <a:rPr lang="sk-SK" dirty="0">
                <a:latin typeface="Lato" panose="020F0502020204030203" pitchFamily="34" charset="-18"/>
                <a:hlinkClick r:id="rId6"/>
              </a:rPr>
              <a:t>: Chat </a:t>
            </a:r>
            <a:r>
              <a:rPr lang="sk-SK" dirty="0" err="1">
                <a:latin typeface="Lato" panose="020F0502020204030203" pitchFamily="34" charset="-18"/>
                <a:hlinkClick r:id="rId6"/>
              </a:rPr>
              <a:t>application</a:t>
            </a:r>
            <a:endParaRPr lang="sk-SK" dirty="0">
              <a:latin typeface="Lato" panose="020F0502020204030203" pitchFamily="34" charset="-18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5202367" y="143333"/>
            <a:ext cx="3663247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k-SK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Promise</a:t>
            </a:r>
            <a:endParaRPr lang="sk-SK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r"/>
            <a:endParaRPr lang="sk-SK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r"/>
            <a:r>
              <a:rPr lang="sk-SK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Node.js</a:t>
            </a:r>
          </a:p>
          <a:p>
            <a:pPr algn="r"/>
            <a:endParaRPr lang="sk-SK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r"/>
            <a:r>
              <a:rPr lang="sk-SK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npm</a:t>
            </a:r>
            <a:endParaRPr lang="sk-SK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r"/>
            <a:endParaRPr lang="sk-SK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r"/>
            <a:r>
              <a:rPr lang="sk-SK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Service </a:t>
            </a:r>
            <a:r>
              <a:rPr lang="sk-SK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Workers</a:t>
            </a:r>
            <a:endParaRPr lang="sk-SK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r"/>
            <a:endParaRPr lang="sk-SK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r"/>
            <a:r>
              <a:rPr lang="sk-SK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Webpack</a:t>
            </a:r>
            <a:endParaRPr lang="sk-SK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r"/>
            <a:endParaRPr lang="sk-SK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r"/>
            <a:r>
              <a:rPr lang="sk-SK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React</a:t>
            </a:r>
            <a:r>
              <a:rPr lang="sk-SK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sk-SK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AngularJS</a:t>
            </a:r>
            <a:endParaRPr lang="sk-SK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r"/>
            <a:endParaRPr lang="sk-SK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r"/>
            <a:r>
              <a:rPr lang="sk-SK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sk-SK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Flu</a:t>
            </a:r>
            <a:r>
              <a:rPr lang="sk-SK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sk-SK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Redu</a:t>
            </a:r>
            <a:r>
              <a:rPr lang="sk-SK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sk-SK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Vue</a:t>
            </a:r>
            <a:r>
              <a:rPr lang="sk-SK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)x</a:t>
            </a:r>
          </a:p>
          <a:p>
            <a:pPr algn="r"/>
            <a:endParaRPr lang="sk-SK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r"/>
            <a:r>
              <a:rPr lang="sk-SK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Mocha</a:t>
            </a:r>
            <a:r>
              <a:rPr lang="sk-SK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sk-SK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Chai</a:t>
            </a:r>
            <a:r>
              <a:rPr lang="sk-SK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sk-SK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Jasmine</a:t>
            </a:r>
            <a:endParaRPr lang="sk-SK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59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257425"/>
            <a:ext cx="28575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9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A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402696" y="1747630"/>
            <a:ext cx="63385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multiparadigmový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319868" y="649356"/>
            <a:ext cx="8504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prototypovo-orientovaný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2809331" y="3944178"/>
            <a:ext cx="35253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barz fajný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3610833" y="5042451"/>
            <a:ext cx="1922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jazyk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2650634" y="2845904"/>
            <a:ext cx="38427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dynamický</a:t>
            </a:r>
          </a:p>
        </p:txBody>
      </p:sp>
    </p:spTree>
    <p:extLst>
      <p:ext uri="{BB962C8B-B14F-4D97-AF65-F5344CB8AC3E}">
        <p14:creationId xmlns:p14="http://schemas.microsoft.com/office/powerpoint/2010/main" val="157339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A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okTextu 7"/>
          <p:cNvSpPr txBox="1"/>
          <p:nvPr/>
        </p:nvSpPr>
        <p:spPr>
          <a:xfrm>
            <a:off x="1402696" y="1747630"/>
            <a:ext cx="63385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sk-SK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ultiparadigmový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319868" y="649356"/>
            <a:ext cx="8504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</a:t>
            </a:r>
            <a:r>
              <a:rPr lang="sk-SK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rototypovo-orientovaný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2809331" y="3944178"/>
            <a:ext cx="35253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r>
              <a:rPr lang="sk-SK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arz fajný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3610833" y="5042451"/>
            <a:ext cx="1922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</a:t>
            </a:r>
            <a:r>
              <a:rPr lang="sk-SK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azyk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2650634" y="2845904"/>
            <a:ext cx="38427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</a:t>
            </a:r>
            <a:r>
              <a:rPr lang="sk-SK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ynamický</a:t>
            </a:r>
          </a:p>
        </p:txBody>
      </p:sp>
    </p:spTree>
    <p:extLst>
      <p:ext uri="{BB962C8B-B14F-4D97-AF65-F5344CB8AC3E}">
        <p14:creationId xmlns:p14="http://schemas.microsoft.com/office/powerpoint/2010/main" val="205114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A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>
            <a:off x="2650641" y="641915"/>
            <a:ext cx="38427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dynamický</a:t>
            </a:r>
          </a:p>
        </p:txBody>
      </p:sp>
    </p:spTree>
    <p:extLst>
      <p:ext uri="{BB962C8B-B14F-4D97-AF65-F5344CB8AC3E}">
        <p14:creationId xmlns:p14="http://schemas.microsoft.com/office/powerpoint/2010/main" val="282385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A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>
            <a:off x="2650641" y="641915"/>
            <a:ext cx="38427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dynamický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1325887" y="3346937"/>
            <a:ext cx="649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8E71C"/>
                </a:solidFill>
                <a:latin typeface="Lato" panose="020F0502020204030203" pitchFamily="34" charset="-18"/>
                <a:hlinkClick r:id="rId3"/>
              </a:rPr>
              <a:t>The Shocking Secret About Static Types</a:t>
            </a:r>
            <a:endParaRPr lang="en-US" sz="2800" b="1" dirty="0">
              <a:solidFill>
                <a:srgbClr val="F8E71C"/>
              </a:solidFill>
              <a:latin typeface="Lato" panose="020F050202020403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09054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A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>
            <a:off x="2650641" y="641915"/>
            <a:ext cx="38427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dynamický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3216502" y="2012407"/>
            <a:ext cx="271099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800" dirty="0" err="1">
                <a:solidFill>
                  <a:srgbClr val="F8E71C"/>
                </a:solidFill>
                <a:latin typeface="Lato" panose="020F0502020204030203" pitchFamily="34" charset="-18"/>
              </a:rPr>
              <a:t>number</a:t>
            </a:r>
            <a:endParaRPr lang="sk-SK" sz="2800" dirty="0">
              <a:solidFill>
                <a:srgbClr val="F8E71C"/>
              </a:solidFill>
              <a:latin typeface="Lato" panose="020F0502020204030203" pitchFamily="34" charset="-18"/>
            </a:endParaRPr>
          </a:p>
          <a:p>
            <a:pPr algn="ctr"/>
            <a:endParaRPr lang="sk-SK" sz="2800" dirty="0">
              <a:solidFill>
                <a:srgbClr val="F8E71C"/>
              </a:solidFill>
              <a:latin typeface="Lato" panose="020F0502020204030203" pitchFamily="34" charset="-18"/>
            </a:endParaRPr>
          </a:p>
          <a:p>
            <a:pPr algn="ctr"/>
            <a:r>
              <a:rPr lang="sk-SK" sz="2800" dirty="0" err="1">
                <a:solidFill>
                  <a:srgbClr val="F8E71C"/>
                </a:solidFill>
                <a:latin typeface="Lato" panose="020F0502020204030203" pitchFamily="34" charset="-18"/>
              </a:rPr>
              <a:t>string</a:t>
            </a:r>
            <a:endParaRPr lang="sk-SK" sz="2800" dirty="0">
              <a:solidFill>
                <a:srgbClr val="F8E71C"/>
              </a:solidFill>
              <a:latin typeface="Lato" panose="020F0502020204030203" pitchFamily="34" charset="-18"/>
            </a:endParaRPr>
          </a:p>
          <a:p>
            <a:pPr algn="ctr"/>
            <a:endParaRPr lang="sk-SK" sz="2800" dirty="0">
              <a:solidFill>
                <a:srgbClr val="F8E71C"/>
              </a:solidFill>
              <a:latin typeface="Lato" panose="020F0502020204030203" pitchFamily="34" charset="-18"/>
            </a:endParaRPr>
          </a:p>
          <a:p>
            <a:pPr algn="ctr"/>
            <a:r>
              <a:rPr lang="sk-SK" sz="2800" dirty="0" err="1">
                <a:solidFill>
                  <a:srgbClr val="F8E71C"/>
                </a:solidFill>
                <a:latin typeface="Lato" panose="020F0502020204030203" pitchFamily="34" charset="-18"/>
              </a:rPr>
              <a:t>undefined</a:t>
            </a:r>
            <a:r>
              <a:rPr lang="en-GB" sz="2800" dirty="0">
                <a:solidFill>
                  <a:srgbClr val="F8E71C"/>
                </a:solidFill>
                <a:latin typeface="Lato" panose="020F0502020204030203" pitchFamily="34" charset="-18"/>
              </a:rPr>
              <a:t> (Null)</a:t>
            </a:r>
            <a:endParaRPr lang="sk-SK" sz="2800" dirty="0">
              <a:solidFill>
                <a:srgbClr val="F8E71C"/>
              </a:solidFill>
              <a:latin typeface="Lato" panose="020F0502020204030203" pitchFamily="34" charset="-18"/>
            </a:endParaRPr>
          </a:p>
          <a:p>
            <a:pPr algn="ctr"/>
            <a:endParaRPr lang="sk-SK" sz="2800" dirty="0">
              <a:solidFill>
                <a:srgbClr val="F8E71C"/>
              </a:solidFill>
              <a:latin typeface="Lato" panose="020F0502020204030203" pitchFamily="34" charset="-18"/>
            </a:endParaRPr>
          </a:p>
          <a:p>
            <a:pPr algn="ctr"/>
            <a:r>
              <a:rPr lang="sk-SK" sz="2800" dirty="0" err="1">
                <a:solidFill>
                  <a:srgbClr val="F8E71C"/>
                </a:solidFill>
                <a:latin typeface="Lato" panose="020F0502020204030203" pitchFamily="34" charset="-18"/>
              </a:rPr>
              <a:t>function</a:t>
            </a:r>
            <a:endParaRPr lang="sk-SK" sz="2800" dirty="0">
              <a:solidFill>
                <a:srgbClr val="F8E71C"/>
              </a:solidFill>
              <a:latin typeface="Lato" panose="020F0502020204030203" pitchFamily="34" charset="-18"/>
            </a:endParaRPr>
          </a:p>
          <a:p>
            <a:pPr algn="ctr"/>
            <a:endParaRPr lang="sk-SK" sz="2800" dirty="0">
              <a:solidFill>
                <a:srgbClr val="F8E71C"/>
              </a:solidFill>
              <a:latin typeface="Lato" panose="020F0502020204030203" pitchFamily="34" charset="-18"/>
            </a:endParaRPr>
          </a:p>
          <a:p>
            <a:pPr algn="ctr"/>
            <a:r>
              <a:rPr lang="sk-SK" sz="2800" dirty="0" err="1">
                <a:solidFill>
                  <a:srgbClr val="F8E71C"/>
                </a:solidFill>
                <a:latin typeface="Lato" panose="020F0502020204030203" pitchFamily="34" charset="-18"/>
              </a:rPr>
              <a:t>object</a:t>
            </a:r>
            <a:endParaRPr lang="sk-SK" sz="2800" dirty="0">
              <a:solidFill>
                <a:srgbClr val="F8E71C"/>
              </a:solidFill>
              <a:latin typeface="Lato" panose="020F050202020403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73741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A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>
            <a:off x="1443804" y="641915"/>
            <a:ext cx="63385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multiparadigmový</a:t>
            </a:r>
          </a:p>
        </p:txBody>
      </p:sp>
    </p:spTree>
    <p:extLst>
      <p:ext uri="{BB962C8B-B14F-4D97-AF65-F5344CB8AC3E}">
        <p14:creationId xmlns:p14="http://schemas.microsoft.com/office/powerpoint/2010/main" val="285073746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Vlastné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8E71C"/>
      </a:hlink>
      <a:folHlink>
        <a:srgbClr val="F8E71C"/>
      </a:folHlink>
    </a:clrScheme>
    <a:fontScheme name="Motív balíka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balík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</TotalTime>
  <Words>404</Words>
  <Application>Microsoft Office PowerPoint</Application>
  <PresentationFormat>Prezentácia na obrazovke (4:3)</PresentationFormat>
  <Paragraphs>172</Paragraphs>
  <Slides>24</Slides>
  <Notes>21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Lato</vt:lpstr>
      <vt:lpstr>Roboto</vt:lpstr>
      <vt:lpstr>Motív balíka Office</vt:lpstr>
      <vt:lpstr>JavaScript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Jakub Senko</dc:creator>
  <cp:lastModifiedBy>Jakub Senko</cp:lastModifiedBy>
  <cp:revision>35</cp:revision>
  <dcterms:created xsi:type="dcterms:W3CDTF">2016-10-16T12:10:03Z</dcterms:created>
  <dcterms:modified xsi:type="dcterms:W3CDTF">2016-10-18T09:08:15Z</dcterms:modified>
</cp:coreProperties>
</file>