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bfcb94e8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bfcb94e8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bfcb94e8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bfcb94e8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bfcb94e8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bfcb94e8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bfcb94e8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bfcb94e8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bfcb94e82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bfcb94e8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bfcb94e8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bfcb94e8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bfcb94e82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bfcb94e82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bfcb94e8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bfcb94e8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bfcb94e8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bfcb94e8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bfcb94e8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bfcb94e8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bfcb94e8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bfcb94e8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fcb94e8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fcb94e8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bfcb94e8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bfcb94e8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bfcb94e8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bfcb94e8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bfcb94e8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bfcb94e8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vinhoverde.pt/en/homepage" TargetMode="External"/><Relationship Id="rId4" Type="http://schemas.openxmlformats.org/officeDocument/2006/relationships/image" Target="../media/image13.jp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770350"/>
            <a:ext cx="5017500" cy="23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Machine </a:t>
            </a:r>
            <a:r>
              <a:rPr lang="en"/>
              <a:t>Learning</a:t>
            </a:r>
            <a:r>
              <a:rPr lang="en"/>
              <a:t> Methods To Predict Wine Quality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DH 150 Machine Learning </a:t>
            </a:r>
            <a:endParaRPr/>
          </a:p>
          <a:p>
            <a:pPr indent="0" lvl="0" marL="0" rtl="0" algn="l">
              <a:spcBef>
                <a:spcPts val="0"/>
              </a:spcBef>
              <a:spcAft>
                <a:spcPts val="0"/>
              </a:spcAft>
              <a:buNone/>
            </a:pPr>
            <a:r>
              <a:rPr lang="en"/>
              <a:t>Zesen 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Naive Bayes: </a:t>
            </a:r>
            <a:endParaRPr/>
          </a:p>
        </p:txBody>
      </p:sp>
      <p:sp>
        <p:nvSpPr>
          <p:cNvPr id="203" name="Google Shape;203;p22"/>
          <p:cNvSpPr txBox="1"/>
          <p:nvPr>
            <p:ph idx="1" type="body"/>
          </p:nvPr>
        </p:nvSpPr>
        <p:spPr>
          <a:xfrm>
            <a:off x="1297500" y="1567550"/>
            <a:ext cx="3182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500"/>
              </a:spcAft>
              <a:buNone/>
            </a:pPr>
            <a:r>
              <a:rPr lang="en" sz="1600">
                <a:latin typeface="Roboto"/>
                <a:ea typeface="Roboto"/>
                <a:cs typeface="Roboto"/>
                <a:sym typeface="Roboto"/>
              </a:rPr>
              <a:t>chosen for its simplicity and efficiency. Despite its assumption of feature independence, which may not hold true in our case but Naive Bayes can perform surprisingly well in classification tasks. Its inclusion is motivated by the desire to have a baseline model.</a:t>
            </a:r>
            <a:endParaRPr sz="1700"/>
          </a:p>
        </p:txBody>
      </p:sp>
      <p:pic>
        <p:nvPicPr>
          <p:cNvPr id="204" name="Google Shape;204;p22"/>
          <p:cNvPicPr preferRelativeResize="0"/>
          <p:nvPr/>
        </p:nvPicPr>
        <p:blipFill>
          <a:blip r:embed="rId3">
            <a:alphaModFix/>
          </a:blip>
          <a:stretch>
            <a:fillRect/>
          </a:stretch>
        </p:blipFill>
        <p:spPr>
          <a:xfrm>
            <a:off x="5159700" y="776975"/>
            <a:ext cx="2933700" cy="790575"/>
          </a:xfrm>
          <a:prstGeom prst="rect">
            <a:avLst/>
          </a:prstGeom>
          <a:noFill/>
          <a:ln>
            <a:noFill/>
          </a:ln>
        </p:spPr>
      </p:pic>
      <p:pic>
        <p:nvPicPr>
          <p:cNvPr id="205" name="Google Shape;205;p22"/>
          <p:cNvPicPr preferRelativeResize="0"/>
          <p:nvPr/>
        </p:nvPicPr>
        <p:blipFill>
          <a:blip r:embed="rId4">
            <a:alphaModFix/>
          </a:blip>
          <a:stretch>
            <a:fillRect/>
          </a:stretch>
        </p:blipFill>
        <p:spPr>
          <a:xfrm>
            <a:off x="4644050" y="2571750"/>
            <a:ext cx="4267200" cy="146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 </a:t>
            </a:r>
            <a:endParaRPr/>
          </a:p>
        </p:txBody>
      </p:sp>
      <p:sp>
        <p:nvSpPr>
          <p:cNvPr id="211" name="Google Shape;211;p23"/>
          <p:cNvSpPr txBox="1"/>
          <p:nvPr>
            <p:ph idx="1" type="body"/>
          </p:nvPr>
        </p:nvSpPr>
        <p:spPr>
          <a:xfrm>
            <a:off x="1297500" y="1567550"/>
            <a:ext cx="3033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500"/>
              </a:spcAft>
              <a:buNone/>
            </a:pPr>
            <a:r>
              <a:rPr lang="en" sz="1200">
                <a:solidFill>
                  <a:srgbClr val="0D0D0D"/>
                </a:solidFill>
                <a:latin typeface="Roboto"/>
                <a:ea typeface="Roboto"/>
                <a:cs typeface="Roboto"/>
                <a:sym typeface="Roboto"/>
              </a:rPr>
              <a:t> </a:t>
            </a:r>
            <a:r>
              <a:rPr lang="en" sz="1500">
                <a:latin typeface="Roboto"/>
                <a:ea typeface="Roboto"/>
                <a:cs typeface="Roboto"/>
                <a:sym typeface="Roboto"/>
              </a:rPr>
              <a:t>Using it making it easier to explain which features are most influential in determining wine quality. This method is particularly valuable when the goal is to gain insights into the decision-making process, such as identifying the physicochemical properties that most significantly impact wine quality.</a:t>
            </a:r>
            <a:endParaRPr sz="1600"/>
          </a:p>
        </p:txBody>
      </p:sp>
      <p:pic>
        <p:nvPicPr>
          <p:cNvPr id="212" name="Google Shape;212;p23"/>
          <p:cNvPicPr preferRelativeResize="0"/>
          <p:nvPr/>
        </p:nvPicPr>
        <p:blipFill>
          <a:blip r:embed="rId3">
            <a:alphaModFix/>
          </a:blip>
          <a:stretch>
            <a:fillRect/>
          </a:stretch>
        </p:blipFill>
        <p:spPr>
          <a:xfrm>
            <a:off x="3807738" y="624563"/>
            <a:ext cx="5057775" cy="942975"/>
          </a:xfrm>
          <a:prstGeom prst="rect">
            <a:avLst/>
          </a:prstGeom>
          <a:noFill/>
          <a:ln>
            <a:noFill/>
          </a:ln>
        </p:spPr>
      </p:pic>
      <p:pic>
        <p:nvPicPr>
          <p:cNvPr id="213" name="Google Shape;213;p23"/>
          <p:cNvPicPr preferRelativeResize="0"/>
          <p:nvPr/>
        </p:nvPicPr>
        <p:blipFill>
          <a:blip r:embed="rId4">
            <a:alphaModFix/>
          </a:blip>
          <a:stretch>
            <a:fillRect/>
          </a:stretch>
        </p:blipFill>
        <p:spPr>
          <a:xfrm>
            <a:off x="4331400" y="1719938"/>
            <a:ext cx="4507800" cy="32065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a:t>
            </a:r>
            <a:endParaRPr/>
          </a:p>
        </p:txBody>
      </p:sp>
      <p:sp>
        <p:nvSpPr>
          <p:cNvPr id="219" name="Google Shape;219;p24"/>
          <p:cNvSpPr txBox="1"/>
          <p:nvPr>
            <p:ph idx="1" type="body"/>
          </p:nvPr>
        </p:nvSpPr>
        <p:spPr>
          <a:xfrm>
            <a:off x="1297500" y="1533175"/>
            <a:ext cx="2495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500"/>
              </a:spcAft>
              <a:buNone/>
            </a:pPr>
            <a:r>
              <a:rPr lang="en" sz="1700">
                <a:latin typeface="Roboto"/>
                <a:ea typeface="Roboto"/>
                <a:cs typeface="Roboto"/>
                <a:sym typeface="Roboto"/>
              </a:rPr>
              <a:t>enhances the model's generalization capabilities, making it a strong candidate for achieving higher accuracy in wine quality prediction.</a:t>
            </a:r>
            <a:endParaRPr sz="1800"/>
          </a:p>
        </p:txBody>
      </p:sp>
      <p:pic>
        <p:nvPicPr>
          <p:cNvPr id="220" name="Google Shape;220;p24"/>
          <p:cNvPicPr preferRelativeResize="0"/>
          <p:nvPr/>
        </p:nvPicPr>
        <p:blipFill>
          <a:blip r:embed="rId3">
            <a:alphaModFix/>
          </a:blip>
          <a:stretch>
            <a:fillRect/>
          </a:stretch>
        </p:blipFill>
        <p:spPr>
          <a:xfrm>
            <a:off x="3945300" y="354600"/>
            <a:ext cx="5046300" cy="992408"/>
          </a:xfrm>
          <a:prstGeom prst="rect">
            <a:avLst/>
          </a:prstGeom>
          <a:noFill/>
          <a:ln>
            <a:noFill/>
          </a:ln>
        </p:spPr>
      </p:pic>
      <p:pic>
        <p:nvPicPr>
          <p:cNvPr id="221" name="Google Shape;221;p24"/>
          <p:cNvPicPr preferRelativeResize="0"/>
          <p:nvPr/>
        </p:nvPicPr>
        <p:blipFill>
          <a:blip r:embed="rId4">
            <a:alphaModFix/>
          </a:blip>
          <a:stretch>
            <a:fillRect/>
          </a:stretch>
        </p:blipFill>
        <p:spPr>
          <a:xfrm>
            <a:off x="3945300" y="1596683"/>
            <a:ext cx="4305300" cy="1285875"/>
          </a:xfrm>
          <a:prstGeom prst="rect">
            <a:avLst/>
          </a:prstGeom>
          <a:noFill/>
          <a:ln>
            <a:noFill/>
          </a:ln>
        </p:spPr>
      </p:pic>
      <p:pic>
        <p:nvPicPr>
          <p:cNvPr id="222" name="Google Shape;222;p24"/>
          <p:cNvPicPr preferRelativeResize="0"/>
          <p:nvPr/>
        </p:nvPicPr>
        <p:blipFill>
          <a:blip r:embed="rId5">
            <a:alphaModFix/>
          </a:blip>
          <a:stretch>
            <a:fillRect/>
          </a:stretch>
        </p:blipFill>
        <p:spPr>
          <a:xfrm>
            <a:off x="3883088" y="2981313"/>
            <a:ext cx="4219575" cy="216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a:t>
            </a:r>
            <a:r>
              <a:rPr lang="en"/>
              <a:t> Network: </a:t>
            </a:r>
            <a:endParaRPr/>
          </a:p>
        </p:txBody>
      </p:sp>
      <p:sp>
        <p:nvSpPr>
          <p:cNvPr id="228" name="Google Shape;228;p25"/>
          <p:cNvSpPr txBox="1"/>
          <p:nvPr>
            <p:ph idx="1" type="body"/>
          </p:nvPr>
        </p:nvSpPr>
        <p:spPr>
          <a:xfrm>
            <a:off x="1297500" y="1567550"/>
            <a:ext cx="3148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500"/>
              </a:spcAft>
              <a:buNone/>
            </a:pPr>
            <a:r>
              <a:rPr lang="en" sz="1800">
                <a:latin typeface="Roboto"/>
                <a:ea typeface="Roboto"/>
                <a:cs typeface="Roboto"/>
                <a:sym typeface="Roboto"/>
              </a:rPr>
              <a:t>acknowledges the possibility that the relationships between the physicochemical properties of wines and their quality ratings are complex and might be better captured through deep learning</a:t>
            </a:r>
            <a:endParaRPr sz="1900"/>
          </a:p>
        </p:txBody>
      </p:sp>
      <p:pic>
        <p:nvPicPr>
          <p:cNvPr id="229" name="Google Shape;229;p25"/>
          <p:cNvPicPr preferRelativeResize="0"/>
          <p:nvPr/>
        </p:nvPicPr>
        <p:blipFill>
          <a:blip r:embed="rId3">
            <a:alphaModFix/>
          </a:blip>
          <a:stretch>
            <a:fillRect/>
          </a:stretch>
        </p:blipFill>
        <p:spPr>
          <a:xfrm>
            <a:off x="4644225" y="956075"/>
            <a:ext cx="4393200" cy="13764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a:t>
            </a:r>
            <a:endParaRPr/>
          </a:p>
        </p:txBody>
      </p:sp>
      <p:sp>
        <p:nvSpPr>
          <p:cNvPr id="235" name="Google Shape;235;p26"/>
          <p:cNvSpPr txBox="1"/>
          <p:nvPr>
            <p:ph idx="1" type="body"/>
          </p:nvPr>
        </p:nvSpPr>
        <p:spPr>
          <a:xfrm>
            <a:off x="1297500" y="1567550"/>
            <a:ext cx="2495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latin typeface="Arial"/>
                <a:ea typeface="Arial"/>
                <a:cs typeface="Arial"/>
                <a:sym typeface="Arial"/>
              </a:rPr>
              <a:t>concerning all factors, random forest and </a:t>
            </a:r>
            <a:r>
              <a:rPr lang="en" sz="1350">
                <a:latin typeface="Arial"/>
                <a:ea typeface="Arial"/>
                <a:cs typeface="Arial"/>
                <a:sym typeface="Arial"/>
              </a:rPr>
              <a:t>decision</a:t>
            </a:r>
            <a:r>
              <a:rPr lang="en" sz="1350">
                <a:latin typeface="Arial"/>
                <a:ea typeface="Arial"/>
                <a:cs typeface="Arial"/>
                <a:sym typeface="Arial"/>
              </a:rPr>
              <a:t> trees are both suitable options for predicting wine quality. (Further analysis on model classification reports can be found in the section below)</a:t>
            </a:r>
            <a:endParaRPr sz="1600"/>
          </a:p>
        </p:txBody>
      </p:sp>
      <p:pic>
        <p:nvPicPr>
          <p:cNvPr id="236" name="Google Shape;236;p26"/>
          <p:cNvPicPr preferRelativeResize="0"/>
          <p:nvPr/>
        </p:nvPicPr>
        <p:blipFill>
          <a:blip r:embed="rId3">
            <a:alphaModFix/>
          </a:blip>
          <a:stretch>
            <a:fillRect/>
          </a:stretch>
        </p:blipFill>
        <p:spPr>
          <a:xfrm>
            <a:off x="4081950" y="717025"/>
            <a:ext cx="4524205" cy="199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aspect: </a:t>
            </a:r>
            <a:endParaRPr/>
          </a:p>
        </p:txBody>
      </p:sp>
      <p:sp>
        <p:nvSpPr>
          <p:cNvPr id="242" name="Google Shape;24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Bias: classification </a:t>
            </a:r>
            <a:r>
              <a:rPr lang="en"/>
              <a:t>report</a:t>
            </a:r>
            <a:r>
              <a:rPr lang="en"/>
              <a:t> ,  quality distribution of the wine data </a:t>
            </a:r>
            <a:endParaRPr/>
          </a:p>
          <a:p>
            <a:pPr indent="0" lvl="0" marL="0" rtl="0" algn="l">
              <a:spcBef>
                <a:spcPts val="1200"/>
              </a:spcBef>
              <a:spcAft>
                <a:spcPts val="0"/>
              </a:spcAft>
              <a:buNone/>
            </a:pPr>
            <a:r>
              <a:rPr lang="en"/>
              <a:t>Ethics: Public used dataset, the rating of quality is </a:t>
            </a:r>
            <a:r>
              <a:rPr lang="en"/>
              <a:t>highly</a:t>
            </a:r>
            <a:r>
              <a:rPr lang="en"/>
              <a:t> subjective, and the data is not generalizable, since the data is collected from a specific region. </a:t>
            </a:r>
            <a:endParaRPr/>
          </a:p>
          <a:p>
            <a:pPr indent="0" lvl="0" marL="0" rtl="0" algn="l">
              <a:spcBef>
                <a:spcPts val="1200"/>
              </a:spcBef>
              <a:spcAft>
                <a:spcPts val="0"/>
              </a:spcAft>
              <a:buNone/>
            </a:pPr>
            <a:r>
              <a:rPr lang="en"/>
              <a:t>Since it has commercial used, the data did not indicate what types of grapes and growing process, due to </a:t>
            </a:r>
            <a:r>
              <a:rPr lang="en"/>
              <a:t>privacy</a:t>
            </a:r>
            <a:r>
              <a:rPr lang="en"/>
              <a:t> reasons.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Model </a:t>
            </a:r>
            <a:r>
              <a:rPr lang="en"/>
              <a:t>selection</a:t>
            </a:r>
            <a:r>
              <a:rPr lang="en"/>
              <a:t> and </a:t>
            </a:r>
            <a:r>
              <a:rPr lang="en"/>
              <a:t>accuracy: Previous work achieved higher accuracy in theri ML methods. Future improvements are needed. Better model selections and optimizations.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Info: </a:t>
            </a:r>
            <a:endParaRPr/>
          </a:p>
        </p:txBody>
      </p:sp>
      <p:sp>
        <p:nvSpPr>
          <p:cNvPr id="248" name="Google Shape;248;p28"/>
          <p:cNvSpPr txBox="1"/>
          <p:nvPr>
            <p:ph idx="1" type="body"/>
          </p:nvPr>
        </p:nvSpPr>
        <p:spPr>
          <a:xfrm>
            <a:off x="1297500" y="1567550"/>
            <a:ext cx="2346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Can be found inside the jupyter notebook </a:t>
            </a:r>
            <a:r>
              <a:rPr lang="en" sz="1900"/>
              <a:t>report</a:t>
            </a:r>
            <a:endParaRPr sz="1900"/>
          </a:p>
          <a:p>
            <a:pPr indent="0" lvl="0" marL="0" rtl="0" algn="l">
              <a:spcBef>
                <a:spcPts val="1200"/>
              </a:spcBef>
              <a:spcAft>
                <a:spcPts val="1200"/>
              </a:spcAft>
              <a:buNone/>
            </a:pPr>
            <a:r>
              <a:t/>
            </a:r>
            <a:endParaRPr sz="1900"/>
          </a:p>
        </p:txBody>
      </p:sp>
      <p:pic>
        <p:nvPicPr>
          <p:cNvPr id="249" name="Google Shape;249;p28"/>
          <p:cNvPicPr preferRelativeResize="0"/>
          <p:nvPr/>
        </p:nvPicPr>
        <p:blipFill>
          <a:blip r:embed="rId3">
            <a:alphaModFix/>
          </a:blip>
          <a:stretch>
            <a:fillRect/>
          </a:stretch>
        </p:blipFill>
        <p:spPr>
          <a:xfrm>
            <a:off x="3796200" y="944200"/>
            <a:ext cx="4345725" cy="325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41" name="Google Shape;141;p14"/>
          <p:cNvSpPr txBox="1"/>
          <p:nvPr>
            <p:ph idx="1" type="body"/>
          </p:nvPr>
        </p:nvSpPr>
        <p:spPr>
          <a:xfrm>
            <a:off x="1297500" y="1054775"/>
            <a:ext cx="3739500" cy="34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FFFFFF"/>
                </a:solidFill>
              </a:rPr>
              <a:t>Dataset Description: This dataset is about Vinho Verde wine samples, from the north of Portugal(more info can be found here: </a:t>
            </a:r>
            <a:r>
              <a:rPr lang="en" sz="1550">
                <a:solidFill>
                  <a:srgbClr val="FFFFFF"/>
                </a:solidFill>
                <a:uFill>
                  <a:noFill/>
                </a:uFill>
                <a:hlinkClick r:id="rId3">
                  <a:extLst>
                    <a:ext uri="{A12FA001-AC4F-418D-AE19-62706E023703}">
                      <ahyp:hlinkClr val="tx"/>
                    </a:ext>
                  </a:extLst>
                </a:hlinkClick>
              </a:rPr>
              <a:t>https://www.vinhoverde.pt/en/homepage</a:t>
            </a:r>
            <a:r>
              <a:rPr lang="en" sz="1550">
                <a:solidFill>
                  <a:srgbClr val="FFFFFF"/>
                </a:solidFill>
              </a:rPr>
              <a:t>). The data is divided into white and red wine samples. Variables in this dataset are mainly related to the physicochemical quality aspect of the wine, the properties of the wine, such as residual sugar, acidity, density, color, alcohol and so on.</a:t>
            </a:r>
            <a:endParaRPr sz="1600">
              <a:solidFill>
                <a:srgbClr val="FFFFFF"/>
              </a:solidFill>
            </a:endParaRPr>
          </a:p>
          <a:p>
            <a:pPr indent="0" lvl="0" marL="0" rtl="0" algn="l">
              <a:spcBef>
                <a:spcPts val="0"/>
              </a:spcBef>
              <a:spcAft>
                <a:spcPts val="1200"/>
              </a:spcAft>
              <a:buNone/>
            </a:pPr>
            <a:r>
              <a:t/>
            </a:r>
            <a:endParaRPr sz="1800">
              <a:solidFill>
                <a:srgbClr val="FFFFFF"/>
              </a:solidFill>
            </a:endParaRPr>
          </a:p>
        </p:txBody>
      </p:sp>
      <p:pic>
        <p:nvPicPr>
          <p:cNvPr id="142" name="Google Shape;142;p14"/>
          <p:cNvPicPr preferRelativeResize="0"/>
          <p:nvPr/>
        </p:nvPicPr>
        <p:blipFill>
          <a:blip r:embed="rId4">
            <a:alphaModFix/>
          </a:blip>
          <a:stretch>
            <a:fillRect/>
          </a:stretch>
        </p:blipFill>
        <p:spPr>
          <a:xfrm>
            <a:off x="5651600" y="393750"/>
            <a:ext cx="2454750" cy="2454750"/>
          </a:xfrm>
          <a:prstGeom prst="rect">
            <a:avLst/>
          </a:prstGeom>
          <a:noFill/>
          <a:ln>
            <a:noFill/>
          </a:ln>
        </p:spPr>
      </p:pic>
      <p:pic>
        <p:nvPicPr>
          <p:cNvPr id="143" name="Google Shape;143;p14"/>
          <p:cNvPicPr preferRelativeResize="0"/>
          <p:nvPr/>
        </p:nvPicPr>
        <p:blipFill>
          <a:blip r:embed="rId5">
            <a:alphaModFix/>
          </a:blip>
          <a:stretch>
            <a:fillRect/>
          </a:stretch>
        </p:blipFill>
        <p:spPr>
          <a:xfrm>
            <a:off x="5972800" y="2977200"/>
            <a:ext cx="1812352" cy="199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 </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dataset is  public available for research purposes only. UCI ML repo,</a:t>
            </a:r>
            <a:endParaRPr sz="1500"/>
          </a:p>
          <a:p>
            <a:pPr indent="0" lvl="0" marL="0" rtl="0" algn="l">
              <a:spcBef>
                <a:spcPts val="1200"/>
              </a:spcBef>
              <a:spcAft>
                <a:spcPts val="0"/>
              </a:spcAft>
              <a:buNone/>
            </a:pPr>
            <a:r>
              <a:rPr lang="en" sz="1500"/>
              <a:t>The first related published work: </a:t>
            </a:r>
            <a:r>
              <a:rPr lang="en" sz="1350">
                <a:solidFill>
                  <a:srgbClr val="FFFFFF"/>
                </a:solidFill>
                <a:latin typeface="Arial"/>
                <a:ea typeface="Arial"/>
                <a:cs typeface="Arial"/>
                <a:sym typeface="Arial"/>
              </a:rPr>
              <a:t>Modeling wine preferences by data mining from physicochemical properties </a:t>
            </a:r>
            <a:endParaRPr sz="1350">
              <a:solidFill>
                <a:srgbClr val="FFFFFF"/>
              </a:solidFill>
              <a:latin typeface="Arial"/>
              <a:ea typeface="Arial"/>
              <a:cs typeface="Arial"/>
              <a:sym typeface="Arial"/>
            </a:endParaRPr>
          </a:p>
          <a:p>
            <a:pPr indent="0" lvl="0" marL="0" rtl="0" algn="l">
              <a:spcBef>
                <a:spcPts val="1200"/>
              </a:spcBef>
              <a:spcAft>
                <a:spcPts val="0"/>
              </a:spcAft>
              <a:buNone/>
            </a:pPr>
            <a:r>
              <a:rPr lang="en" sz="1350">
                <a:solidFill>
                  <a:srgbClr val="FFFFFF"/>
                </a:solidFill>
                <a:latin typeface="Arial"/>
                <a:ea typeface="Arial"/>
                <a:cs typeface="Arial"/>
                <a:sym typeface="Arial"/>
              </a:rPr>
              <a:t>Author: </a:t>
            </a:r>
            <a:endParaRPr sz="1350">
              <a:solidFill>
                <a:srgbClr val="FFFFFF"/>
              </a:solidFill>
              <a:latin typeface="Arial"/>
              <a:ea typeface="Arial"/>
              <a:cs typeface="Arial"/>
              <a:sym typeface="Arial"/>
            </a:endParaRPr>
          </a:p>
          <a:p>
            <a:pPr indent="0" lvl="0" marL="0" rtl="0" algn="l">
              <a:spcBef>
                <a:spcPts val="1200"/>
              </a:spcBef>
              <a:spcAft>
                <a:spcPts val="0"/>
              </a:spcAft>
              <a:buNone/>
            </a:pPr>
            <a:r>
              <a:t/>
            </a:r>
            <a:endParaRPr sz="1350">
              <a:solidFill>
                <a:srgbClr val="FFFFFF"/>
              </a:solidFill>
              <a:latin typeface="Arial"/>
              <a:ea typeface="Arial"/>
              <a:cs typeface="Arial"/>
              <a:sym typeface="Arial"/>
            </a:endParaRPr>
          </a:p>
          <a:p>
            <a:pPr indent="0" lvl="0" marL="0" rtl="0" algn="l">
              <a:spcBef>
                <a:spcPts val="1200"/>
              </a:spcBef>
              <a:spcAft>
                <a:spcPts val="1200"/>
              </a:spcAft>
              <a:buNone/>
            </a:pPr>
            <a:r>
              <a:t/>
            </a:r>
            <a:endParaRPr sz="1500"/>
          </a:p>
        </p:txBody>
      </p:sp>
      <p:pic>
        <p:nvPicPr>
          <p:cNvPr id="150" name="Google Shape;150;p15"/>
          <p:cNvPicPr preferRelativeResize="0"/>
          <p:nvPr/>
        </p:nvPicPr>
        <p:blipFill>
          <a:blip r:embed="rId3">
            <a:alphaModFix/>
          </a:blip>
          <a:stretch>
            <a:fillRect/>
          </a:stretch>
        </p:blipFill>
        <p:spPr>
          <a:xfrm>
            <a:off x="2692900" y="2763471"/>
            <a:ext cx="5180501" cy="171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in Data: </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16"/>
          <p:cNvPicPr preferRelativeResize="0"/>
          <p:nvPr/>
        </p:nvPicPr>
        <p:blipFill>
          <a:blip r:embed="rId3">
            <a:alphaModFix/>
          </a:blip>
          <a:stretch>
            <a:fillRect/>
          </a:stretch>
        </p:blipFill>
        <p:spPr>
          <a:xfrm>
            <a:off x="1297505" y="1188330"/>
            <a:ext cx="5149650" cy="335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explore: </a:t>
            </a:r>
            <a:endParaRPr/>
          </a:p>
        </p:txBody>
      </p:sp>
      <p:sp>
        <p:nvSpPr>
          <p:cNvPr id="163" name="Google Shape;163;p17"/>
          <p:cNvSpPr txBox="1"/>
          <p:nvPr>
            <p:ph idx="1" type="body"/>
          </p:nvPr>
        </p:nvSpPr>
        <p:spPr>
          <a:xfrm>
            <a:off x="1297500" y="1567550"/>
            <a:ext cx="3111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 Missing Values </a:t>
            </a:r>
            <a:endParaRPr/>
          </a:p>
          <a:p>
            <a:pPr indent="0" lvl="0" marL="0" rtl="0" algn="l">
              <a:spcBef>
                <a:spcPts val="1200"/>
              </a:spcBef>
              <a:spcAft>
                <a:spcPts val="0"/>
              </a:spcAft>
              <a:buNone/>
            </a:pPr>
            <a:r>
              <a:rPr lang="en"/>
              <a:t>Red wine: 1599</a:t>
            </a:r>
            <a:endParaRPr/>
          </a:p>
          <a:p>
            <a:pPr indent="0" lvl="0" marL="0" rtl="0" algn="l">
              <a:spcBef>
                <a:spcPts val="1200"/>
              </a:spcBef>
              <a:spcAft>
                <a:spcPts val="0"/>
              </a:spcAft>
              <a:buNone/>
            </a:pPr>
            <a:r>
              <a:rPr lang="en"/>
              <a:t>White wine: 4898</a:t>
            </a:r>
            <a:endParaRPr/>
          </a:p>
          <a:p>
            <a:pPr indent="0" lvl="0" marL="0" rtl="0" algn="l">
              <a:spcBef>
                <a:spcPts val="1200"/>
              </a:spcBef>
              <a:spcAft>
                <a:spcPts val="1200"/>
              </a:spcAft>
              <a:buNone/>
            </a:pPr>
            <a:r>
              <a:t/>
            </a:r>
            <a:endParaRPr/>
          </a:p>
        </p:txBody>
      </p:sp>
      <p:pic>
        <p:nvPicPr>
          <p:cNvPr id="164" name="Google Shape;164;p17"/>
          <p:cNvPicPr preferRelativeResize="0"/>
          <p:nvPr/>
        </p:nvPicPr>
        <p:blipFill>
          <a:blip r:embed="rId3">
            <a:alphaModFix/>
          </a:blip>
          <a:stretch>
            <a:fillRect/>
          </a:stretch>
        </p:blipFill>
        <p:spPr>
          <a:xfrm>
            <a:off x="3020500" y="1448400"/>
            <a:ext cx="2943950" cy="2782550"/>
          </a:xfrm>
          <a:prstGeom prst="rect">
            <a:avLst/>
          </a:prstGeom>
          <a:noFill/>
          <a:ln>
            <a:noFill/>
          </a:ln>
        </p:spPr>
      </p:pic>
      <p:pic>
        <p:nvPicPr>
          <p:cNvPr id="165" name="Google Shape;165;p17"/>
          <p:cNvPicPr preferRelativeResize="0"/>
          <p:nvPr/>
        </p:nvPicPr>
        <p:blipFill>
          <a:blip r:embed="rId4">
            <a:alphaModFix/>
          </a:blip>
          <a:stretch>
            <a:fillRect/>
          </a:stretch>
        </p:blipFill>
        <p:spPr>
          <a:xfrm>
            <a:off x="6116850" y="1460250"/>
            <a:ext cx="2943950" cy="27399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Heat Map: </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18"/>
          <p:cNvPicPr preferRelativeResize="0"/>
          <p:nvPr/>
        </p:nvPicPr>
        <p:blipFill>
          <a:blip r:embed="rId3">
            <a:alphaModFix/>
          </a:blip>
          <a:stretch>
            <a:fillRect/>
          </a:stretch>
        </p:blipFill>
        <p:spPr>
          <a:xfrm>
            <a:off x="464123" y="1448873"/>
            <a:ext cx="3961424" cy="3459150"/>
          </a:xfrm>
          <a:prstGeom prst="rect">
            <a:avLst/>
          </a:prstGeom>
          <a:noFill/>
          <a:ln>
            <a:noFill/>
          </a:ln>
        </p:spPr>
      </p:pic>
      <p:pic>
        <p:nvPicPr>
          <p:cNvPr id="173" name="Google Shape;173;p18"/>
          <p:cNvPicPr preferRelativeResize="0"/>
          <p:nvPr/>
        </p:nvPicPr>
        <p:blipFill>
          <a:blip r:embed="rId4">
            <a:alphaModFix/>
          </a:blip>
          <a:stretch>
            <a:fillRect/>
          </a:stretch>
        </p:blipFill>
        <p:spPr>
          <a:xfrm>
            <a:off x="4622025" y="1445675"/>
            <a:ext cx="3961424" cy="33648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Approach: </a:t>
            </a:r>
            <a:endParaRPr/>
          </a:p>
        </p:txBody>
      </p:sp>
      <p:sp>
        <p:nvSpPr>
          <p:cNvPr id="179" name="Google Shape;179;p19"/>
          <p:cNvSpPr txBox="1"/>
          <p:nvPr>
            <p:ph idx="1" type="body"/>
          </p:nvPr>
        </p:nvSpPr>
        <p:spPr>
          <a:xfrm>
            <a:off x="1297500" y="1203150"/>
            <a:ext cx="3137100" cy="128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linear regression and </a:t>
            </a:r>
            <a:r>
              <a:rPr lang="en"/>
              <a:t>Random Forest</a:t>
            </a:r>
            <a:r>
              <a:rPr lang="en"/>
              <a:t> to predict the quality rating of the wine dataset. </a:t>
            </a:r>
            <a:endParaRPr/>
          </a:p>
        </p:txBody>
      </p:sp>
      <p:sp>
        <p:nvSpPr>
          <p:cNvPr id="180" name="Google Shape;180;p19"/>
          <p:cNvSpPr txBox="1"/>
          <p:nvPr/>
        </p:nvSpPr>
        <p:spPr>
          <a:xfrm>
            <a:off x="1307700" y="2899025"/>
            <a:ext cx="3116700" cy="18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Feature Scaling: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050">
                <a:solidFill>
                  <a:schemeClr val="lt1"/>
                </a:solidFill>
                <a:latin typeface="Lato"/>
                <a:ea typeface="Lato"/>
                <a:cs typeface="Lato"/>
                <a:sym typeface="Lato"/>
              </a:rPr>
              <a:t>I find that for example: free sulfur dioxide might be measured in mg/L and pH is a scale from 0 to 14 and alcohol is typically measured in percentage by volume (% vol).</a:t>
            </a:r>
            <a:endParaRPr sz="1300">
              <a:solidFill>
                <a:schemeClr val="lt1"/>
              </a:solidFill>
              <a:latin typeface="Lato"/>
              <a:ea typeface="Lato"/>
              <a:cs typeface="Lato"/>
              <a:sym typeface="Lato"/>
            </a:endParaRPr>
          </a:p>
        </p:txBody>
      </p:sp>
      <p:pic>
        <p:nvPicPr>
          <p:cNvPr id="181" name="Google Shape;181;p19"/>
          <p:cNvPicPr preferRelativeResize="0"/>
          <p:nvPr/>
        </p:nvPicPr>
        <p:blipFill>
          <a:blip r:embed="rId3">
            <a:alphaModFix/>
          </a:blip>
          <a:stretch>
            <a:fillRect/>
          </a:stretch>
        </p:blipFill>
        <p:spPr>
          <a:xfrm>
            <a:off x="4965125" y="574575"/>
            <a:ext cx="3000375" cy="552450"/>
          </a:xfrm>
          <a:prstGeom prst="rect">
            <a:avLst/>
          </a:prstGeom>
          <a:noFill/>
          <a:ln>
            <a:noFill/>
          </a:ln>
        </p:spPr>
      </p:pic>
      <p:pic>
        <p:nvPicPr>
          <p:cNvPr id="182" name="Google Shape;182;p19"/>
          <p:cNvPicPr preferRelativeResize="0"/>
          <p:nvPr/>
        </p:nvPicPr>
        <p:blipFill>
          <a:blip r:embed="rId4">
            <a:alphaModFix/>
          </a:blip>
          <a:stretch>
            <a:fillRect/>
          </a:stretch>
        </p:blipFill>
        <p:spPr>
          <a:xfrm>
            <a:off x="5022425" y="2571750"/>
            <a:ext cx="2162175" cy="74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a:t>
            </a:r>
            <a:endParaRPr/>
          </a:p>
        </p:txBody>
      </p:sp>
      <p:sp>
        <p:nvSpPr>
          <p:cNvPr id="188" name="Google Shape;188;p20"/>
          <p:cNvSpPr txBox="1"/>
          <p:nvPr>
            <p:ph idx="1" type="body"/>
          </p:nvPr>
        </p:nvSpPr>
        <p:spPr>
          <a:xfrm>
            <a:off x="1297500" y="1307850"/>
            <a:ext cx="3033900" cy="31596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3587">
                <a:latin typeface="Arial"/>
                <a:ea typeface="Arial"/>
                <a:cs typeface="Arial"/>
                <a:sym typeface="Arial"/>
              </a:rPr>
              <a:t>For the interest of research, in the real world, most wines are not labeled with numbers, for its quality. It makes more sense to label the quality of wine using "good" "premium quality". In this case, for this wine data set, since we have much more data for the white wine, and looking at the quality distribution among the white wine. I have decided to label all wine with a rating higher or equal to "premium quality", and use white wine data as the main research base.</a:t>
            </a:r>
            <a:endParaRPr sz="3537">
              <a:latin typeface="Arial"/>
              <a:ea typeface="Arial"/>
              <a:cs typeface="Arial"/>
              <a:sym typeface="Arial"/>
            </a:endParaRPr>
          </a:p>
          <a:p>
            <a:pPr indent="0" lvl="0" marL="0" rtl="0" algn="l">
              <a:spcBef>
                <a:spcPts val="0"/>
              </a:spcBef>
              <a:spcAft>
                <a:spcPts val="0"/>
              </a:spcAft>
              <a:buNone/>
            </a:pPr>
            <a:r>
              <a:t/>
            </a:r>
            <a:endParaRPr sz="3587">
              <a:latin typeface="Arial"/>
              <a:ea typeface="Arial"/>
              <a:cs typeface="Arial"/>
              <a:sym typeface="Arial"/>
            </a:endParaRPr>
          </a:p>
          <a:p>
            <a:pPr indent="0" lvl="0" marL="0" rtl="0" algn="l">
              <a:spcBef>
                <a:spcPts val="0"/>
              </a:spcBef>
              <a:spcAft>
                <a:spcPts val="0"/>
              </a:spcAft>
              <a:buNone/>
            </a:pPr>
            <a:r>
              <a:t/>
            </a:r>
            <a:endParaRPr sz="1750">
              <a:latin typeface="Arial"/>
              <a:ea typeface="Arial"/>
              <a:cs typeface="Arial"/>
              <a:sym typeface="Arial"/>
            </a:endParaRPr>
          </a:p>
          <a:p>
            <a:pPr indent="0" lvl="0" marL="0" rtl="0" algn="l">
              <a:spcBef>
                <a:spcPts val="0"/>
              </a:spcBef>
              <a:spcAft>
                <a:spcPts val="0"/>
              </a:spcAft>
              <a:buNone/>
            </a:pPr>
            <a:r>
              <a:t/>
            </a:r>
            <a:endParaRPr sz="135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pic>
        <p:nvPicPr>
          <p:cNvPr id="189" name="Google Shape;189;p20"/>
          <p:cNvPicPr preferRelativeResize="0"/>
          <p:nvPr/>
        </p:nvPicPr>
        <p:blipFill>
          <a:blip r:embed="rId3">
            <a:alphaModFix/>
          </a:blip>
          <a:stretch>
            <a:fillRect/>
          </a:stretch>
        </p:blipFill>
        <p:spPr>
          <a:xfrm>
            <a:off x="5056725" y="622925"/>
            <a:ext cx="2626963" cy="355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a:t>
            </a:r>
            <a:r>
              <a:rPr lang="en"/>
              <a:t> Regression</a:t>
            </a:r>
            <a:endParaRPr/>
          </a:p>
        </p:txBody>
      </p:sp>
      <p:sp>
        <p:nvSpPr>
          <p:cNvPr id="195" name="Google Shape;195;p21"/>
          <p:cNvSpPr txBox="1"/>
          <p:nvPr>
            <p:ph idx="1" type="body"/>
          </p:nvPr>
        </p:nvSpPr>
        <p:spPr>
          <a:xfrm>
            <a:off x="1297500" y="1307850"/>
            <a:ext cx="36297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1500"/>
              </a:spcAft>
              <a:buNone/>
            </a:pPr>
            <a:r>
              <a:rPr b="1" lang="en" sz="1900">
                <a:latin typeface="Roboto"/>
                <a:ea typeface="Roboto"/>
                <a:cs typeface="Roboto"/>
                <a:sym typeface="Roboto"/>
              </a:rPr>
              <a:t>Logistic Regression models are not only quick to train but also offer insights into the relationship between features and the target variable.</a:t>
            </a:r>
            <a:endParaRPr b="1" sz="2000"/>
          </a:p>
        </p:txBody>
      </p:sp>
      <p:pic>
        <p:nvPicPr>
          <p:cNvPr id="196" name="Google Shape;196;p21"/>
          <p:cNvPicPr preferRelativeResize="0"/>
          <p:nvPr/>
        </p:nvPicPr>
        <p:blipFill>
          <a:blip r:embed="rId3">
            <a:alphaModFix/>
          </a:blip>
          <a:stretch>
            <a:fillRect/>
          </a:stretch>
        </p:blipFill>
        <p:spPr>
          <a:xfrm>
            <a:off x="5079600" y="692525"/>
            <a:ext cx="3829050" cy="971550"/>
          </a:xfrm>
          <a:prstGeom prst="rect">
            <a:avLst/>
          </a:prstGeom>
          <a:noFill/>
          <a:ln>
            <a:noFill/>
          </a:ln>
        </p:spPr>
      </p:pic>
      <p:pic>
        <p:nvPicPr>
          <p:cNvPr id="197" name="Google Shape;197;p21"/>
          <p:cNvPicPr preferRelativeResize="0"/>
          <p:nvPr/>
        </p:nvPicPr>
        <p:blipFill>
          <a:blip r:embed="rId4">
            <a:alphaModFix/>
          </a:blip>
          <a:stretch>
            <a:fillRect/>
          </a:stretch>
        </p:blipFill>
        <p:spPr>
          <a:xfrm>
            <a:off x="4712925" y="2950875"/>
            <a:ext cx="3911999" cy="13276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