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DejaVu Serif" panose="02060603050605020204" pitchFamily="18" charset="0"/>
      <p:regular r:id="rId8"/>
    </p:embeddedFont>
    <p:embeddedFont>
      <p:font typeface="DejaVu Serif Bold" panose="02060803050605020204" pitchFamily="18" charset="0"/>
      <p:regular r:id="rId9"/>
    </p:embeddedFont>
    <p:embeddedFont>
      <p:font typeface="Droid Serif Bold" panose="02020800060500020200" pitchFamily="18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font" Target="fonts/font3.fntdata" /><Relationship Id="rId4" Type="http://schemas.openxmlformats.org/officeDocument/2006/relationships/slide" Target="slides/slide3.xml" /><Relationship Id="rId9" Type="http://schemas.openxmlformats.org/officeDocument/2006/relationships/font" Target="fonts/font2.fntdata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7.jpeg" /><Relationship Id="rId5" Type="http://schemas.openxmlformats.org/officeDocument/2006/relationships/image" Target="../media/image6.jpeg" /><Relationship Id="rId4" Type="http://schemas.openxmlformats.org/officeDocument/2006/relationships/image" Target="../media/image5.pn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565874" y="3076447"/>
            <a:ext cx="7261607" cy="46928"/>
          </a:xfrm>
          <a:prstGeom prst="rect">
            <a:avLst/>
          </a:prstGeom>
          <a:solidFill>
            <a:srgbClr val="505C8C"/>
          </a:solidFill>
        </p:spPr>
      </p:sp>
      <p:sp>
        <p:nvSpPr>
          <p:cNvPr id="3" name="Freeform 3"/>
          <p:cNvSpPr/>
          <p:nvPr/>
        </p:nvSpPr>
        <p:spPr>
          <a:xfrm>
            <a:off x="5565874" y="3971044"/>
            <a:ext cx="7156251" cy="4770834"/>
          </a:xfrm>
          <a:custGeom>
            <a:avLst/>
            <a:gdLst/>
            <a:ahLst/>
            <a:cxnLst/>
            <a:rect l="l" t="t" r="r" b="b"/>
            <a:pathLst>
              <a:path w="7156251" h="4770834">
                <a:moveTo>
                  <a:pt x="0" y="0"/>
                </a:moveTo>
                <a:lnTo>
                  <a:pt x="7156252" y="0"/>
                </a:lnTo>
                <a:lnTo>
                  <a:pt x="7156252" y="4770834"/>
                </a:lnTo>
                <a:lnTo>
                  <a:pt x="0" y="47708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6413469" y="-1000991"/>
            <a:ext cx="5461062" cy="2737408"/>
            <a:chOff x="0" y="0"/>
            <a:chExt cx="1438304" cy="72096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38304" cy="720963"/>
            </a:xfrm>
            <a:custGeom>
              <a:avLst/>
              <a:gdLst/>
              <a:ahLst/>
              <a:cxnLst/>
              <a:rect l="l" t="t" r="r" b="b"/>
              <a:pathLst>
                <a:path w="1438304" h="720963">
                  <a:moveTo>
                    <a:pt x="72301" y="0"/>
                  </a:moveTo>
                  <a:lnTo>
                    <a:pt x="1366004" y="0"/>
                  </a:lnTo>
                  <a:cubicBezTo>
                    <a:pt x="1385179" y="0"/>
                    <a:pt x="1403569" y="7617"/>
                    <a:pt x="1417128" y="21176"/>
                  </a:cubicBezTo>
                  <a:cubicBezTo>
                    <a:pt x="1430687" y="34735"/>
                    <a:pt x="1438304" y="53125"/>
                    <a:pt x="1438304" y="72301"/>
                  </a:cubicBezTo>
                  <a:lnTo>
                    <a:pt x="1438304" y="648663"/>
                  </a:lnTo>
                  <a:cubicBezTo>
                    <a:pt x="1438304" y="667838"/>
                    <a:pt x="1430687" y="686228"/>
                    <a:pt x="1417128" y="699787"/>
                  </a:cubicBezTo>
                  <a:cubicBezTo>
                    <a:pt x="1403569" y="713346"/>
                    <a:pt x="1385179" y="720963"/>
                    <a:pt x="1366004" y="720963"/>
                  </a:cubicBezTo>
                  <a:lnTo>
                    <a:pt x="72301" y="720963"/>
                  </a:lnTo>
                  <a:cubicBezTo>
                    <a:pt x="53125" y="720963"/>
                    <a:pt x="34735" y="713346"/>
                    <a:pt x="21176" y="699787"/>
                  </a:cubicBezTo>
                  <a:cubicBezTo>
                    <a:pt x="7617" y="686228"/>
                    <a:pt x="0" y="667838"/>
                    <a:pt x="0" y="648663"/>
                  </a:cubicBezTo>
                  <a:lnTo>
                    <a:pt x="0" y="72301"/>
                  </a:lnTo>
                  <a:cubicBezTo>
                    <a:pt x="0" y="53125"/>
                    <a:pt x="7617" y="34735"/>
                    <a:pt x="21176" y="21176"/>
                  </a:cubicBezTo>
                  <a:cubicBezTo>
                    <a:pt x="34735" y="7617"/>
                    <a:pt x="53125" y="0"/>
                    <a:pt x="72301" y="0"/>
                  </a:cubicBezTo>
                  <a:close/>
                </a:path>
              </a:pathLst>
            </a:custGeom>
            <a:solidFill>
              <a:srgbClr val="505C8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1438304" cy="7685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088869" y="2174787"/>
            <a:ext cx="6110261" cy="787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3"/>
              </a:lnSpc>
            </a:pPr>
            <a:r>
              <a:rPr lang="en-US" sz="5558">
                <a:solidFill>
                  <a:srgbClr val="505C8C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Drogas ilícitas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825280" y="3170999"/>
            <a:ext cx="8742796" cy="523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505C8C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O que são, efeitos e consequências.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380814" y="9190842"/>
            <a:ext cx="3631728" cy="490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505C8C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Por Matheus S. Sena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421274" y="301039"/>
            <a:ext cx="5550808" cy="498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31"/>
              </a:lnSpc>
            </a:pPr>
            <a:r>
              <a:rPr lang="en-US" sz="2879">
                <a:solidFill>
                  <a:srgbClr val="FFFFFF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Educação Física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729096" y="759469"/>
            <a:ext cx="4935163" cy="472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2"/>
              </a:lnSpc>
            </a:pPr>
            <a:r>
              <a:rPr lang="en-US" sz="2780">
                <a:solidFill>
                  <a:srgbClr val="FFFFFF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Prof(a) Eliete - 1° ano mark.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883096" y="8430404"/>
            <a:ext cx="8456574" cy="226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41"/>
              </a:lnSpc>
            </a:pPr>
            <a:r>
              <a:rPr lang="en-US" sz="1244">
                <a:solidFill>
                  <a:srgbClr val="FFFFFF"/>
                </a:solidFill>
                <a:latin typeface="DejaVu Serif"/>
                <a:ea typeface="DejaVu Serif"/>
                <a:cs typeface="DejaVu Serif"/>
                <a:sym typeface="DejaVu Serif"/>
              </a:rPr>
              <a:t>Criador: D-Keine  | Crédito: Getty Images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540081"/>
            <a:ext cx="5206838" cy="5206838"/>
          </a:xfrm>
          <a:custGeom>
            <a:avLst/>
            <a:gdLst/>
            <a:ahLst/>
            <a:cxnLst/>
            <a:rect l="l" t="t" r="r" b="b"/>
            <a:pathLst>
              <a:path w="5206838" h="5206838">
                <a:moveTo>
                  <a:pt x="0" y="0"/>
                </a:moveTo>
                <a:lnTo>
                  <a:pt x="5206838" y="0"/>
                </a:lnTo>
                <a:lnTo>
                  <a:pt x="5206838" y="5206838"/>
                </a:lnTo>
                <a:lnTo>
                  <a:pt x="0" y="52068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061136" y="2623307"/>
            <a:ext cx="9898544" cy="4483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35"/>
              </a:lnSpc>
            </a:pPr>
            <a:r>
              <a:rPr lang="en-US" sz="2623">
                <a:solidFill>
                  <a:srgbClr val="505C8C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De acordo com a Organização Mundial da Saúde (OMS), as drogas (lícitas e ilícitas) são substâncias químicas que alteram os processos fisiológicos e bioquímicos dos organismos. Portanto, as drogas podem modificar a maneira como as pessoas pensam, se sentem e se comportam, podendo gerar dependência química. As drogas ilícitas, em particular, têm seu consumo geralmente proibido por lei, exceto em casos médicos específicos.</a:t>
            </a:r>
          </a:p>
        </p:txBody>
      </p:sp>
      <p:sp>
        <p:nvSpPr>
          <p:cNvPr id="4" name="AutoShape 4"/>
          <p:cNvSpPr/>
          <p:nvPr/>
        </p:nvSpPr>
        <p:spPr>
          <a:xfrm flipH="1">
            <a:off x="7061136" y="7727869"/>
            <a:ext cx="9898544" cy="19050"/>
          </a:xfrm>
          <a:prstGeom prst="line">
            <a:avLst/>
          </a:prstGeom>
          <a:ln w="38100" cap="flat">
            <a:solidFill>
              <a:srgbClr val="505C8C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5" name="TextBox 5"/>
          <p:cNvSpPr txBox="1"/>
          <p:nvPr/>
        </p:nvSpPr>
        <p:spPr>
          <a:xfrm>
            <a:off x="4391521" y="528012"/>
            <a:ext cx="9504957" cy="902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505C8C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O que são drogas ilícitas?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91372" y="4872154"/>
            <a:ext cx="5823586" cy="7357291"/>
            <a:chOff x="0" y="0"/>
            <a:chExt cx="1533784" cy="19377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33784" cy="1937723"/>
            </a:xfrm>
            <a:custGeom>
              <a:avLst/>
              <a:gdLst/>
              <a:ahLst/>
              <a:cxnLst/>
              <a:rect l="l" t="t" r="r" b="b"/>
              <a:pathLst>
                <a:path w="1533784" h="1937723">
                  <a:moveTo>
                    <a:pt x="67800" y="0"/>
                  </a:moveTo>
                  <a:lnTo>
                    <a:pt x="1465984" y="0"/>
                  </a:lnTo>
                  <a:cubicBezTo>
                    <a:pt x="1503429" y="0"/>
                    <a:pt x="1533784" y="30355"/>
                    <a:pt x="1533784" y="67800"/>
                  </a:cubicBezTo>
                  <a:lnTo>
                    <a:pt x="1533784" y="1869923"/>
                  </a:lnTo>
                  <a:cubicBezTo>
                    <a:pt x="1533784" y="1887905"/>
                    <a:pt x="1526641" y="1905150"/>
                    <a:pt x="1513926" y="1917865"/>
                  </a:cubicBezTo>
                  <a:cubicBezTo>
                    <a:pt x="1501211" y="1930580"/>
                    <a:pt x="1483966" y="1937723"/>
                    <a:pt x="1465984" y="1937723"/>
                  </a:cubicBezTo>
                  <a:lnTo>
                    <a:pt x="67800" y="1937723"/>
                  </a:lnTo>
                  <a:cubicBezTo>
                    <a:pt x="49818" y="1937723"/>
                    <a:pt x="32573" y="1930580"/>
                    <a:pt x="19858" y="1917865"/>
                  </a:cubicBezTo>
                  <a:cubicBezTo>
                    <a:pt x="7143" y="1905150"/>
                    <a:pt x="0" y="1887905"/>
                    <a:pt x="0" y="1869923"/>
                  </a:cubicBezTo>
                  <a:lnTo>
                    <a:pt x="0" y="67800"/>
                  </a:lnTo>
                  <a:cubicBezTo>
                    <a:pt x="0" y="49818"/>
                    <a:pt x="7143" y="32573"/>
                    <a:pt x="19858" y="19858"/>
                  </a:cubicBezTo>
                  <a:cubicBezTo>
                    <a:pt x="32573" y="7143"/>
                    <a:pt x="49818" y="0"/>
                    <a:pt x="67800" y="0"/>
                  </a:cubicBezTo>
                  <a:close/>
                </a:path>
              </a:pathLst>
            </a:custGeom>
            <a:solidFill>
              <a:srgbClr val="505C8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533784" cy="19853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476933" y="4872154"/>
            <a:ext cx="5610380" cy="7357291"/>
            <a:chOff x="0" y="0"/>
            <a:chExt cx="1477631" cy="193772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77631" cy="1937723"/>
            </a:xfrm>
            <a:custGeom>
              <a:avLst/>
              <a:gdLst/>
              <a:ahLst/>
              <a:cxnLst/>
              <a:rect l="l" t="t" r="r" b="b"/>
              <a:pathLst>
                <a:path w="1477631" h="1937723">
                  <a:moveTo>
                    <a:pt x="70376" y="0"/>
                  </a:moveTo>
                  <a:lnTo>
                    <a:pt x="1407255" y="0"/>
                  </a:lnTo>
                  <a:cubicBezTo>
                    <a:pt x="1425920" y="0"/>
                    <a:pt x="1443820" y="7415"/>
                    <a:pt x="1457018" y="20613"/>
                  </a:cubicBezTo>
                  <a:cubicBezTo>
                    <a:pt x="1470216" y="33811"/>
                    <a:pt x="1477631" y="51711"/>
                    <a:pt x="1477631" y="70376"/>
                  </a:cubicBezTo>
                  <a:lnTo>
                    <a:pt x="1477631" y="1867346"/>
                  </a:lnTo>
                  <a:cubicBezTo>
                    <a:pt x="1477631" y="1886011"/>
                    <a:pt x="1470216" y="1903912"/>
                    <a:pt x="1457018" y="1917110"/>
                  </a:cubicBezTo>
                  <a:cubicBezTo>
                    <a:pt x="1443820" y="1930308"/>
                    <a:pt x="1425920" y="1937723"/>
                    <a:pt x="1407255" y="1937723"/>
                  </a:cubicBezTo>
                  <a:lnTo>
                    <a:pt x="70376" y="1937723"/>
                  </a:lnTo>
                  <a:cubicBezTo>
                    <a:pt x="51711" y="1937723"/>
                    <a:pt x="33811" y="1930308"/>
                    <a:pt x="20613" y="1917110"/>
                  </a:cubicBezTo>
                  <a:cubicBezTo>
                    <a:pt x="7415" y="1903912"/>
                    <a:pt x="0" y="1886011"/>
                    <a:pt x="0" y="1867346"/>
                  </a:cubicBezTo>
                  <a:lnTo>
                    <a:pt x="0" y="70376"/>
                  </a:lnTo>
                  <a:cubicBezTo>
                    <a:pt x="0" y="51711"/>
                    <a:pt x="7415" y="33811"/>
                    <a:pt x="20613" y="20613"/>
                  </a:cubicBezTo>
                  <a:cubicBezTo>
                    <a:pt x="33811" y="7415"/>
                    <a:pt x="51711" y="0"/>
                    <a:pt x="70376" y="0"/>
                  </a:cubicBezTo>
                  <a:close/>
                </a:path>
              </a:pathLst>
            </a:custGeom>
            <a:solidFill>
              <a:srgbClr val="505C8C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477631" cy="19853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6059872">
            <a:off x="7609400" y="1277400"/>
            <a:ext cx="3697971" cy="4025003"/>
          </a:xfrm>
          <a:custGeom>
            <a:avLst/>
            <a:gdLst/>
            <a:ahLst/>
            <a:cxnLst/>
            <a:rect l="l" t="t" r="r" b="b"/>
            <a:pathLst>
              <a:path w="3697971" h="4025003">
                <a:moveTo>
                  <a:pt x="0" y="0"/>
                </a:moveTo>
                <a:lnTo>
                  <a:pt x="3697972" y="0"/>
                </a:lnTo>
                <a:lnTo>
                  <a:pt x="3697972" y="4025003"/>
                </a:lnTo>
                <a:lnTo>
                  <a:pt x="0" y="40250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218575" y="2027112"/>
            <a:ext cx="2479622" cy="2478588"/>
          </a:xfrm>
          <a:custGeom>
            <a:avLst/>
            <a:gdLst/>
            <a:ahLst/>
            <a:cxnLst/>
            <a:rect l="l" t="t" r="r" b="b"/>
            <a:pathLst>
              <a:path w="2479622" h="2478588">
                <a:moveTo>
                  <a:pt x="0" y="0"/>
                </a:moveTo>
                <a:lnTo>
                  <a:pt x="2479622" y="0"/>
                </a:lnTo>
                <a:lnTo>
                  <a:pt x="2479622" y="2478588"/>
                </a:lnTo>
                <a:lnTo>
                  <a:pt x="0" y="24785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34313" y="4872154"/>
            <a:ext cx="5395084" cy="7357291"/>
            <a:chOff x="0" y="0"/>
            <a:chExt cx="1420928" cy="193772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20928" cy="1937723"/>
            </a:xfrm>
            <a:custGeom>
              <a:avLst/>
              <a:gdLst/>
              <a:ahLst/>
              <a:cxnLst/>
              <a:rect l="l" t="t" r="r" b="b"/>
              <a:pathLst>
                <a:path w="1420928" h="1937723">
                  <a:moveTo>
                    <a:pt x="73185" y="0"/>
                  </a:moveTo>
                  <a:lnTo>
                    <a:pt x="1347743" y="0"/>
                  </a:lnTo>
                  <a:cubicBezTo>
                    <a:pt x="1367153" y="0"/>
                    <a:pt x="1385767" y="7711"/>
                    <a:pt x="1399492" y="21435"/>
                  </a:cubicBezTo>
                  <a:cubicBezTo>
                    <a:pt x="1413217" y="35160"/>
                    <a:pt x="1420928" y="53775"/>
                    <a:pt x="1420928" y="73185"/>
                  </a:cubicBezTo>
                  <a:lnTo>
                    <a:pt x="1420928" y="1864538"/>
                  </a:lnTo>
                  <a:cubicBezTo>
                    <a:pt x="1420928" y="1883948"/>
                    <a:pt x="1413217" y="1902563"/>
                    <a:pt x="1399492" y="1916287"/>
                  </a:cubicBezTo>
                  <a:cubicBezTo>
                    <a:pt x="1385767" y="1930012"/>
                    <a:pt x="1367153" y="1937723"/>
                    <a:pt x="1347743" y="1937723"/>
                  </a:cubicBezTo>
                  <a:lnTo>
                    <a:pt x="73185" y="1937723"/>
                  </a:lnTo>
                  <a:cubicBezTo>
                    <a:pt x="53775" y="1937723"/>
                    <a:pt x="35160" y="1930012"/>
                    <a:pt x="21435" y="1916287"/>
                  </a:cubicBezTo>
                  <a:cubicBezTo>
                    <a:pt x="7711" y="1902563"/>
                    <a:pt x="0" y="1883948"/>
                    <a:pt x="0" y="1864538"/>
                  </a:cubicBezTo>
                  <a:lnTo>
                    <a:pt x="0" y="73185"/>
                  </a:lnTo>
                  <a:cubicBezTo>
                    <a:pt x="0" y="53775"/>
                    <a:pt x="7711" y="35160"/>
                    <a:pt x="21435" y="21435"/>
                  </a:cubicBezTo>
                  <a:cubicBezTo>
                    <a:pt x="35160" y="7711"/>
                    <a:pt x="53775" y="0"/>
                    <a:pt x="73185" y="0"/>
                  </a:cubicBezTo>
                  <a:close/>
                </a:path>
              </a:pathLst>
            </a:custGeom>
            <a:solidFill>
              <a:srgbClr val="505C8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1420928" cy="19853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902409" y="1090943"/>
            <a:ext cx="3781211" cy="3781211"/>
          </a:xfrm>
          <a:custGeom>
            <a:avLst/>
            <a:gdLst/>
            <a:ahLst/>
            <a:cxnLst/>
            <a:rect l="l" t="t" r="r" b="b"/>
            <a:pathLst>
              <a:path w="3781211" h="3781211">
                <a:moveTo>
                  <a:pt x="0" y="0"/>
                </a:moveTo>
                <a:lnTo>
                  <a:pt x="3781211" y="0"/>
                </a:lnTo>
                <a:lnTo>
                  <a:pt x="3781211" y="3781211"/>
                </a:lnTo>
                <a:lnTo>
                  <a:pt x="0" y="37812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4111939" y="1449082"/>
            <a:ext cx="3064933" cy="3064933"/>
          </a:xfrm>
          <a:custGeom>
            <a:avLst/>
            <a:gdLst/>
            <a:ahLst/>
            <a:cxnLst/>
            <a:rect l="l" t="t" r="r" b="b"/>
            <a:pathLst>
              <a:path w="3064933" h="3064933">
                <a:moveTo>
                  <a:pt x="0" y="0"/>
                </a:moveTo>
                <a:lnTo>
                  <a:pt x="3064933" y="0"/>
                </a:lnTo>
                <a:lnTo>
                  <a:pt x="3064933" y="3064933"/>
                </a:lnTo>
                <a:lnTo>
                  <a:pt x="0" y="30649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5073" r="-25073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122008" y="5245189"/>
            <a:ext cx="3516895" cy="67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Pertubadoras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10172" y="6089354"/>
            <a:ext cx="4940567" cy="3139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4"/>
              </a:lnSpc>
            </a:pPr>
            <a:r>
              <a:rPr lang="en-US" sz="2560">
                <a:solidFill>
                  <a:srgbClr val="FFFFFF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Substâncias que provocam alucinações, alterando a percepção da realidade. Efeitos: visões, distorções sensoriais, pensamentos alterados. Drogas: LSD, psilocibina, mescalina.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550263" y="5245189"/>
            <a:ext cx="3187473" cy="67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Depressoras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454683" y="6102941"/>
            <a:ext cx="5096965" cy="3125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3"/>
              </a:lnSpc>
            </a:pPr>
            <a:r>
              <a:rPr lang="en-US" sz="2559">
                <a:solidFill>
                  <a:srgbClr val="FFFFFF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Drogas que reduzem a atividade cerebral, tornando o corpo mais lento. Efeitos: relaxamento, sedação, redução da ansiedade. Drogas: Álcool, benzodiazepínicos, barbitúricos.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741860" y="6319976"/>
            <a:ext cx="5080527" cy="267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3"/>
              </a:lnSpc>
            </a:pPr>
            <a:r>
              <a:rPr lang="en-US" sz="2559">
                <a:solidFill>
                  <a:srgbClr val="FFFFFF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Substâncias que aumentam a atividade motora e cognitiva, elevando o estado de alerta. Efeitos: Aumento da energia, euforia, maior foco. Drogas: Cocaína, anfetaminas, cafeína.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597734" y="5245189"/>
            <a:ext cx="3368779" cy="67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Estimulantes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866996" y="308937"/>
            <a:ext cx="8435877" cy="902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505C8C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Classificação e efeitos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894332" y="1569252"/>
            <a:ext cx="6853419" cy="7148496"/>
          </a:xfrm>
          <a:custGeom>
            <a:avLst/>
            <a:gdLst/>
            <a:ahLst/>
            <a:cxnLst/>
            <a:rect l="l" t="t" r="r" b="b"/>
            <a:pathLst>
              <a:path w="6853419" h="7148496">
                <a:moveTo>
                  <a:pt x="0" y="0"/>
                </a:moveTo>
                <a:lnTo>
                  <a:pt x="6853419" y="0"/>
                </a:lnTo>
                <a:lnTo>
                  <a:pt x="6853419" y="7148496"/>
                </a:lnTo>
                <a:lnTo>
                  <a:pt x="0" y="71484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2829467"/>
            <a:ext cx="8925628" cy="4542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42"/>
              </a:lnSpc>
            </a:pPr>
            <a:r>
              <a:rPr lang="en-US" sz="3028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As drogas ilícitas, além de serem proibidas por lei, têm um alto potencial para causar dependência química. Isso significa que, ao serem consumidas repetidamente, podem levar o indivíduo a um estado em que o corpo e a mente necessitam dessas substâncias para funcionar normalmente, tornando o vício difícil de superar.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459991" y="339762"/>
            <a:ext cx="5368018" cy="621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Problemas sociais [1]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1028741" y="8043241"/>
            <a:ext cx="8925628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17631" y="6605791"/>
            <a:ext cx="9452738" cy="7357291"/>
            <a:chOff x="0" y="0"/>
            <a:chExt cx="2489610" cy="19377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89610" cy="1937723"/>
            </a:xfrm>
            <a:custGeom>
              <a:avLst/>
              <a:gdLst/>
              <a:ahLst/>
              <a:cxnLst/>
              <a:rect l="l" t="t" r="r" b="b"/>
              <a:pathLst>
                <a:path w="2489610" h="1937723">
                  <a:moveTo>
                    <a:pt x="41770" y="0"/>
                  </a:moveTo>
                  <a:lnTo>
                    <a:pt x="2447840" y="0"/>
                  </a:lnTo>
                  <a:cubicBezTo>
                    <a:pt x="2470909" y="0"/>
                    <a:pt x="2489610" y="18701"/>
                    <a:pt x="2489610" y="41770"/>
                  </a:cubicBezTo>
                  <a:lnTo>
                    <a:pt x="2489610" y="1895953"/>
                  </a:lnTo>
                  <a:cubicBezTo>
                    <a:pt x="2489610" y="1919022"/>
                    <a:pt x="2470909" y="1937723"/>
                    <a:pt x="2447840" y="1937723"/>
                  </a:cubicBezTo>
                  <a:lnTo>
                    <a:pt x="41770" y="1937723"/>
                  </a:lnTo>
                  <a:cubicBezTo>
                    <a:pt x="18701" y="1937723"/>
                    <a:pt x="0" y="1919022"/>
                    <a:pt x="0" y="1895953"/>
                  </a:cubicBezTo>
                  <a:lnTo>
                    <a:pt x="0" y="41770"/>
                  </a:lnTo>
                  <a:cubicBezTo>
                    <a:pt x="0" y="18701"/>
                    <a:pt x="18701" y="0"/>
                    <a:pt x="41770" y="0"/>
                  </a:cubicBezTo>
                  <a:close/>
                </a:path>
              </a:pathLst>
            </a:custGeom>
            <a:solidFill>
              <a:srgbClr val="505C8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489610" cy="19853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878806" y="7424909"/>
            <a:ext cx="2471118" cy="2383869"/>
          </a:xfrm>
          <a:custGeom>
            <a:avLst/>
            <a:gdLst/>
            <a:ahLst/>
            <a:cxnLst/>
            <a:rect l="l" t="t" r="r" b="b"/>
            <a:pathLst>
              <a:path w="2471118" h="2383869">
                <a:moveTo>
                  <a:pt x="0" y="0"/>
                </a:moveTo>
                <a:lnTo>
                  <a:pt x="2471118" y="0"/>
                </a:lnTo>
                <a:lnTo>
                  <a:pt x="2471118" y="2383868"/>
                </a:lnTo>
                <a:lnTo>
                  <a:pt x="0" y="23838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8762" r="-45178" b="-7288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783792" y="1473166"/>
            <a:ext cx="4720415" cy="4694043"/>
          </a:xfrm>
          <a:custGeom>
            <a:avLst/>
            <a:gdLst/>
            <a:ahLst/>
            <a:cxnLst/>
            <a:rect l="l" t="t" r="r" b="b"/>
            <a:pathLst>
              <a:path w="4720415" h="4694043">
                <a:moveTo>
                  <a:pt x="0" y="0"/>
                </a:moveTo>
                <a:lnTo>
                  <a:pt x="4720416" y="0"/>
                </a:lnTo>
                <a:lnTo>
                  <a:pt x="4720416" y="4694043"/>
                </a:lnTo>
                <a:lnTo>
                  <a:pt x="0" y="46940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8564" r="-48563" b="-11543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664701" y="7983266"/>
            <a:ext cx="5729220" cy="1665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0"/>
              </a:lnSpc>
            </a:pPr>
            <a:r>
              <a:rPr lang="en-US" sz="1914">
                <a:solidFill>
                  <a:srgbClr val="FFFFFF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Uma produção carregada de simbolismo que relata a luta contra o vício, a dor das famílias que convivem com ele e a contraposição de todo esse contexto, representada pela pureza das crianças.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664701" y="6952487"/>
            <a:ext cx="8807944" cy="887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9"/>
              </a:lnSpc>
            </a:pPr>
            <a:r>
              <a:rPr lang="en-US" sz="2550">
                <a:solidFill>
                  <a:srgbClr val="FFFFFF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Ilusão (Cracolândia)</a:t>
            </a:r>
          </a:p>
          <a:p>
            <a:pPr algn="l">
              <a:lnSpc>
                <a:spcPts val="3569"/>
              </a:lnSpc>
            </a:pPr>
            <a:r>
              <a:rPr lang="en-US" sz="2550">
                <a:solidFill>
                  <a:srgbClr val="FFFFFF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Canção de Alok e MC Hariel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459991" y="339762"/>
            <a:ext cx="5368018" cy="621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505C8C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Problemas sociais [2]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843491" y="3716230"/>
            <a:ext cx="1060101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2805257" y="3959938"/>
            <a:ext cx="13057985" cy="1381198"/>
            <a:chOff x="0" y="0"/>
            <a:chExt cx="3439140" cy="36377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39140" cy="363772"/>
            </a:xfrm>
            <a:custGeom>
              <a:avLst/>
              <a:gdLst/>
              <a:ahLst/>
              <a:cxnLst/>
              <a:rect l="l" t="t" r="r" b="b"/>
              <a:pathLst>
                <a:path w="3439140" h="363772">
                  <a:moveTo>
                    <a:pt x="0" y="0"/>
                  </a:moveTo>
                  <a:lnTo>
                    <a:pt x="3439140" y="0"/>
                  </a:lnTo>
                  <a:lnTo>
                    <a:pt x="3439140" y="363772"/>
                  </a:lnTo>
                  <a:lnTo>
                    <a:pt x="0" y="363772"/>
                  </a:lnTo>
                  <a:close/>
                </a:path>
              </a:pathLst>
            </a:custGeom>
            <a:solidFill>
              <a:srgbClr val="505C8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439140" cy="411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851138" y="1178640"/>
            <a:ext cx="2585725" cy="553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505C8C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Finalização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856292"/>
            <a:ext cx="16230600" cy="513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7"/>
              </a:lnSpc>
            </a:pPr>
            <a:r>
              <a:rPr lang="en-US" sz="2869">
                <a:solidFill>
                  <a:srgbClr val="505C8C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OBRIGADO PELA COMPREENSÃO!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985936" y="8413501"/>
            <a:ext cx="6696626" cy="3746997"/>
            <a:chOff x="0" y="0"/>
            <a:chExt cx="1763720" cy="98686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63720" cy="986864"/>
            </a:xfrm>
            <a:custGeom>
              <a:avLst/>
              <a:gdLst/>
              <a:ahLst/>
              <a:cxnLst/>
              <a:rect l="l" t="t" r="r" b="b"/>
              <a:pathLst>
                <a:path w="1763720" h="986864">
                  <a:moveTo>
                    <a:pt x="58961" y="0"/>
                  </a:moveTo>
                  <a:lnTo>
                    <a:pt x="1704760" y="0"/>
                  </a:lnTo>
                  <a:cubicBezTo>
                    <a:pt x="1737323" y="0"/>
                    <a:pt x="1763720" y="26398"/>
                    <a:pt x="1763720" y="58961"/>
                  </a:cubicBezTo>
                  <a:lnTo>
                    <a:pt x="1763720" y="927903"/>
                  </a:lnTo>
                  <a:cubicBezTo>
                    <a:pt x="1763720" y="960466"/>
                    <a:pt x="1737323" y="986864"/>
                    <a:pt x="1704760" y="986864"/>
                  </a:cubicBezTo>
                  <a:lnTo>
                    <a:pt x="58961" y="986864"/>
                  </a:lnTo>
                  <a:cubicBezTo>
                    <a:pt x="26398" y="986864"/>
                    <a:pt x="0" y="960466"/>
                    <a:pt x="0" y="927903"/>
                  </a:cubicBezTo>
                  <a:lnTo>
                    <a:pt x="0" y="58961"/>
                  </a:lnTo>
                  <a:cubicBezTo>
                    <a:pt x="0" y="26398"/>
                    <a:pt x="26398" y="0"/>
                    <a:pt x="58961" y="0"/>
                  </a:cubicBezTo>
                  <a:close/>
                </a:path>
              </a:pathLst>
            </a:custGeom>
            <a:solidFill>
              <a:srgbClr val="505C8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1763720" cy="10344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242026" y="9050347"/>
            <a:ext cx="6184446" cy="358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EFEFD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Eu tenho um site! https://senna36.github.io/blog/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111334" y="4212908"/>
            <a:ext cx="10065332" cy="437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EFEFD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Todos as informações foram retiradas do site Wikipedia.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04113" y="4593387"/>
            <a:ext cx="13879774" cy="437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Imagens por Freepik, iStock, Getty Images.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Personalizar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Drogas ilícitas</dc:title>
  <cp:lastModifiedBy>Matheus Santos</cp:lastModifiedBy>
  <cp:revision>2</cp:revision>
  <dcterms:created xsi:type="dcterms:W3CDTF">2006-08-16T00:00:00Z</dcterms:created>
  <dcterms:modified xsi:type="dcterms:W3CDTF">2024-08-19T08:54:36Z</dcterms:modified>
  <dc:identifier>DAGNsBgvMgU</dc:identifier>
</cp:coreProperties>
</file>