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Droid Serif Bold" charset="1" panose="02020800060500020200"/>
      <p:regular r:id="rId21"/>
    </p:embeddedFont>
    <p:embeddedFont>
      <p:font typeface="Droid Serif" charset="1" panose="020206000605000202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811098" y="-1351851"/>
            <a:ext cx="13313729" cy="1331372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-3270436">
            <a:off x="9496350" y="102642"/>
            <a:ext cx="12098771" cy="6654453"/>
            <a:chOff x="0" y="0"/>
            <a:chExt cx="4060919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52371" y="493936"/>
            <a:ext cx="5871866" cy="5871866"/>
          </a:xfrm>
          <a:custGeom>
            <a:avLst/>
            <a:gdLst/>
            <a:ahLst/>
            <a:cxnLst/>
            <a:rect r="r" b="b" t="t" l="l"/>
            <a:pathLst>
              <a:path h="5871866" w="5871866">
                <a:moveTo>
                  <a:pt x="0" y="0"/>
                </a:moveTo>
                <a:lnTo>
                  <a:pt x="5871866" y="0"/>
                </a:lnTo>
                <a:lnTo>
                  <a:pt x="5871866" y="5871866"/>
                </a:lnTo>
                <a:lnTo>
                  <a:pt x="0" y="5871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28810" y="5305014"/>
            <a:ext cx="10659190" cy="4563248"/>
          </a:xfrm>
          <a:custGeom>
            <a:avLst/>
            <a:gdLst/>
            <a:ahLst/>
            <a:cxnLst/>
            <a:rect r="r" b="b" t="t" l="l"/>
            <a:pathLst>
              <a:path h="4563248" w="10659190">
                <a:moveTo>
                  <a:pt x="0" y="0"/>
                </a:moveTo>
                <a:lnTo>
                  <a:pt x="10659190" y="0"/>
                </a:lnTo>
                <a:lnTo>
                  <a:pt x="10659190" y="4563248"/>
                </a:lnTo>
                <a:lnTo>
                  <a:pt x="0" y="4563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2439002"/>
            <a:ext cx="9666810" cy="3952974"/>
            <a:chOff x="0" y="0"/>
            <a:chExt cx="12889080" cy="527063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85725"/>
              <a:ext cx="12889080" cy="400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570"/>
                </a:lnSpc>
              </a:pPr>
              <a:r>
                <a:rPr lang="en-US" sz="10518" spc="52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ELEMENTOS DO TEATRO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169126"/>
              <a:ext cx="12889080" cy="1101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39"/>
                </a:lnSpc>
              </a:pPr>
              <a:r>
                <a:rPr lang="en-US" sz="269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Cultura Integrada à Arte - 1 Ano Mark.</a:t>
              </a:r>
            </a:p>
            <a:p>
              <a:pPr algn="l">
                <a:lnSpc>
                  <a:spcPts val="3239"/>
                </a:lnSpc>
              </a:pPr>
              <a:r>
                <a:rPr lang="en-US" sz="269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Professor Fabiano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0" t="-3632" r="0" b="-363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0" t="-3632" r="0" b="-363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591967" y="4644815"/>
            <a:ext cx="11104066" cy="2530939"/>
            <a:chOff x="0" y="0"/>
            <a:chExt cx="14805421" cy="3374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4805421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Um avanço do palco, além da boca de cena, que se projeta para a plateia. Seu limite, comumente em forma de arco, é a ribalta.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4805421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PROSCÊNIO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2151" t="0" r="-12151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2227" t="0" r="-12227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227425" y="4529143"/>
            <a:ext cx="13852200" cy="3085393"/>
            <a:chOff x="0" y="0"/>
            <a:chExt cx="18469599" cy="411385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37004"/>
              <a:ext cx="18469599" cy="2976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São os frequentadores do teatro e os que apenas ocasionalmente assistem a um espetáculo teatral. É chamado platéia por extensão do nome da parte do auditório fronteira ao palco, devido a grande parte dos teatros disporem apenas desses assentos.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8469599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PÚBLICO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0282" t="0" r="-20282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0432" t="0" r="-20432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409006" y="4806370"/>
            <a:ext cx="11453480" cy="2530939"/>
            <a:chOff x="0" y="0"/>
            <a:chExt cx="15271307" cy="3374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5271307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Área externa dos auditórios, onde geralmente se realizam coquetéis, apresentações exposições, vernissages (abertura de exposições) etc.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5271307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HALL OU FOYER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5266" t="0" r="-25266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5794" t="0" r="-25794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51342" y="5119837"/>
            <a:ext cx="9682043" cy="2530939"/>
            <a:chOff x="0" y="0"/>
            <a:chExt cx="12909391" cy="3374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2909391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Conjunto de lâmpadas e refletores que iluminam o palco, o auditório, ou que são usados para efeitos especiais no cenário.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2909391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ILUMINAÇÃO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0048" t="0" r="-20048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0048" t="0" r="-2004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840277" y="4525401"/>
            <a:ext cx="10626496" cy="3092877"/>
            <a:chOff x="0" y="0"/>
            <a:chExt cx="14168662" cy="412383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4168662" cy="2976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Vestimenta utilizada pelos atores para caracterização de seus personagens de acordo com sua natureza, e identifica, geralmente, a época e o local da ação. Traje de cena.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4168662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FIGURINO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989257" y="-2403940"/>
            <a:ext cx="13313729" cy="1331372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81001" y="3810037"/>
            <a:ext cx="8222331" cy="1543050"/>
            <a:chOff x="0" y="0"/>
            <a:chExt cx="2165552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5552" cy="406400"/>
            </a:xfrm>
            <a:custGeom>
              <a:avLst/>
              <a:gdLst/>
              <a:ahLst/>
              <a:cxnLst/>
              <a:rect r="r" b="b" t="t" l="l"/>
              <a:pathLst>
                <a:path h="406400" w="2165552">
                  <a:moveTo>
                    <a:pt x="48020" y="0"/>
                  </a:moveTo>
                  <a:lnTo>
                    <a:pt x="2117532" y="0"/>
                  </a:lnTo>
                  <a:cubicBezTo>
                    <a:pt x="2130268" y="0"/>
                    <a:pt x="2142482" y="5059"/>
                    <a:pt x="2151487" y="14065"/>
                  </a:cubicBezTo>
                  <a:cubicBezTo>
                    <a:pt x="2160493" y="23070"/>
                    <a:pt x="2165552" y="35284"/>
                    <a:pt x="2165552" y="48020"/>
                  </a:cubicBezTo>
                  <a:lnTo>
                    <a:pt x="2165552" y="358380"/>
                  </a:lnTo>
                  <a:cubicBezTo>
                    <a:pt x="2165552" y="371116"/>
                    <a:pt x="2160493" y="383330"/>
                    <a:pt x="2151487" y="392335"/>
                  </a:cubicBezTo>
                  <a:cubicBezTo>
                    <a:pt x="2142482" y="401341"/>
                    <a:pt x="2130268" y="406400"/>
                    <a:pt x="2117532" y="406400"/>
                  </a:cubicBezTo>
                  <a:lnTo>
                    <a:pt x="48020" y="406400"/>
                  </a:lnTo>
                  <a:cubicBezTo>
                    <a:pt x="35284" y="406400"/>
                    <a:pt x="23070" y="401341"/>
                    <a:pt x="14065" y="392335"/>
                  </a:cubicBezTo>
                  <a:cubicBezTo>
                    <a:pt x="5059" y="383330"/>
                    <a:pt x="0" y="371116"/>
                    <a:pt x="0" y="358380"/>
                  </a:cubicBezTo>
                  <a:lnTo>
                    <a:pt x="0" y="48020"/>
                  </a:lnTo>
                  <a:cubicBezTo>
                    <a:pt x="0" y="35284"/>
                    <a:pt x="5059" y="23070"/>
                    <a:pt x="14065" y="14065"/>
                  </a:cubicBezTo>
                  <a:cubicBezTo>
                    <a:pt x="23070" y="5059"/>
                    <a:pt x="35284" y="0"/>
                    <a:pt x="48020" y="0"/>
                  </a:cubicBezTo>
                  <a:close/>
                </a:path>
              </a:pathLst>
            </a:custGeom>
            <a:solidFill>
              <a:srgbClr val="72727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165552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92430" y="2418061"/>
            <a:ext cx="6971028" cy="113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80"/>
              </a:lnSpc>
            </a:pPr>
            <a:r>
              <a:rPr lang="en-US" sz="7400" spc="-14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FINALIZAÇÃO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6744" y="4167199"/>
            <a:ext cx="8146588" cy="7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5"/>
              </a:lnSpc>
            </a:pPr>
            <a:r>
              <a:rPr lang="en-US" sz="4317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OBRIGADO PELA ATENÇÃO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811098" y="-1351851"/>
            <a:ext cx="13313729" cy="1331372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3270436">
            <a:off x="9496350" y="102642"/>
            <a:ext cx="12098771" cy="6654453"/>
            <a:chOff x="0" y="0"/>
            <a:chExt cx="4060919" cy="2233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56744" y="5600737"/>
            <a:ext cx="9666810" cy="828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Cultura Integrada à Arte - 1 Ano Mark.</a:t>
            </a:r>
          </a:p>
          <a:p>
            <a:pPr algn="l">
              <a:lnSpc>
                <a:spcPts val="3239"/>
              </a:lnSpc>
            </a:pPr>
            <a:r>
              <a:rPr lang="en-US" sz="2699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Professor Fabiano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252371" y="493936"/>
            <a:ext cx="5871866" cy="5871866"/>
          </a:xfrm>
          <a:custGeom>
            <a:avLst/>
            <a:gdLst/>
            <a:ahLst/>
            <a:cxnLst/>
            <a:rect r="r" b="b" t="t" l="l"/>
            <a:pathLst>
              <a:path h="5871866" w="5871866">
                <a:moveTo>
                  <a:pt x="0" y="0"/>
                </a:moveTo>
                <a:lnTo>
                  <a:pt x="5871866" y="0"/>
                </a:lnTo>
                <a:lnTo>
                  <a:pt x="5871866" y="5871866"/>
                </a:lnTo>
                <a:lnTo>
                  <a:pt x="0" y="5871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628810" y="5305014"/>
            <a:ext cx="10659190" cy="4563248"/>
          </a:xfrm>
          <a:custGeom>
            <a:avLst/>
            <a:gdLst/>
            <a:ahLst/>
            <a:cxnLst/>
            <a:rect r="r" b="b" t="t" l="l"/>
            <a:pathLst>
              <a:path h="4563248" w="10659190">
                <a:moveTo>
                  <a:pt x="0" y="0"/>
                </a:moveTo>
                <a:lnTo>
                  <a:pt x="10659190" y="0"/>
                </a:lnTo>
                <a:lnTo>
                  <a:pt x="10659190" y="4563248"/>
                </a:lnTo>
                <a:lnTo>
                  <a:pt x="0" y="4563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40686" y="4593496"/>
            <a:ext cx="3094304" cy="106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Índice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48512" y="2636434"/>
            <a:ext cx="7002846" cy="601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TEATRO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Palco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Bastidores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Camarim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Cenário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Cortina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Espaço Cênico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Proscênio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Público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Hall ou Foyer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Iluminação  </a:t>
            </a:r>
          </a:p>
          <a:p>
            <a:pPr algn="l">
              <a:lnSpc>
                <a:spcPts val="3962"/>
              </a:lnSpc>
            </a:pPr>
            <a:r>
              <a:rPr lang="en-US" sz="3047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• Figurino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5402" t="0" r="-15402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000527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5259" t="0" r="-15259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55813" y="9015139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260706" y="4187615"/>
            <a:ext cx="13766588" cy="3803627"/>
            <a:chOff x="0" y="0"/>
            <a:chExt cx="18355451" cy="507150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345399"/>
              <a:ext cx="18355451" cy="372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É o local construído para a ação dramática, representada por atores a um público. Compreende o palco para a representação e as acomodações para o público, e nele atuam a equipe dramática e a equipe técnica, que se ocupam de todos os elementos da representação incluídos seus acessórios e adereços.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18355451" cy="83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2"/>
                </a:lnSpc>
              </a:pPr>
              <a:r>
                <a:rPr lang="en-US" sz="3878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TEATRO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53586" t="0" r="-53586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272480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52962" t="0" r="-52962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503516" y="4644815"/>
            <a:ext cx="13280967" cy="2530939"/>
            <a:chOff x="0" y="0"/>
            <a:chExt cx="17707957" cy="3374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7707957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Estrutura sobre a qual são conduzidas as representações teatrais em uma casa de espetáculos. Os palcos assumem as mais variadas formas e localizações em função da plateia.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7707957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PALCO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33006" t="0" r="-33006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33238" t="0" r="-332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454703" y="4644815"/>
            <a:ext cx="11411220" cy="2530939"/>
            <a:chOff x="0" y="0"/>
            <a:chExt cx="15214960" cy="3374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5214960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Pares de painéis verticais retangulares, de madeira e pano, que escondem do espectador as dependências laterais do palco. São também chamados pernas.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5214960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BASTIDORES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5239" t="0" r="-15239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5653" t="0" r="-15653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422994" y="4806370"/>
            <a:ext cx="13461062" cy="2530939"/>
            <a:chOff x="0" y="0"/>
            <a:chExt cx="17948082" cy="3374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7948082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Recinto reservado, próximo ao palco, onde os atores se vestem e se maquilam para a cena, ajudados pelos técnicos das áreas respectivas.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7948082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CAMARIM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2151" t="0" r="-12151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2227" t="0" r="-12227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005096" y="4525401"/>
            <a:ext cx="12277809" cy="3092877"/>
            <a:chOff x="0" y="0"/>
            <a:chExt cx="16370412" cy="412383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6370412" cy="2976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Conjunto recursos visuais utilizados para criar o ambiente e a atmosfera própria na representação do drama. Compreende painéis, móveis, adereços, bambolinas, bastidores, efeitos luminosos, projeções etc.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6370412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CENÁRIO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0048" t="0" r="-20048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0048" t="0" r="-2004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66807" y="4810266"/>
            <a:ext cx="9573436" cy="2605651"/>
            <a:chOff x="0" y="0"/>
            <a:chExt cx="12764581" cy="347420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246599"/>
              <a:ext cx="12764581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Peça, geralmente em tecido, que resguarda o palco. Abre e fecha nas mudanças de ato, e ao fim ou início do espetáculo.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2764581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CORTINA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11" r="0" b="-13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59863">
            <a:off x="1246548" y="160237"/>
            <a:ext cx="4416311" cy="4632220"/>
            <a:chOff x="0" y="0"/>
            <a:chExt cx="13716000" cy="14386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19811" t="0" r="-19811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1130828">
            <a:off x="15077122" y="7998138"/>
            <a:ext cx="4364356" cy="4577724"/>
            <a:chOff x="0" y="0"/>
            <a:chExt cx="13716000" cy="14386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30020" y="726440"/>
              <a:ext cx="11457940" cy="10681970"/>
            </a:xfrm>
            <a:custGeom>
              <a:avLst/>
              <a:gdLst/>
              <a:ahLst/>
              <a:cxnLst/>
              <a:rect r="r" b="b" t="t" l="l"/>
              <a:pathLst>
                <a:path h="10681970" w="11457940">
                  <a:moveTo>
                    <a:pt x="11457940" y="10681970"/>
                  </a:moveTo>
                  <a:lnTo>
                    <a:pt x="0" y="10681970"/>
                  </a:lnTo>
                  <a:lnTo>
                    <a:pt x="0" y="0"/>
                  </a:lnTo>
                  <a:lnTo>
                    <a:pt x="11456669" y="0"/>
                  </a:lnTo>
                  <a:lnTo>
                    <a:pt x="11456669" y="10681970"/>
                  </a:lnTo>
                  <a:lnTo>
                    <a:pt x="11457940" y="10681970"/>
                  </a:lnTo>
                  <a:close/>
                </a:path>
              </a:pathLst>
            </a:custGeom>
            <a:blipFill>
              <a:blip r:embed="rId3"/>
              <a:stretch>
                <a:fillRect l="-20095" t="0" r="-20095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16000" cy="14386561"/>
            </a:xfrm>
            <a:custGeom>
              <a:avLst/>
              <a:gdLst/>
              <a:ahLst/>
              <a:cxnLst/>
              <a:rect r="r" b="b" t="t" l="l"/>
              <a:pathLst>
                <a:path h="14386561" w="13716000">
                  <a:moveTo>
                    <a:pt x="13716000" y="14386561"/>
                  </a:moveTo>
                  <a:lnTo>
                    <a:pt x="0" y="14386561"/>
                  </a:lnTo>
                  <a:lnTo>
                    <a:pt x="0" y="0"/>
                  </a:lnTo>
                  <a:lnTo>
                    <a:pt x="13716000" y="0"/>
                  </a:lnTo>
                  <a:lnTo>
                    <a:pt x="13716000" y="14386561"/>
                  </a:lnTo>
                  <a:close/>
                </a:path>
              </a:pathLst>
            </a:custGeom>
            <a:blipFill>
              <a:blip r:embed="rId4"/>
              <a:stretch>
                <a:fillRect l="-412" t="0" r="-412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65338" y="8260864"/>
            <a:ext cx="4776375" cy="243161"/>
          </a:xfrm>
          <a:custGeom>
            <a:avLst/>
            <a:gdLst/>
            <a:ahLst/>
            <a:cxnLst/>
            <a:rect r="r" b="b" t="t" l="l"/>
            <a:pathLst>
              <a:path h="243161" w="4776375">
                <a:moveTo>
                  <a:pt x="0" y="0"/>
                </a:moveTo>
                <a:lnTo>
                  <a:pt x="4776374" y="0"/>
                </a:lnTo>
                <a:lnTo>
                  <a:pt x="4776374" y="243161"/>
                </a:lnTo>
                <a:lnTo>
                  <a:pt x="0" y="24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09006" y="-834769"/>
            <a:ext cx="1884671" cy="1863469"/>
          </a:xfrm>
          <a:custGeom>
            <a:avLst/>
            <a:gdLst/>
            <a:ahLst/>
            <a:cxnLst/>
            <a:rect r="r" b="b" t="t" l="l"/>
            <a:pathLst>
              <a:path h="1863469" w="1884671">
                <a:moveTo>
                  <a:pt x="0" y="0"/>
                </a:moveTo>
                <a:lnTo>
                  <a:pt x="1884671" y="0"/>
                </a:lnTo>
                <a:lnTo>
                  <a:pt x="1884671" y="1863469"/>
                </a:lnTo>
                <a:lnTo>
                  <a:pt x="0" y="1863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354" y="1794417"/>
            <a:ext cx="1640341" cy="2088398"/>
          </a:xfrm>
          <a:custGeom>
            <a:avLst/>
            <a:gdLst/>
            <a:ahLst/>
            <a:cxnLst/>
            <a:rect r="r" b="b" t="t" l="l"/>
            <a:pathLst>
              <a:path h="2088398" w="1640341">
                <a:moveTo>
                  <a:pt x="0" y="0"/>
                </a:moveTo>
                <a:lnTo>
                  <a:pt x="1640342" y="0"/>
                </a:lnTo>
                <a:lnTo>
                  <a:pt x="1640342" y="2088398"/>
                </a:lnTo>
                <a:lnTo>
                  <a:pt x="0" y="208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524232" y="4644815"/>
            <a:ext cx="10930486" cy="2530939"/>
            <a:chOff x="0" y="0"/>
            <a:chExt cx="14573981" cy="3374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6983"/>
              <a:ext cx="14573981" cy="222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Área do palco ocupada com a representação. Divide-se primeiramente em direita e</a:t>
              </a:r>
            </a:p>
            <a:p>
              <a:pPr algn="ctr">
                <a:lnSpc>
                  <a:spcPts val="4472"/>
                </a:lnSpc>
              </a:pPr>
              <a:r>
                <a:rPr lang="en-US" sz="3440">
                  <a:solidFill>
                    <a:srgbClr val="000000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esquerda, conforme a visão do público.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4573981" cy="82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3"/>
                </a:lnSpc>
              </a:pPr>
              <a:r>
                <a:rPr lang="en-US" sz="3879">
                  <a:solidFill>
                    <a:srgbClr val="000000"/>
                  </a:solidFill>
                  <a:latin typeface="Droid Serif Bold"/>
                  <a:ea typeface="Droid Serif Bold"/>
                  <a:cs typeface="Droid Serif Bold"/>
                  <a:sym typeface="Droid Serif Bold"/>
                </a:rPr>
                <a:t>ESPAÇO CÊNICO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DAGObItDdyc</dc:identifier>
  <dcterms:modified xsi:type="dcterms:W3CDTF">2011-08-01T06:04:30Z</dcterms:modified>
  <cp:revision>1</cp:revision>
  <dc:title>ELEMENTOS Do TEATRO</dc:title>
</cp:coreProperties>
</file>