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3"/>
  </p:notesMasterIdLst>
  <p:sldIdLst>
    <p:sldId id="256" r:id="rId3"/>
    <p:sldId id="262" r:id="rId4"/>
    <p:sldId id="268" r:id="rId5"/>
    <p:sldId id="342" r:id="rId6"/>
    <p:sldId id="264" r:id="rId7"/>
    <p:sldId id="343" r:id="rId8"/>
    <p:sldId id="258" r:id="rId9"/>
    <p:sldId id="344" r:id="rId10"/>
    <p:sldId id="276" r:id="rId11"/>
    <p:sldId id="345" r:id="rId12"/>
    <p:sldId id="347" r:id="rId13"/>
    <p:sldId id="346" r:id="rId14"/>
    <p:sldId id="266" r:id="rId15"/>
    <p:sldId id="348" r:id="rId16"/>
    <p:sldId id="350" r:id="rId17"/>
    <p:sldId id="352" r:id="rId18"/>
    <p:sldId id="353" r:id="rId19"/>
    <p:sldId id="278" r:id="rId20"/>
    <p:sldId id="280" r:id="rId21"/>
    <p:sldId id="341" r:id="rId22"/>
  </p:sldIdLst>
  <p:sldSz cx="9144000" cy="5143500" type="screen16x9"/>
  <p:notesSz cx="6858000" cy="9144000"/>
  <p:embeddedFontLst>
    <p:embeddedFont>
      <p:font typeface="Josefin Sans" panose="020B0604020202020204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Proxima Nova Semibold" panose="020B0604020202020204" charset="0"/>
      <p:regular r:id="rId36"/>
      <p:bold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98B9B9-9AC0-4513-B773-F19A4DA10603}">
  <a:tblStyle styleId="{C398B9B9-9AC0-4513-B773-F19A4DA106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91467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440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22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008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199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58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062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105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458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099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ab8d1ca927_3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ab8d1ca927_3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54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56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460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5" name="Google Shape;9015;gab8d1ca927_3_16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6" name="Google Shape;9016;gab8d1ca927_3_16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43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ab8d1ca92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ab8d1ca927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163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266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b8d1ca92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b8d1ca92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96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444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030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491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347e33a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b347e33a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77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ubTitle" idx="1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2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3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4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9" name="Google Shape;249;p17"/>
          <p:cNvSpPr/>
          <p:nvPr/>
        </p:nvSpPr>
        <p:spPr>
          <a:xfrm rot="-10350985" flipH="1">
            <a:off x="6450155" y="-124771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7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7168769" y="-99365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"/>
          <p:cNvSpPr/>
          <p:nvPr/>
        </p:nvSpPr>
        <p:spPr>
          <a:xfrm rot="10800000" flipH="1">
            <a:off x="7678176" y="-210266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"/>
          <p:cNvSpPr/>
          <p:nvPr/>
        </p:nvSpPr>
        <p:spPr>
          <a:xfrm rot="10350985">
            <a:off x="-562292" y="-173408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flipH="1">
            <a:off x="-353582" y="-148002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 rot="10800000">
            <a:off x="-402608" y="-258904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5365175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4874550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332175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2527149" y="4367365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7812289" y="3760467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226292" y="-6916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2301825" y="-81050"/>
            <a:ext cx="5472801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rot="10800000">
            <a:off x="3105740" y="-321877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 rot="-5400000">
            <a:off x="5094113" y="-67676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"/>
          <p:cNvSpPr/>
          <p:nvPr/>
        </p:nvSpPr>
        <p:spPr>
          <a:xfrm rot="10800000">
            <a:off x="1820973" y="3982367"/>
            <a:ext cx="5577954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4175688" y="4603443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/>
          <p:cNvSpPr/>
          <p:nvPr/>
        </p:nvSpPr>
        <p:spPr>
          <a:xfrm rot="5400000">
            <a:off x="3798057" y="394070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title" idx="2" hasCustomPrompt="1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15"/>
          <p:cNvSpPr txBox="1">
            <a:spLocks noGrp="1"/>
          </p:cNvSpPr>
          <p:nvPr>
            <p:ph type="subTitle" idx="1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title" idx="3" hasCustomPrompt="1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15"/>
          <p:cNvSpPr txBox="1">
            <a:spLocks noGrp="1"/>
          </p:cNvSpPr>
          <p:nvPr>
            <p:ph type="subTitle" idx="4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 idx="5" hasCustomPrompt="1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6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5"/>
          <p:cNvSpPr/>
          <p:nvPr/>
        </p:nvSpPr>
        <p:spPr>
          <a:xfrm rot="10800000" flipH="1">
            <a:off x="6626826" y="3797502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/>
          <p:nvPr/>
        </p:nvSpPr>
        <p:spPr>
          <a:xfrm rot="10800000" flipH="1">
            <a:off x="6287025" y="4590289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"/>
          <p:cNvSpPr/>
          <p:nvPr/>
        </p:nvSpPr>
        <p:spPr>
          <a:xfrm flipH="1">
            <a:off x="7496815" y="4087142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flipH="1">
            <a:off x="-249101" y="82083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 flipH="1">
            <a:off x="40728" y="-26426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10800000" flipH="1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 rot="10800000" flipH="1">
            <a:off x="-299025" y="-6351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10800000" flipH="1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rot="10800000" flipH="1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7" name="Google Shape;237;p16"/>
          <p:cNvSpPr/>
          <p:nvPr/>
        </p:nvSpPr>
        <p:spPr>
          <a:xfrm flipH="1">
            <a:off x="-141518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"/>
          <p:cNvSpPr/>
          <p:nvPr/>
        </p:nvSpPr>
        <p:spPr>
          <a:xfrm rot="10800000" flipH="1">
            <a:off x="-241297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"/>
          <p:cNvSpPr/>
          <p:nvPr/>
        </p:nvSpPr>
        <p:spPr>
          <a:xfrm rot="-10484947">
            <a:off x="-69791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"/>
          <p:cNvSpPr/>
          <p:nvPr/>
        </p:nvSpPr>
        <p:spPr>
          <a:xfrm rot="10800000" flipH="1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 rot="10800000" flipH="1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7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6" name="Google Shape;456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400857" y="570150"/>
            <a:ext cx="8342235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 Besar Algoritma dan Struktur Data</a:t>
            </a:r>
            <a:endParaRPr dirty="0"/>
          </a:p>
        </p:txBody>
      </p:sp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2059825" y="3232003"/>
            <a:ext cx="5024298" cy="1237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Thesion</a:t>
            </a:r>
            <a:r>
              <a:rPr lang="en-US" dirty="0"/>
              <a:t> Marta </a:t>
            </a:r>
            <a:r>
              <a:rPr lang="en-US" dirty="0" err="1"/>
              <a:t>Sianipar</a:t>
            </a:r>
            <a:r>
              <a:rPr lang="en-US" dirty="0"/>
              <a:t> 	(DS-01-01 – 1206210004)</a:t>
            </a:r>
          </a:p>
          <a:p>
            <a:pPr marL="0" lvl="0" indent="0"/>
            <a:r>
              <a:rPr lang="en-US" dirty="0" err="1"/>
              <a:t>Fikrie</a:t>
            </a:r>
            <a:r>
              <a:rPr lang="en-US" dirty="0"/>
              <a:t> </a:t>
            </a:r>
            <a:r>
              <a:rPr lang="en-US" dirty="0" err="1"/>
              <a:t>Hartanta</a:t>
            </a:r>
            <a:r>
              <a:rPr lang="en-US" dirty="0"/>
              <a:t> </a:t>
            </a:r>
            <a:r>
              <a:rPr lang="en-US" dirty="0" err="1"/>
              <a:t>Sembiring</a:t>
            </a:r>
            <a:r>
              <a:rPr lang="en-US" dirty="0"/>
              <a:t> 	(DS-01-01 - 1206210007)</a:t>
            </a:r>
          </a:p>
          <a:p>
            <a:pPr marL="0" lvl="0" indent="0"/>
            <a:r>
              <a:rPr lang="en-US" dirty="0"/>
              <a:t>Rizal Rahman </a:t>
            </a:r>
            <a:r>
              <a:rPr lang="en-US" dirty="0" err="1"/>
              <a:t>Rizkika</a:t>
            </a:r>
            <a:r>
              <a:rPr lang="en-US" dirty="0"/>
              <a:t> 		(DS-01-01 - 1206210010)</a:t>
            </a:r>
          </a:p>
          <a:p>
            <a:pPr marL="0" lvl="0" indent="0"/>
            <a:r>
              <a:rPr lang="en-US" dirty="0" err="1"/>
              <a:t>Senna</a:t>
            </a:r>
            <a:r>
              <a:rPr lang="en-US" dirty="0"/>
              <a:t> Yoga </a:t>
            </a:r>
            <a:r>
              <a:rPr lang="en-US" dirty="0" err="1"/>
              <a:t>Abira</a:t>
            </a:r>
            <a:r>
              <a:rPr lang="en-US" dirty="0"/>
              <a:t>	 	(DS-01-01 - 1206210012)</a:t>
            </a:r>
          </a:p>
          <a:p>
            <a:pPr marL="0" lvl="0" indent="0"/>
            <a:r>
              <a:rPr lang="en-US" dirty="0" err="1"/>
              <a:t>Avriono</a:t>
            </a:r>
            <a:r>
              <a:rPr lang="en-US" dirty="0"/>
              <a:t> </a:t>
            </a:r>
            <a:r>
              <a:rPr lang="en-US" dirty="0" err="1"/>
              <a:t>Aritonang</a:t>
            </a:r>
            <a:r>
              <a:rPr lang="en-US" dirty="0"/>
              <a:t> 		(DS-01-01 - 1206210016)</a:t>
            </a:r>
            <a:endParaRPr dirty="0"/>
          </a:p>
        </p:txBody>
      </p:sp>
      <p:sp>
        <p:nvSpPr>
          <p:cNvPr id="4" name="Google Shape;462;p30"/>
          <p:cNvSpPr txBox="1">
            <a:spLocks/>
          </p:cNvSpPr>
          <p:nvPr/>
        </p:nvSpPr>
        <p:spPr>
          <a:xfrm>
            <a:off x="2095128" y="2794072"/>
            <a:ext cx="4953691" cy="300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2000" dirty="0" err="1"/>
              <a:t>Kelompok</a:t>
            </a:r>
            <a:r>
              <a:rPr lang="en-US" sz="2000" dirty="0"/>
              <a:t> 5 – 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Kasus</a:t>
            </a:r>
            <a:r>
              <a:rPr lang="en-US" sz="2000" dirty="0"/>
              <a:t>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1912500" y="2487369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</a:t>
            </a:r>
            <a:r>
              <a:rPr lang="en" dirty="0"/>
              <a:t>ueue</a:t>
            </a:r>
            <a:endParaRPr dirty="0"/>
          </a:p>
        </p:txBody>
      </p:sp>
      <p:sp>
        <p:nvSpPr>
          <p:cNvPr id="511" name="Google Shape;511;p36"/>
          <p:cNvSpPr txBox="1">
            <a:spLocks noGrp="1"/>
          </p:cNvSpPr>
          <p:nvPr>
            <p:ph type="title" idx="2"/>
          </p:nvPr>
        </p:nvSpPr>
        <p:spPr>
          <a:xfrm>
            <a:off x="3105600" y="1354957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06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6778" y="380144"/>
            <a:ext cx="267128" cy="174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Google Shape;614;p48"/>
          <p:cNvSpPr txBox="1">
            <a:spLocks noGrp="1"/>
          </p:cNvSpPr>
          <p:nvPr>
            <p:ph type="subTitle" idx="1"/>
          </p:nvPr>
        </p:nvSpPr>
        <p:spPr>
          <a:xfrm>
            <a:off x="470222" y="1454759"/>
            <a:ext cx="2789545" cy="16274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dk2"/>
                </a:solidFill>
              </a:rPr>
              <a:t>Queue </a:t>
            </a:r>
            <a:r>
              <a:rPr lang="en-US" dirty="0" err="1">
                <a:solidFill>
                  <a:schemeClr val="dk2"/>
                </a:solidFill>
              </a:rPr>
              <a:t>adalah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struktur</a:t>
            </a:r>
            <a:r>
              <a:rPr lang="en-US" dirty="0">
                <a:solidFill>
                  <a:schemeClr val="dk2"/>
                </a:solidFill>
              </a:rPr>
              <a:t> data yang </a:t>
            </a:r>
            <a:r>
              <a:rPr lang="en-US" dirty="0" err="1">
                <a:solidFill>
                  <a:schemeClr val="dk2"/>
                </a:solidFill>
              </a:rPr>
              <a:t>memiliki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properti</a:t>
            </a:r>
            <a:r>
              <a:rPr lang="en-US" dirty="0">
                <a:solidFill>
                  <a:schemeClr val="dk2"/>
                </a:solidFill>
              </a:rPr>
              <a:t> FIFO (first in, first out). </a:t>
            </a:r>
            <a:r>
              <a:rPr lang="en-US" dirty="0" err="1">
                <a:solidFill>
                  <a:schemeClr val="dk2"/>
                </a:solidFill>
              </a:rPr>
              <a:t>Operasi</a:t>
            </a:r>
            <a:r>
              <a:rPr lang="en-US" dirty="0">
                <a:solidFill>
                  <a:schemeClr val="dk2"/>
                </a:solidFill>
              </a:rPr>
              <a:t> yang </a:t>
            </a:r>
            <a:r>
              <a:rPr lang="en-US" dirty="0" err="1">
                <a:solidFill>
                  <a:schemeClr val="dk2"/>
                </a:solidFill>
              </a:rPr>
              <a:t>dapat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dilakukan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adalah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enqueue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dequeue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" name="Google Shape;614;p48"/>
          <p:cNvSpPr txBox="1">
            <a:spLocks/>
          </p:cNvSpPr>
          <p:nvPr/>
        </p:nvSpPr>
        <p:spPr>
          <a:xfrm>
            <a:off x="3475981" y="184933"/>
            <a:ext cx="5102941" cy="371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>
                <a:solidFill>
                  <a:schemeClr val="dk2"/>
                </a:solidFill>
              </a:rPr>
              <a:t>Queue ADT </a:t>
            </a:r>
            <a:r>
              <a:rPr lang="en-US" dirty="0" err="1">
                <a:solidFill>
                  <a:schemeClr val="dk2"/>
                </a:solidFill>
              </a:rPr>
              <a:t>dibuat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sebuah</a:t>
            </a:r>
            <a:r>
              <a:rPr lang="en-US" dirty="0">
                <a:solidFill>
                  <a:schemeClr val="dk2"/>
                </a:solidFill>
              </a:rPr>
              <a:t> list yang </a:t>
            </a:r>
            <a:r>
              <a:rPr lang="en-US" dirty="0" err="1">
                <a:solidFill>
                  <a:schemeClr val="dk2"/>
                </a:solidFill>
              </a:rPr>
              <a:t>dibatasi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sifat-sifat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aksi</a:t>
            </a:r>
            <a:r>
              <a:rPr lang="en-US" dirty="0">
                <a:solidFill>
                  <a:schemeClr val="dk2"/>
                </a:solidFill>
              </a:rPr>
              <a:t> / </a:t>
            </a:r>
            <a:r>
              <a:rPr lang="en-US" dirty="0" err="1">
                <a:solidFill>
                  <a:schemeClr val="dk2"/>
                </a:solidFill>
              </a:rPr>
              <a:t>operasi</a:t>
            </a:r>
            <a:r>
              <a:rPr lang="en-US" dirty="0">
                <a:solidFill>
                  <a:schemeClr val="dk2"/>
                </a:solidFill>
              </a:rPr>
              <a:t> yang </a:t>
            </a:r>
            <a:r>
              <a:rPr lang="en-US" dirty="0" err="1">
                <a:solidFill>
                  <a:schemeClr val="dk2"/>
                </a:solidFill>
              </a:rPr>
              <a:t>dilakukan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pada</a:t>
            </a:r>
            <a:r>
              <a:rPr lang="en-US" dirty="0">
                <a:solidFill>
                  <a:schemeClr val="dk2"/>
                </a:solidFill>
              </a:rPr>
              <a:t> list </a:t>
            </a:r>
            <a:r>
              <a:rPr lang="en-US" dirty="0" err="1">
                <a:solidFill>
                  <a:schemeClr val="dk2"/>
                </a:solidFill>
              </a:rPr>
              <a:t>tersebut.Aksi</a:t>
            </a:r>
            <a:r>
              <a:rPr lang="en-US" dirty="0">
                <a:solidFill>
                  <a:schemeClr val="dk2"/>
                </a:solidFill>
              </a:rPr>
              <a:t> / </a:t>
            </a:r>
            <a:r>
              <a:rPr lang="en-US" dirty="0" err="1">
                <a:solidFill>
                  <a:schemeClr val="dk2"/>
                </a:solidFill>
              </a:rPr>
              <a:t>Operasi</a:t>
            </a:r>
            <a:r>
              <a:rPr lang="en-US" dirty="0">
                <a:solidFill>
                  <a:schemeClr val="dk2"/>
                </a:solidFill>
              </a:rPr>
              <a:t> yang </a:t>
            </a:r>
            <a:r>
              <a:rPr lang="en-US" dirty="0" err="1">
                <a:solidFill>
                  <a:schemeClr val="dk2"/>
                </a:solidFill>
              </a:rPr>
              <a:t>bisa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dilakukan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dengan</a:t>
            </a:r>
            <a:r>
              <a:rPr lang="en-US" dirty="0">
                <a:solidFill>
                  <a:schemeClr val="dk2"/>
                </a:solidFill>
              </a:rPr>
              <a:t> Queue ADT: </a:t>
            </a:r>
          </a:p>
          <a:p>
            <a:pPr marL="0" indent="0"/>
            <a:r>
              <a:rPr lang="en-US" b="1" dirty="0">
                <a:solidFill>
                  <a:schemeClr val="dk2"/>
                </a:solidFill>
              </a:rPr>
              <a:t>a. </a:t>
            </a:r>
            <a:r>
              <a:rPr lang="en-US" b="1" dirty="0" err="1">
                <a:solidFill>
                  <a:schemeClr val="dk2"/>
                </a:solidFill>
              </a:rPr>
              <a:t>isEmpty</a:t>
            </a:r>
            <a:r>
              <a:rPr lang="en-US" b="1" dirty="0">
                <a:solidFill>
                  <a:schemeClr val="dk2"/>
                </a:solidFill>
              </a:rPr>
              <a:t>()</a:t>
            </a:r>
            <a:r>
              <a:rPr lang="en-US" dirty="0">
                <a:solidFill>
                  <a:schemeClr val="dk2"/>
                </a:solidFill>
              </a:rPr>
              <a:t>,</a:t>
            </a:r>
            <a:r>
              <a:rPr lang="en-US" b="1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untuk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mengecek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apakah</a:t>
            </a:r>
            <a:r>
              <a:rPr lang="en-US" dirty="0">
                <a:solidFill>
                  <a:schemeClr val="dk2"/>
                </a:solidFill>
              </a:rPr>
              <a:t> Queue </a:t>
            </a:r>
            <a:r>
              <a:rPr lang="en-US" dirty="0" err="1">
                <a:solidFill>
                  <a:schemeClr val="dk2"/>
                </a:solidFill>
              </a:rPr>
              <a:t>sedang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kosong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atau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tidak</a:t>
            </a:r>
            <a:r>
              <a:rPr lang="en-US" dirty="0">
                <a:solidFill>
                  <a:schemeClr val="dk2"/>
                </a:solidFill>
              </a:rPr>
              <a:t> </a:t>
            </a:r>
          </a:p>
          <a:p>
            <a:pPr marL="0" indent="0"/>
            <a:r>
              <a:rPr lang="en-US" b="1" dirty="0">
                <a:solidFill>
                  <a:schemeClr val="dk2"/>
                </a:solidFill>
              </a:rPr>
              <a:t>b. </a:t>
            </a:r>
            <a:r>
              <a:rPr lang="en-US" b="1" dirty="0" err="1">
                <a:solidFill>
                  <a:schemeClr val="dk2"/>
                </a:solidFill>
              </a:rPr>
              <a:t>enqueue</a:t>
            </a:r>
            <a:r>
              <a:rPr lang="en-US" b="1" dirty="0">
                <a:solidFill>
                  <a:schemeClr val="dk2"/>
                </a:solidFill>
              </a:rPr>
              <a:t>(x)</a:t>
            </a:r>
            <a:r>
              <a:rPr lang="en-US" dirty="0">
                <a:solidFill>
                  <a:schemeClr val="dk2"/>
                </a:solidFill>
              </a:rPr>
              <a:t>, </a:t>
            </a:r>
            <a:r>
              <a:rPr lang="en-US" dirty="0" err="1">
                <a:solidFill>
                  <a:schemeClr val="dk2"/>
                </a:solidFill>
              </a:rPr>
              <a:t>untuk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melakukan</a:t>
            </a:r>
            <a:r>
              <a:rPr lang="en-US" dirty="0">
                <a:solidFill>
                  <a:schemeClr val="dk2"/>
                </a:solidFill>
              </a:rPr>
              <a:t> insert data x </a:t>
            </a:r>
            <a:r>
              <a:rPr lang="en-US" dirty="0" err="1">
                <a:solidFill>
                  <a:schemeClr val="dk2"/>
                </a:solidFill>
              </a:rPr>
              <a:t>ke</a:t>
            </a:r>
            <a:r>
              <a:rPr lang="en-US" dirty="0">
                <a:solidFill>
                  <a:schemeClr val="dk2"/>
                </a:solidFill>
              </a:rPr>
              <a:t> Queue </a:t>
            </a:r>
          </a:p>
          <a:p>
            <a:pPr marL="0" indent="0"/>
            <a:r>
              <a:rPr lang="en-US" b="1" dirty="0">
                <a:solidFill>
                  <a:schemeClr val="dk2"/>
                </a:solidFill>
              </a:rPr>
              <a:t>c. </a:t>
            </a:r>
            <a:r>
              <a:rPr lang="en-US" b="1" dirty="0" err="1">
                <a:solidFill>
                  <a:schemeClr val="dk2"/>
                </a:solidFill>
              </a:rPr>
              <a:t>dequeue</a:t>
            </a:r>
            <a:r>
              <a:rPr lang="en-US" b="1" dirty="0">
                <a:solidFill>
                  <a:schemeClr val="dk2"/>
                </a:solidFill>
              </a:rPr>
              <a:t>()</a:t>
            </a:r>
            <a:r>
              <a:rPr lang="en-US" dirty="0">
                <a:solidFill>
                  <a:schemeClr val="dk2"/>
                </a:solidFill>
              </a:rPr>
              <a:t>, </a:t>
            </a:r>
            <a:r>
              <a:rPr lang="en-US" dirty="0" err="1">
                <a:solidFill>
                  <a:schemeClr val="dk2"/>
                </a:solidFill>
              </a:rPr>
              <a:t>untuk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melakukan</a:t>
            </a:r>
            <a:r>
              <a:rPr lang="en-US" dirty="0">
                <a:solidFill>
                  <a:schemeClr val="dk2"/>
                </a:solidFill>
              </a:rPr>
              <a:t> delete 1 data di Queue yang </a:t>
            </a:r>
            <a:r>
              <a:rPr lang="en-US" dirty="0" err="1">
                <a:solidFill>
                  <a:schemeClr val="dk2"/>
                </a:solidFill>
              </a:rPr>
              <a:t>berada</a:t>
            </a:r>
            <a:r>
              <a:rPr lang="en-US" dirty="0">
                <a:solidFill>
                  <a:schemeClr val="dk2"/>
                </a:solidFill>
              </a:rPr>
              <a:t> di paling </a:t>
            </a:r>
            <a:r>
              <a:rPr lang="en-US" dirty="0" err="1">
                <a:solidFill>
                  <a:schemeClr val="dk2"/>
                </a:solidFill>
              </a:rPr>
              <a:t>depan</a:t>
            </a:r>
            <a:r>
              <a:rPr lang="en-US" dirty="0">
                <a:solidFill>
                  <a:schemeClr val="dk2"/>
                </a:solidFill>
              </a:rPr>
              <a:t> </a:t>
            </a:r>
          </a:p>
          <a:p>
            <a:pPr marL="0" indent="0"/>
            <a:r>
              <a:rPr lang="en-US" b="1" dirty="0">
                <a:solidFill>
                  <a:schemeClr val="dk2"/>
                </a:solidFill>
              </a:rPr>
              <a:t>d. front()</a:t>
            </a:r>
            <a:r>
              <a:rPr lang="en-US" dirty="0">
                <a:solidFill>
                  <a:schemeClr val="dk2"/>
                </a:solidFill>
              </a:rPr>
              <a:t>, </a:t>
            </a:r>
            <a:r>
              <a:rPr lang="en-US" dirty="0" err="1">
                <a:solidFill>
                  <a:schemeClr val="dk2"/>
                </a:solidFill>
              </a:rPr>
              <a:t>untuk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melihat</a:t>
            </a:r>
            <a:r>
              <a:rPr lang="en-US" dirty="0">
                <a:solidFill>
                  <a:schemeClr val="dk2"/>
                </a:solidFill>
              </a:rPr>
              <a:t> data di Queue yang </a:t>
            </a:r>
            <a:r>
              <a:rPr lang="en-US" dirty="0" err="1">
                <a:solidFill>
                  <a:schemeClr val="dk2"/>
                </a:solidFill>
              </a:rPr>
              <a:t>berada</a:t>
            </a:r>
            <a:r>
              <a:rPr lang="en-US" dirty="0">
                <a:solidFill>
                  <a:schemeClr val="dk2"/>
                </a:solidFill>
              </a:rPr>
              <a:t> di paling </a:t>
            </a:r>
            <a:r>
              <a:rPr lang="en-US" dirty="0" err="1">
                <a:solidFill>
                  <a:schemeClr val="dk2"/>
                </a:solidFill>
              </a:rPr>
              <a:t>depan</a:t>
            </a:r>
            <a:r>
              <a:rPr lang="en-US" dirty="0">
                <a:solidFill>
                  <a:schemeClr val="dk2"/>
                </a:solidFill>
              </a:rPr>
              <a:t> </a:t>
            </a:r>
          </a:p>
          <a:p>
            <a:pPr marL="0" indent="0"/>
            <a:r>
              <a:rPr lang="en-US" b="1" dirty="0">
                <a:solidFill>
                  <a:schemeClr val="dk2"/>
                </a:solidFill>
              </a:rPr>
              <a:t>e. size()</a:t>
            </a:r>
            <a:r>
              <a:rPr lang="en-US" dirty="0">
                <a:solidFill>
                  <a:schemeClr val="dk2"/>
                </a:solidFill>
              </a:rPr>
              <a:t>, </a:t>
            </a:r>
            <a:r>
              <a:rPr lang="en-US" dirty="0" err="1">
                <a:solidFill>
                  <a:schemeClr val="dk2"/>
                </a:solidFill>
              </a:rPr>
              <a:t>untuk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melihat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jumlah</a:t>
            </a:r>
            <a:r>
              <a:rPr lang="en-US" dirty="0">
                <a:solidFill>
                  <a:schemeClr val="dk2"/>
                </a:solidFill>
              </a:rPr>
              <a:t> data / </a:t>
            </a:r>
            <a:r>
              <a:rPr lang="en-US" dirty="0" err="1">
                <a:solidFill>
                  <a:schemeClr val="dk2"/>
                </a:solidFill>
              </a:rPr>
              <a:t>ukuran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dari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sebuah</a:t>
            </a:r>
            <a:r>
              <a:rPr lang="en-US" dirty="0">
                <a:solidFill>
                  <a:schemeClr val="dk2"/>
                </a:solidFill>
              </a:rPr>
              <a:t> Queue</a:t>
            </a:r>
          </a:p>
        </p:txBody>
      </p:sp>
      <p:sp>
        <p:nvSpPr>
          <p:cNvPr id="6" name="Google Shape;614;p48"/>
          <p:cNvSpPr txBox="1">
            <a:spLocks/>
          </p:cNvSpPr>
          <p:nvPr/>
        </p:nvSpPr>
        <p:spPr>
          <a:xfrm>
            <a:off x="254008" y="3221913"/>
            <a:ext cx="4887187" cy="178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/>
            <a:r>
              <a:rPr lang="en-US" dirty="0" err="1">
                <a:solidFill>
                  <a:schemeClr val="dk2"/>
                </a:solidFill>
              </a:rPr>
              <a:t>Pengimpletasian</a:t>
            </a:r>
            <a:r>
              <a:rPr lang="en-US" dirty="0">
                <a:solidFill>
                  <a:schemeClr val="dk2"/>
                </a:solidFill>
              </a:rPr>
              <a:t> queue: </a:t>
            </a:r>
          </a:p>
          <a:p>
            <a:pPr marL="0" indent="0" algn="l"/>
            <a:r>
              <a:rPr lang="en-US" dirty="0">
                <a:solidFill>
                  <a:schemeClr val="dk2"/>
                </a:solidFill>
              </a:rPr>
              <a:t>a. </a:t>
            </a:r>
            <a:r>
              <a:rPr lang="en-US" dirty="0" err="1">
                <a:solidFill>
                  <a:schemeClr val="dk2"/>
                </a:solidFill>
              </a:rPr>
              <a:t>Antrian</a:t>
            </a:r>
            <a:r>
              <a:rPr lang="en-US" dirty="0">
                <a:solidFill>
                  <a:schemeClr val="dk2"/>
                </a:solidFill>
              </a:rPr>
              <a:t> Mobil </a:t>
            </a:r>
            <a:r>
              <a:rPr lang="en-US" dirty="0" err="1">
                <a:solidFill>
                  <a:schemeClr val="dk2"/>
                </a:solidFill>
              </a:rPr>
              <a:t>diloket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Tol</a:t>
            </a:r>
            <a:r>
              <a:rPr lang="en-US" dirty="0">
                <a:solidFill>
                  <a:schemeClr val="dk2"/>
                </a:solidFill>
              </a:rPr>
              <a:t>.</a:t>
            </a:r>
          </a:p>
          <a:p>
            <a:pPr marL="0" indent="0" algn="l"/>
            <a:r>
              <a:rPr lang="en-US" dirty="0">
                <a:solidFill>
                  <a:schemeClr val="dk2"/>
                </a:solidFill>
              </a:rPr>
              <a:t>b. </a:t>
            </a:r>
            <a:r>
              <a:rPr lang="en-US" dirty="0" err="1">
                <a:solidFill>
                  <a:schemeClr val="dk2"/>
                </a:solidFill>
              </a:rPr>
              <a:t>Antrian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mahasiswa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saat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melakukan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pendaftaran</a:t>
            </a:r>
            <a:r>
              <a:rPr lang="en-US" dirty="0">
                <a:solidFill>
                  <a:schemeClr val="dk2"/>
                </a:solidFill>
              </a:rPr>
              <a:t>.</a:t>
            </a:r>
          </a:p>
          <a:p>
            <a:pPr marL="0" indent="0" algn="l"/>
            <a:r>
              <a:rPr lang="en-US" dirty="0">
                <a:solidFill>
                  <a:schemeClr val="dk2"/>
                </a:solidFill>
              </a:rPr>
              <a:t>c. </a:t>
            </a:r>
            <a:r>
              <a:rPr lang="en-US" dirty="0" err="1">
                <a:solidFill>
                  <a:schemeClr val="dk2"/>
                </a:solidFill>
              </a:rPr>
              <a:t>Antrian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saat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membeli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tiket</a:t>
            </a:r>
            <a:r>
              <a:rPr lang="en-US" dirty="0">
                <a:solidFill>
                  <a:schemeClr val="dk2"/>
                </a:solidFill>
              </a:rPr>
              <a:t> film di </a:t>
            </a:r>
            <a:r>
              <a:rPr lang="en-US" dirty="0" err="1">
                <a:solidFill>
                  <a:schemeClr val="dk2"/>
                </a:solidFill>
              </a:rPr>
              <a:t>bioskop</a:t>
            </a:r>
            <a:r>
              <a:rPr lang="en-US" dirty="0">
                <a:solidFill>
                  <a:schemeClr val="dk2"/>
                </a:solidFill>
              </a:rPr>
              <a:t>.</a:t>
            </a:r>
          </a:p>
          <a:p>
            <a:pPr marL="0" indent="0" algn="l"/>
            <a:r>
              <a:rPr lang="en-US" dirty="0">
                <a:solidFill>
                  <a:schemeClr val="dk2"/>
                </a:solidFill>
              </a:rPr>
              <a:t>d. </a:t>
            </a:r>
            <a:r>
              <a:rPr lang="en-US" dirty="0" err="1">
                <a:solidFill>
                  <a:schemeClr val="dk2"/>
                </a:solidFill>
              </a:rPr>
              <a:t>Antrian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reservasi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tiket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kereta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api</a:t>
            </a:r>
            <a:r>
              <a:rPr lang="en-US" dirty="0">
                <a:solidFill>
                  <a:schemeClr val="dk2"/>
                </a:solidFill>
              </a:rPr>
              <a:t>.</a:t>
            </a:r>
          </a:p>
          <a:p>
            <a:pPr marL="0" indent="0" algn="l"/>
            <a:r>
              <a:rPr lang="en-US" dirty="0">
                <a:solidFill>
                  <a:schemeClr val="dk2"/>
                </a:solidFill>
              </a:rPr>
              <a:t>e. </a:t>
            </a:r>
            <a:r>
              <a:rPr lang="en-US" dirty="0" err="1">
                <a:solidFill>
                  <a:schemeClr val="dk2"/>
                </a:solidFill>
              </a:rPr>
              <a:t>Antrian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saat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mengisi</a:t>
            </a:r>
            <a:r>
              <a:rPr lang="en-US" dirty="0">
                <a:solidFill>
                  <a:schemeClr val="dk2"/>
                </a:solidFill>
              </a:rPr>
              <a:t> BBM SPBU</a:t>
            </a:r>
          </a:p>
        </p:txBody>
      </p:sp>
    </p:spTree>
    <p:extLst>
      <p:ext uri="{BB962C8B-B14F-4D97-AF65-F5344CB8AC3E}">
        <p14:creationId xmlns:p14="http://schemas.microsoft.com/office/powerpoint/2010/main" val="191183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1513240" y="1920953"/>
            <a:ext cx="6117520" cy="2558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H</a:t>
            </a:r>
            <a:r>
              <a:rPr lang="en" sz="4800" dirty="0"/>
              <a:t>asil dan pembahasan program</a:t>
            </a:r>
            <a:endParaRPr sz="4800" dirty="0"/>
          </a:p>
        </p:txBody>
      </p:sp>
      <p:sp>
        <p:nvSpPr>
          <p:cNvPr id="511" name="Google Shape;511;p36"/>
          <p:cNvSpPr txBox="1">
            <a:spLocks noGrp="1"/>
          </p:cNvSpPr>
          <p:nvPr>
            <p:ph type="title" idx="2"/>
          </p:nvPr>
        </p:nvSpPr>
        <p:spPr>
          <a:xfrm>
            <a:off x="3105600" y="942653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325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0"/>
          <p:cNvSpPr txBox="1">
            <a:spLocks noGrp="1"/>
          </p:cNvSpPr>
          <p:nvPr>
            <p:ph type="subTitle" idx="1"/>
          </p:nvPr>
        </p:nvSpPr>
        <p:spPr>
          <a:xfrm>
            <a:off x="699234" y="1329520"/>
            <a:ext cx="2331833" cy="550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/>
              <a:t>1. Import Library</a:t>
            </a:r>
            <a:endParaRPr b="1" dirty="0"/>
          </a:p>
        </p:txBody>
      </p:sp>
      <p:pic>
        <p:nvPicPr>
          <p:cNvPr id="5" name="Picture 4" descr="C:\Users\ASUS\Downloads\carbon (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34" y="2161264"/>
            <a:ext cx="2639060" cy="535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SUS\Downloads\carbon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668" y="2049297"/>
            <a:ext cx="484568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46;p40"/>
          <p:cNvSpPr txBox="1">
            <a:spLocks/>
          </p:cNvSpPr>
          <p:nvPr/>
        </p:nvSpPr>
        <p:spPr>
          <a:xfrm>
            <a:off x="4493439" y="1173486"/>
            <a:ext cx="3871626" cy="109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Open Sans"/>
              <a:buNone/>
              <a:defRPr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b="1" dirty="0"/>
              <a:t>2. </a:t>
            </a:r>
            <a:r>
              <a:rPr lang="en-US" b="1" dirty="0" err="1"/>
              <a:t>Nama</a:t>
            </a:r>
            <a:r>
              <a:rPr lang="en-US" b="1" dirty="0"/>
              <a:t> Class, Attribute &amp; Data Frame (OOP)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6778" y="380144"/>
            <a:ext cx="267128" cy="174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Google Shape;614;p48"/>
          <p:cNvSpPr txBox="1">
            <a:spLocks noGrp="1"/>
          </p:cNvSpPr>
          <p:nvPr>
            <p:ph type="subTitle" idx="1"/>
          </p:nvPr>
        </p:nvSpPr>
        <p:spPr>
          <a:xfrm>
            <a:off x="1697096" y="780997"/>
            <a:ext cx="2332232" cy="767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b="1" dirty="0"/>
              <a:t>3. </a:t>
            </a:r>
            <a:r>
              <a:rPr lang="id-ID" b="1" dirty="0"/>
              <a:t>Fungsi Tambah Parkir (Queue)</a:t>
            </a:r>
            <a:endParaRPr lang="en-US" dirty="0"/>
          </a:p>
        </p:txBody>
      </p:sp>
      <p:pic>
        <p:nvPicPr>
          <p:cNvPr id="7" name="Picture 6" descr="C:\Users\ASUS\Downloads\carbon (3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328" y="236605"/>
            <a:ext cx="4845685" cy="2623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ASUS\Downloads\carbon (1)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9" y="3280731"/>
            <a:ext cx="4966738" cy="142849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4;p48"/>
          <p:cNvSpPr txBox="1">
            <a:spLocks/>
          </p:cNvSpPr>
          <p:nvPr/>
        </p:nvSpPr>
        <p:spPr>
          <a:xfrm>
            <a:off x="5425897" y="3361339"/>
            <a:ext cx="2413286" cy="7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/>
            <a:r>
              <a:rPr lang="en-US" b="1" dirty="0"/>
              <a:t>4. </a:t>
            </a:r>
            <a:r>
              <a:rPr lang="id-ID" b="1" dirty="0"/>
              <a:t>Fungsi Duplikat Plat Mobil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5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0"/>
          <p:cNvSpPr txBox="1">
            <a:spLocks noGrp="1"/>
          </p:cNvSpPr>
          <p:nvPr>
            <p:ph type="subTitle" idx="1"/>
          </p:nvPr>
        </p:nvSpPr>
        <p:spPr>
          <a:xfrm>
            <a:off x="156267" y="460839"/>
            <a:ext cx="5024233" cy="550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5. </a:t>
            </a:r>
            <a:r>
              <a:rPr lang="id-ID" b="1" dirty="0"/>
              <a:t>Fungsi Keluarkan Mobil (Queue)</a:t>
            </a:r>
            <a:endParaRPr lang="en-US" dirty="0"/>
          </a:p>
        </p:txBody>
      </p:sp>
      <p:pic>
        <p:nvPicPr>
          <p:cNvPr id="8" name="Picture 7" descr="C:\Users\ASUS\Downloads\carbon (4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2" y="1011801"/>
            <a:ext cx="5058843" cy="2176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ASUS\Downloads\carbon (5)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58" y="3512107"/>
            <a:ext cx="5234206" cy="11420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546;p40"/>
          <p:cNvSpPr txBox="1">
            <a:spLocks/>
          </p:cNvSpPr>
          <p:nvPr/>
        </p:nvSpPr>
        <p:spPr>
          <a:xfrm>
            <a:off x="-153943" y="3469356"/>
            <a:ext cx="3079181" cy="55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Open Sans"/>
              <a:buNone/>
              <a:defRPr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b="1" dirty="0"/>
              <a:t>6.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Tampilkan</a:t>
            </a:r>
            <a:r>
              <a:rPr lang="en-US" b="1" dirty="0"/>
              <a:t> </a:t>
            </a:r>
            <a:r>
              <a:rPr lang="en-US" b="1" dirty="0" err="1"/>
              <a:t>Antrian</a:t>
            </a:r>
            <a:r>
              <a:rPr lang="en-US" b="1" dirty="0"/>
              <a:t> </a:t>
            </a:r>
            <a:r>
              <a:rPr lang="en-US" b="1" dirty="0" err="1"/>
              <a:t>Parkir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5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 txBox="1">
            <a:spLocks noGrp="1"/>
          </p:cNvSpPr>
          <p:nvPr>
            <p:ph type="subTitle" idx="4"/>
          </p:nvPr>
        </p:nvSpPr>
        <p:spPr>
          <a:xfrm>
            <a:off x="2311414" y="283183"/>
            <a:ext cx="4148667" cy="509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7. </a:t>
            </a:r>
            <a:r>
              <a:rPr lang="id-ID" sz="1600" b="1" dirty="0"/>
              <a:t>Looping While Untuk Menu</a:t>
            </a:r>
            <a:endParaRPr lang="en-US" sz="1600" dirty="0"/>
          </a:p>
          <a:p>
            <a:pPr lvl="0"/>
            <a:endParaRPr lang="en-US" sz="1600" dirty="0"/>
          </a:p>
        </p:txBody>
      </p:sp>
      <p:pic>
        <p:nvPicPr>
          <p:cNvPr id="4" name="Picture 3" descr="C:\Users\ASUS\Downloads\carbon (6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50" y="901999"/>
            <a:ext cx="5489034" cy="3341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197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 txBox="1">
            <a:spLocks noGrp="1"/>
          </p:cNvSpPr>
          <p:nvPr>
            <p:ph type="subTitle" idx="4"/>
          </p:nvPr>
        </p:nvSpPr>
        <p:spPr>
          <a:xfrm>
            <a:off x="966682" y="353960"/>
            <a:ext cx="3048000" cy="594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sz="1600" b="1" dirty="0"/>
              <a:t>Menu Tambahkan Antrian</a:t>
            </a:r>
            <a:endParaRPr lang="en-US" sz="1600" dirty="0"/>
          </a:p>
          <a:p>
            <a:r>
              <a:rPr lang="id-ID" sz="1600" b="1" dirty="0"/>
              <a:t>(Tanpa Adanya Duplikat)</a:t>
            </a:r>
            <a:endParaRPr lang="en-US" sz="1600" dirty="0"/>
          </a:p>
          <a:p>
            <a:pPr lvl="0"/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96" y="1075796"/>
            <a:ext cx="2246125" cy="375305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415" y="1075796"/>
            <a:ext cx="2250461" cy="3753058"/>
          </a:xfrm>
          <a:prstGeom prst="rect">
            <a:avLst/>
          </a:prstGeom>
        </p:spPr>
      </p:pic>
      <p:sp>
        <p:nvSpPr>
          <p:cNvPr id="7" name="Google Shape;478;p32"/>
          <p:cNvSpPr txBox="1">
            <a:spLocks noGrp="1"/>
          </p:cNvSpPr>
          <p:nvPr>
            <p:ph type="subTitle" idx="4"/>
          </p:nvPr>
        </p:nvSpPr>
        <p:spPr>
          <a:xfrm>
            <a:off x="4739957" y="353959"/>
            <a:ext cx="3048000" cy="594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sz="1600" b="1" dirty="0"/>
              <a:t>Menu Tambahkan Antrian</a:t>
            </a:r>
            <a:endParaRPr lang="en-US" sz="1600" dirty="0"/>
          </a:p>
          <a:p>
            <a:r>
              <a:rPr lang="id-ID" sz="1600" b="1" dirty="0"/>
              <a:t>(Dengan Adanya Duplikat)</a:t>
            </a:r>
            <a:endParaRPr lang="en-US" sz="1600" dirty="0"/>
          </a:p>
          <a:p>
            <a:pPr lv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6423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2"/>
          <p:cNvSpPr txBox="1">
            <a:spLocks noGrp="1"/>
          </p:cNvSpPr>
          <p:nvPr>
            <p:ph type="title"/>
          </p:nvPr>
        </p:nvSpPr>
        <p:spPr>
          <a:xfrm>
            <a:off x="921746" y="551435"/>
            <a:ext cx="3458875" cy="697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sz="1800" dirty="0"/>
              <a:t>Menu Keluarkan Mobil</a:t>
            </a:r>
            <a:br>
              <a:rPr lang="en-US" sz="1800" dirty="0"/>
            </a:br>
            <a:r>
              <a:rPr lang="id-ID" sz="1800" dirty="0"/>
              <a:t>(Tanpa Adanya Peringatan)</a:t>
            </a:r>
            <a:endParaRPr lang="en-US" sz="1800" dirty="0"/>
          </a:p>
        </p:txBody>
      </p:sp>
      <p:sp>
        <p:nvSpPr>
          <p:cNvPr id="658" name="Google Shape;658;p52"/>
          <p:cNvSpPr txBox="1"/>
          <p:nvPr/>
        </p:nvSpPr>
        <p:spPr>
          <a:xfrm>
            <a:off x="1672396" y="2767350"/>
            <a:ext cx="1160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2007</a:t>
            </a:r>
            <a:endParaRPr sz="2500" b="1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59" name="Google Shape;659;p52"/>
          <p:cNvSpPr txBox="1"/>
          <p:nvPr/>
        </p:nvSpPr>
        <p:spPr>
          <a:xfrm>
            <a:off x="3220521" y="2767350"/>
            <a:ext cx="1160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2010</a:t>
            </a:r>
            <a:endParaRPr sz="2500" b="1" dirty="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60" name="Google Shape;660;p52"/>
          <p:cNvSpPr txBox="1"/>
          <p:nvPr/>
        </p:nvSpPr>
        <p:spPr>
          <a:xfrm>
            <a:off x="4764684" y="2767350"/>
            <a:ext cx="1160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2014</a:t>
            </a:r>
            <a:endParaRPr sz="2500" b="1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61" name="Google Shape;661;p52"/>
          <p:cNvSpPr txBox="1"/>
          <p:nvPr/>
        </p:nvSpPr>
        <p:spPr>
          <a:xfrm>
            <a:off x="6309084" y="2767350"/>
            <a:ext cx="1160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2018</a:t>
            </a:r>
            <a:endParaRPr sz="2500" b="1" dirty="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7" name="Google Shape;641;p52"/>
          <p:cNvSpPr txBox="1">
            <a:spLocks/>
          </p:cNvSpPr>
          <p:nvPr/>
        </p:nvSpPr>
        <p:spPr>
          <a:xfrm>
            <a:off x="4764684" y="551435"/>
            <a:ext cx="3458875" cy="69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id-ID" sz="1800" dirty="0"/>
              <a:t>Menu Keluarkan Mobil</a:t>
            </a:r>
            <a:endParaRPr lang="en-US" sz="1800" dirty="0"/>
          </a:p>
          <a:p>
            <a:r>
              <a:rPr lang="id-ID" sz="1800" dirty="0"/>
              <a:t>(Dengan Adanya Peringatan)</a:t>
            </a:r>
            <a:endParaRPr lang="en-US" sz="1800" dirty="0"/>
          </a:p>
        </p:txBody>
      </p:sp>
      <p:pic>
        <p:nvPicPr>
          <p:cNvPr id="28" name="Picture 2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48" y="1499954"/>
            <a:ext cx="2654935" cy="2891790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734" y="1604733"/>
            <a:ext cx="2516505" cy="21685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4"/>
          <p:cNvSpPr txBox="1">
            <a:spLocks noGrp="1"/>
          </p:cNvSpPr>
          <p:nvPr>
            <p:ph type="subTitle" idx="1"/>
          </p:nvPr>
        </p:nvSpPr>
        <p:spPr>
          <a:xfrm>
            <a:off x="375623" y="853580"/>
            <a:ext cx="4511783" cy="609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2400" dirty="0"/>
              <a:t>Menu Tampilkan Antrian</a:t>
            </a:r>
            <a:endParaRPr lang="en-US" sz="2400" dirty="0"/>
          </a:p>
        </p:txBody>
      </p:sp>
      <p:sp>
        <p:nvSpPr>
          <p:cNvPr id="675" name="Google Shape;675;p54"/>
          <p:cNvSpPr txBox="1">
            <a:spLocks noGrp="1"/>
          </p:cNvSpPr>
          <p:nvPr>
            <p:ph type="subTitle" idx="3"/>
          </p:nvPr>
        </p:nvSpPr>
        <p:spPr>
          <a:xfrm>
            <a:off x="5158974" y="980055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2400" dirty="0"/>
              <a:t>Menu Exit</a:t>
            </a:r>
            <a:endParaRPr lang="en-US" sz="2400" dirty="0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72" y="1717842"/>
            <a:ext cx="2778310" cy="2576756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44" y="1717841"/>
            <a:ext cx="2658750" cy="19911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910004" y="2569563"/>
            <a:ext cx="7323992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atar Belakang</a:t>
            </a:r>
            <a:endParaRPr dirty="0"/>
          </a:p>
        </p:txBody>
      </p:sp>
      <p:sp>
        <p:nvSpPr>
          <p:cNvPr id="511" name="Google Shape;511;p36"/>
          <p:cNvSpPr txBox="1">
            <a:spLocks noGrp="1"/>
          </p:cNvSpPr>
          <p:nvPr>
            <p:ph type="title" idx="2"/>
          </p:nvPr>
        </p:nvSpPr>
        <p:spPr>
          <a:xfrm>
            <a:off x="3105600" y="1370158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5;p54"/>
          <p:cNvSpPr txBox="1">
            <a:spLocks/>
          </p:cNvSpPr>
          <p:nvPr/>
        </p:nvSpPr>
        <p:spPr>
          <a:xfrm>
            <a:off x="2693179" y="1767534"/>
            <a:ext cx="3861734" cy="12427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TERIMA KASIH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2"/>
          <p:cNvSpPr txBox="1">
            <a:spLocks noGrp="1"/>
          </p:cNvSpPr>
          <p:nvPr>
            <p:ph type="subTitle" idx="1"/>
          </p:nvPr>
        </p:nvSpPr>
        <p:spPr>
          <a:xfrm>
            <a:off x="544642" y="661709"/>
            <a:ext cx="8054827" cy="3540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</a:pPr>
            <a:r>
              <a:rPr lang="en-US" sz="1600" dirty="0"/>
              <a:t>	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ilmu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sekali</a:t>
            </a:r>
            <a:r>
              <a:rPr lang="en-US" sz="1600" dirty="0"/>
              <a:t> </a:t>
            </a:r>
            <a:r>
              <a:rPr lang="en-US" sz="1600" dirty="0" err="1"/>
              <a:t>ilmu</a:t>
            </a:r>
            <a:r>
              <a:rPr lang="en-US" sz="1600" dirty="0"/>
              <a:t> yang </a:t>
            </a:r>
            <a:r>
              <a:rPr lang="en-US" sz="1600" dirty="0" err="1"/>
              <a:t>berkaitan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komputer</a:t>
            </a:r>
            <a:r>
              <a:rPr lang="en-US" sz="1600" dirty="0"/>
              <a:t> yang </a:t>
            </a:r>
            <a:r>
              <a:rPr lang="en-US" sz="1600" dirty="0" err="1"/>
              <a:t>lumayan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dampak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, </a:t>
            </a:r>
            <a:r>
              <a:rPr lang="en-US" sz="1600" dirty="0" err="1"/>
              <a:t>beberapa</a:t>
            </a:r>
            <a:r>
              <a:rPr lang="en-US" sz="1600" dirty="0"/>
              <a:t> di </a:t>
            </a:r>
            <a:r>
              <a:rPr lang="en-US" sz="1600" dirty="0" err="1"/>
              <a:t>antaranya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OOP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yang </a:t>
            </a:r>
            <a:r>
              <a:rPr lang="en-US" sz="1600" dirty="0" err="1"/>
              <a:t>berorientasi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data Queue.</a:t>
            </a:r>
          </a:p>
          <a:p>
            <a:pPr marL="0" lvl="0" indent="0" algn="just">
              <a:spcAft>
                <a:spcPts val="1600"/>
              </a:spcAft>
            </a:pPr>
            <a:r>
              <a:rPr lang="en-US" sz="1600" dirty="0"/>
              <a:t>	</a:t>
            </a:r>
            <a:r>
              <a:rPr lang="en-US" sz="1600" dirty="0" err="1"/>
              <a:t>Pemrograman</a:t>
            </a:r>
            <a:r>
              <a:rPr lang="en-US" sz="1600" dirty="0"/>
              <a:t> </a:t>
            </a:r>
            <a:r>
              <a:rPr lang="en-US" sz="1600" dirty="0" err="1"/>
              <a:t>Berorientasi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Object Oriented Programming (OOP)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mengorganisassi</a:t>
            </a:r>
            <a:r>
              <a:rPr lang="en-US" sz="1600" dirty="0"/>
              <a:t> program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memodelkan</a:t>
            </a:r>
            <a:r>
              <a:rPr lang="en-US" sz="1600" dirty="0"/>
              <a:t> </a:t>
            </a:r>
            <a:r>
              <a:rPr lang="en-US" sz="1600" dirty="0" err="1"/>
              <a:t>objek-objek</a:t>
            </a:r>
            <a:r>
              <a:rPr lang="en-US" sz="1600" dirty="0"/>
              <a:t> </a:t>
            </a:r>
            <a:r>
              <a:rPr lang="en-US" sz="1600" dirty="0" err="1"/>
              <a:t>dunia</a:t>
            </a:r>
            <a:r>
              <a:rPr lang="en-US" sz="1600" dirty="0"/>
              <a:t> </a:t>
            </a:r>
            <a:r>
              <a:rPr lang="en-US" sz="1600" dirty="0" err="1"/>
              <a:t>nyata</a:t>
            </a:r>
            <a:r>
              <a:rPr lang="en-US" sz="1600" dirty="0"/>
              <a:t> (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benda</a:t>
            </a:r>
            <a:r>
              <a:rPr lang="en-US" sz="1600" dirty="0"/>
              <a:t>, </a:t>
            </a:r>
            <a:r>
              <a:rPr lang="en-US" sz="1600" dirty="0" err="1"/>
              <a:t>sifat</a:t>
            </a:r>
            <a:r>
              <a:rPr lang="en-US" sz="1600" dirty="0"/>
              <a:t>,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)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. Di </a:t>
            </a:r>
            <a:r>
              <a:rPr lang="en-US" sz="1600" dirty="0" err="1"/>
              <a:t>sinilah</a:t>
            </a:r>
            <a:r>
              <a:rPr lang="en-US" sz="1600" dirty="0"/>
              <a:t> </a:t>
            </a:r>
            <a:r>
              <a:rPr lang="en-US" sz="1600" dirty="0" err="1"/>
              <a:t>fokus</a:t>
            </a:r>
            <a:r>
              <a:rPr lang="en-US" sz="1600" dirty="0"/>
              <a:t> </a:t>
            </a:r>
            <a:r>
              <a:rPr lang="en-US" sz="1600" dirty="0" err="1"/>
              <a:t>utama</a:t>
            </a:r>
            <a:r>
              <a:rPr lang="en-US" sz="1600" dirty="0"/>
              <a:t> OOP, </a:t>
            </a:r>
            <a:r>
              <a:rPr lang="en-US" sz="1600" dirty="0" err="1"/>
              <a:t>yakni</a:t>
            </a:r>
            <a:r>
              <a:rPr lang="en-US" sz="1600" dirty="0"/>
              <a:t> </a:t>
            </a:r>
            <a:r>
              <a:rPr lang="en-US" sz="1600" dirty="0" err="1"/>
              <a:t>memodelkan</a:t>
            </a:r>
            <a:r>
              <a:rPr lang="en-US" sz="1600" dirty="0"/>
              <a:t> </a:t>
            </a:r>
            <a:r>
              <a:rPr lang="en-US" sz="1600" dirty="0" err="1"/>
              <a:t>objek-objek</a:t>
            </a:r>
            <a:r>
              <a:rPr lang="en-US" sz="1600" dirty="0"/>
              <a:t> </a:t>
            </a:r>
            <a:r>
              <a:rPr lang="en-US" sz="1600" dirty="0" err="1"/>
              <a:t>dunia</a:t>
            </a:r>
            <a:r>
              <a:rPr lang="en-US" sz="1600" dirty="0"/>
              <a:t> </a:t>
            </a:r>
            <a:r>
              <a:rPr lang="en-US" sz="1600" dirty="0" err="1"/>
              <a:t>nyata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yang </a:t>
            </a:r>
            <a:r>
              <a:rPr lang="en-US" sz="1600" dirty="0" err="1"/>
              <a:t>disusun</a:t>
            </a:r>
            <a:r>
              <a:rPr lang="en-US" sz="1600" dirty="0"/>
              <a:t> di </a:t>
            </a:r>
            <a:r>
              <a:rPr lang="en-US" sz="1600" dirty="0" err="1"/>
              <a:t>dalamnya</a:t>
            </a:r>
            <a:r>
              <a:rPr lang="en-US" sz="1600" dirty="0"/>
              <a:t>. </a:t>
            </a:r>
            <a:r>
              <a:rPr lang="en-US" sz="1600" dirty="0" err="1"/>
              <a:t>Keuntungan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OOP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Enkapsulasi</a:t>
            </a:r>
            <a:r>
              <a:rPr lang="en-US" sz="1600" dirty="0"/>
              <a:t> data, </a:t>
            </a:r>
            <a:r>
              <a:rPr lang="en-US" sz="1600" dirty="0" err="1"/>
              <a:t>kesederhanaan</a:t>
            </a:r>
            <a:r>
              <a:rPr lang="en-US" sz="1600" dirty="0"/>
              <a:t>, </a:t>
            </a: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/>
              <a:t>dimodifikasi</a:t>
            </a:r>
            <a:r>
              <a:rPr lang="en-US" sz="1600" dirty="0"/>
              <a:t>, </a:t>
            </a:r>
            <a:r>
              <a:rPr lang="en-US" sz="1600" dirty="0" err="1"/>
              <a:t>pemeliharaan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.</a:t>
            </a:r>
          </a:p>
          <a:p>
            <a:pPr marL="0" lvl="0" indent="0" algn="just">
              <a:spcAft>
                <a:spcPts val="1600"/>
              </a:spcAft>
            </a:pPr>
            <a:r>
              <a:rPr lang="en-US" sz="1600" dirty="0"/>
              <a:t>	Queue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data yang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properti</a:t>
            </a:r>
            <a:r>
              <a:rPr lang="en-US" sz="1600" dirty="0"/>
              <a:t> FIFO (first in, first out). </a:t>
            </a:r>
            <a:r>
              <a:rPr lang="en-US" sz="1600" dirty="0" err="1"/>
              <a:t>Operasi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enqueue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dequeue</a:t>
            </a:r>
            <a:r>
              <a:rPr lang="en-US" sz="1600" dirty="0"/>
              <a:t>. </a:t>
            </a:r>
            <a:r>
              <a:rPr lang="en-US" sz="1600" dirty="0" err="1"/>
              <a:t>Diartikan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harfiah</a:t>
            </a:r>
            <a:r>
              <a:rPr lang="en-US" sz="1600" dirty="0"/>
              <a:t>, Queue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antrian</a:t>
            </a:r>
            <a:r>
              <a:rPr lang="en-US" sz="1600" dirty="0"/>
              <a:t>. </a:t>
            </a:r>
            <a:r>
              <a:rPr lang="en-US" sz="1600" dirty="0" err="1"/>
              <a:t>Contohnya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antrian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kasir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bank.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2456264" y="2054832"/>
            <a:ext cx="4231471" cy="2374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umusan Masalah</a:t>
            </a:r>
            <a:endParaRPr dirty="0"/>
          </a:p>
        </p:txBody>
      </p:sp>
      <p:sp>
        <p:nvSpPr>
          <p:cNvPr id="511" name="Google Shape;511;p36"/>
          <p:cNvSpPr txBox="1">
            <a:spLocks noGrp="1"/>
          </p:cNvSpPr>
          <p:nvPr>
            <p:ph type="title" idx="2"/>
          </p:nvPr>
        </p:nvSpPr>
        <p:spPr>
          <a:xfrm>
            <a:off x="3105599" y="1359884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9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8"/>
          <p:cNvSpPr txBox="1">
            <a:spLocks noGrp="1"/>
          </p:cNvSpPr>
          <p:nvPr>
            <p:ph type="subTitle" idx="4"/>
          </p:nvPr>
        </p:nvSpPr>
        <p:spPr>
          <a:xfrm>
            <a:off x="308226" y="1094894"/>
            <a:ext cx="8414534" cy="3168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800" dirty="0">
                <a:solidFill>
                  <a:schemeClr val="dk2"/>
                </a:solidFill>
              </a:rPr>
              <a:t>Dari </a:t>
            </a:r>
            <a:r>
              <a:rPr lang="en-US" sz="1800" dirty="0" err="1">
                <a:solidFill>
                  <a:schemeClr val="dk2"/>
                </a:solidFill>
              </a:rPr>
              <a:t>latar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belakang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tersebut</a:t>
            </a:r>
            <a:r>
              <a:rPr lang="en-US" sz="1800" dirty="0">
                <a:solidFill>
                  <a:schemeClr val="dk2"/>
                </a:solidFill>
              </a:rPr>
              <a:t>, </a:t>
            </a:r>
            <a:r>
              <a:rPr lang="en-US" sz="1800" dirty="0" err="1">
                <a:solidFill>
                  <a:schemeClr val="dk2"/>
                </a:solidFill>
              </a:rPr>
              <a:t>penulis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dapat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menuliskan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rumusan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masalahnya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sebagai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berikut</a:t>
            </a:r>
            <a:r>
              <a:rPr lang="en-US" sz="1800" dirty="0">
                <a:solidFill>
                  <a:schemeClr val="dk2"/>
                </a:solidFill>
              </a:rPr>
              <a:t>:</a:t>
            </a:r>
          </a:p>
          <a:p>
            <a:pPr marL="0" lvl="0" indent="0" algn="l"/>
            <a:endParaRPr lang="en-US" sz="1800" dirty="0">
              <a:solidFill>
                <a:schemeClr val="dk2"/>
              </a:solidFill>
            </a:endParaRPr>
          </a:p>
          <a:p>
            <a:pPr marL="0" lvl="0" indent="0" algn="l"/>
            <a:r>
              <a:rPr lang="en-US" sz="1800" dirty="0">
                <a:solidFill>
                  <a:schemeClr val="dk2"/>
                </a:solidFill>
              </a:rPr>
              <a:t>1. </a:t>
            </a:r>
            <a:r>
              <a:rPr lang="en-US" sz="1800" dirty="0" err="1">
                <a:solidFill>
                  <a:schemeClr val="dk2"/>
                </a:solidFill>
              </a:rPr>
              <a:t>Apa</a:t>
            </a:r>
            <a:r>
              <a:rPr lang="en-US" sz="1800" dirty="0">
                <a:solidFill>
                  <a:schemeClr val="dk2"/>
                </a:solidFill>
              </a:rPr>
              <a:t> yang </a:t>
            </a:r>
            <a:r>
              <a:rPr lang="en-US" sz="1800" dirty="0" err="1">
                <a:solidFill>
                  <a:schemeClr val="dk2"/>
                </a:solidFill>
              </a:rPr>
              <a:t>dimaksud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dengan</a:t>
            </a:r>
            <a:r>
              <a:rPr lang="en-US" sz="1800" dirty="0">
                <a:solidFill>
                  <a:schemeClr val="dk2"/>
                </a:solidFill>
              </a:rPr>
              <a:t> OOP </a:t>
            </a:r>
            <a:r>
              <a:rPr lang="en-US" sz="1800" dirty="0" err="1">
                <a:solidFill>
                  <a:schemeClr val="dk2"/>
                </a:solidFill>
              </a:rPr>
              <a:t>dan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keuntungan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penerapan</a:t>
            </a:r>
            <a:r>
              <a:rPr lang="en-US" sz="1800" dirty="0">
                <a:solidFill>
                  <a:schemeClr val="dk2"/>
                </a:solidFill>
              </a:rPr>
              <a:t> OOP?</a:t>
            </a:r>
          </a:p>
          <a:p>
            <a:pPr marL="0" lvl="0" indent="0" algn="l"/>
            <a:r>
              <a:rPr lang="en-US" sz="1800" dirty="0">
                <a:solidFill>
                  <a:schemeClr val="dk2"/>
                </a:solidFill>
              </a:rPr>
              <a:t>2. </a:t>
            </a:r>
            <a:r>
              <a:rPr lang="en-US" sz="1800" dirty="0" err="1">
                <a:solidFill>
                  <a:schemeClr val="dk2"/>
                </a:solidFill>
              </a:rPr>
              <a:t>Bagaimana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konsep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dasar</a:t>
            </a:r>
            <a:r>
              <a:rPr lang="en-US" sz="1800" dirty="0">
                <a:solidFill>
                  <a:schemeClr val="dk2"/>
                </a:solidFill>
              </a:rPr>
              <a:t> OOP </a:t>
            </a:r>
            <a:r>
              <a:rPr lang="en-US" sz="1800" dirty="0" err="1">
                <a:solidFill>
                  <a:schemeClr val="dk2"/>
                </a:solidFill>
              </a:rPr>
              <a:t>dan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istilah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apa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saja</a:t>
            </a:r>
            <a:r>
              <a:rPr lang="en-US" sz="1800" dirty="0">
                <a:solidFill>
                  <a:schemeClr val="dk2"/>
                </a:solidFill>
              </a:rPr>
              <a:t> yang </a:t>
            </a:r>
            <a:r>
              <a:rPr lang="en-US" sz="1800" dirty="0" err="1">
                <a:solidFill>
                  <a:schemeClr val="dk2"/>
                </a:solidFill>
              </a:rPr>
              <a:t>digunakan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pada</a:t>
            </a:r>
            <a:r>
              <a:rPr lang="en-US" sz="1800" dirty="0">
                <a:solidFill>
                  <a:schemeClr val="dk2"/>
                </a:solidFill>
              </a:rPr>
              <a:t> OOP?</a:t>
            </a:r>
          </a:p>
          <a:p>
            <a:pPr marL="0" lvl="0" indent="0" algn="l"/>
            <a:r>
              <a:rPr lang="en-US" sz="1800" dirty="0">
                <a:solidFill>
                  <a:schemeClr val="dk2"/>
                </a:solidFill>
              </a:rPr>
              <a:t>3. </a:t>
            </a:r>
            <a:r>
              <a:rPr lang="en-US" sz="1800" dirty="0" err="1">
                <a:solidFill>
                  <a:schemeClr val="dk2"/>
                </a:solidFill>
              </a:rPr>
              <a:t>Apa</a:t>
            </a:r>
            <a:r>
              <a:rPr lang="en-US" sz="1800" dirty="0">
                <a:solidFill>
                  <a:schemeClr val="dk2"/>
                </a:solidFill>
              </a:rPr>
              <a:t> yang </a:t>
            </a:r>
            <a:r>
              <a:rPr lang="en-US" sz="1800" dirty="0" err="1">
                <a:solidFill>
                  <a:schemeClr val="dk2"/>
                </a:solidFill>
              </a:rPr>
              <a:t>dimaksud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dengan</a:t>
            </a:r>
            <a:r>
              <a:rPr lang="en-US" sz="1800" dirty="0">
                <a:solidFill>
                  <a:schemeClr val="dk2"/>
                </a:solidFill>
              </a:rPr>
              <a:t> Queue </a:t>
            </a:r>
            <a:r>
              <a:rPr lang="en-US" sz="1800" dirty="0" err="1">
                <a:solidFill>
                  <a:schemeClr val="dk2"/>
                </a:solidFill>
              </a:rPr>
              <a:t>dan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bagaimana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cara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implementasinya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dalam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kehidupan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sehari-hari</a:t>
            </a:r>
            <a:r>
              <a:rPr lang="en-US" sz="1800" dirty="0">
                <a:solidFill>
                  <a:schemeClr val="dk2"/>
                </a:solidFill>
              </a:rPr>
              <a:t>?</a:t>
            </a:r>
          </a:p>
          <a:p>
            <a:pPr marL="0" lvl="0" indent="0" algn="l"/>
            <a:r>
              <a:rPr lang="en-US" sz="1800" dirty="0">
                <a:solidFill>
                  <a:schemeClr val="dk2"/>
                </a:solidFill>
              </a:rPr>
              <a:t>4. </a:t>
            </a:r>
            <a:r>
              <a:rPr lang="en-US" sz="1800" dirty="0" err="1">
                <a:solidFill>
                  <a:schemeClr val="dk2"/>
                </a:solidFill>
              </a:rPr>
              <a:t>Apa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saja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operasi</a:t>
            </a:r>
            <a:r>
              <a:rPr lang="en-US" sz="1800" dirty="0">
                <a:solidFill>
                  <a:schemeClr val="dk2"/>
                </a:solidFill>
              </a:rPr>
              <a:t>/</a:t>
            </a:r>
            <a:r>
              <a:rPr lang="en-US" sz="1800" dirty="0" err="1">
                <a:solidFill>
                  <a:schemeClr val="dk2"/>
                </a:solidFill>
              </a:rPr>
              <a:t>aksi</a:t>
            </a:r>
            <a:r>
              <a:rPr lang="en-US" sz="1800" dirty="0">
                <a:solidFill>
                  <a:schemeClr val="dk2"/>
                </a:solidFill>
              </a:rPr>
              <a:t> yang </a:t>
            </a:r>
            <a:r>
              <a:rPr lang="en-US" sz="1800" dirty="0" err="1">
                <a:solidFill>
                  <a:schemeClr val="dk2"/>
                </a:solidFill>
              </a:rPr>
              <a:t>dilakukan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pada</a:t>
            </a:r>
            <a:r>
              <a:rPr lang="en-US" sz="1800" dirty="0">
                <a:solidFill>
                  <a:schemeClr val="dk2"/>
                </a:solidFill>
              </a:rPr>
              <a:t> Queue?</a:t>
            </a:r>
          </a:p>
          <a:p>
            <a:pPr marL="0" lvl="0" indent="0" algn="l"/>
            <a:r>
              <a:rPr lang="en-US" sz="1800" dirty="0">
                <a:solidFill>
                  <a:schemeClr val="dk2"/>
                </a:solidFill>
              </a:rPr>
              <a:t>5. </a:t>
            </a:r>
            <a:r>
              <a:rPr lang="en-US" sz="1800" dirty="0" err="1">
                <a:solidFill>
                  <a:schemeClr val="dk2"/>
                </a:solidFill>
              </a:rPr>
              <a:t>Bagaimana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penggunaan</a:t>
            </a:r>
            <a:r>
              <a:rPr lang="en-US" sz="1800" dirty="0">
                <a:solidFill>
                  <a:schemeClr val="dk2"/>
                </a:solidFill>
              </a:rPr>
              <a:t> OOP </a:t>
            </a:r>
            <a:r>
              <a:rPr lang="en-US" sz="1800" dirty="0" err="1">
                <a:solidFill>
                  <a:schemeClr val="dk2"/>
                </a:solidFill>
              </a:rPr>
              <a:t>dan</a:t>
            </a:r>
            <a:r>
              <a:rPr lang="en-US" sz="1800" dirty="0">
                <a:solidFill>
                  <a:schemeClr val="dk2"/>
                </a:solidFill>
              </a:rPr>
              <a:t> Queue </a:t>
            </a:r>
            <a:r>
              <a:rPr lang="en-US" sz="1800" dirty="0" err="1">
                <a:solidFill>
                  <a:schemeClr val="dk2"/>
                </a:solidFill>
              </a:rPr>
              <a:t>dalam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menyelesaikan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permasalahan</a:t>
            </a:r>
            <a:r>
              <a:rPr lang="en-US" sz="1800" dirty="0">
                <a:solidFill>
                  <a:schemeClr val="dk2"/>
                </a:solidFill>
              </a:rPr>
              <a:t> yang </a:t>
            </a:r>
            <a:r>
              <a:rPr lang="en-US" sz="1800" dirty="0" err="1">
                <a:solidFill>
                  <a:schemeClr val="dk2"/>
                </a:solidFill>
              </a:rPr>
              <a:t>telah</a:t>
            </a:r>
            <a:r>
              <a:rPr lang="en-US" sz="1800" dirty="0">
                <a:solidFill>
                  <a:schemeClr val="dk2"/>
                </a:solidFill>
              </a:rPr>
              <a:t> </a:t>
            </a:r>
            <a:r>
              <a:rPr lang="en-US" sz="1800" dirty="0" err="1">
                <a:solidFill>
                  <a:schemeClr val="dk2"/>
                </a:solidFill>
              </a:rPr>
              <a:t>diberikan</a:t>
            </a:r>
            <a:r>
              <a:rPr lang="en-US" sz="1800" dirty="0">
                <a:solidFill>
                  <a:schemeClr val="dk2"/>
                </a:solidFill>
              </a:rPr>
              <a:t>?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511" name="Google Shape;511;p36"/>
          <p:cNvSpPr txBox="1">
            <a:spLocks noGrp="1"/>
          </p:cNvSpPr>
          <p:nvPr>
            <p:ph type="title" idx="2"/>
          </p:nvPr>
        </p:nvSpPr>
        <p:spPr>
          <a:xfrm>
            <a:off x="3105575" y="1123578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673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 txBox="1">
            <a:spLocks noGrp="1"/>
          </p:cNvSpPr>
          <p:nvPr>
            <p:ph type="subTitle" idx="4"/>
          </p:nvPr>
        </p:nvSpPr>
        <p:spPr>
          <a:xfrm>
            <a:off x="678094" y="996284"/>
            <a:ext cx="8137133" cy="3103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800" dirty="0"/>
              <a:t>Dari </a:t>
            </a:r>
            <a:r>
              <a:rPr lang="en-US" sz="1800" dirty="0" err="1"/>
              <a:t>rumusan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, </a:t>
            </a:r>
            <a:r>
              <a:rPr lang="en-US" sz="1800" dirty="0" err="1"/>
              <a:t>tujuan</a:t>
            </a:r>
            <a:r>
              <a:rPr lang="en-US" sz="1800" dirty="0"/>
              <a:t> yang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dicapai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peneliti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 </a:t>
            </a:r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:</a:t>
            </a:r>
          </a:p>
          <a:p>
            <a:pPr marL="0" lvl="0" indent="0" algn="l"/>
            <a:endParaRPr lang="en-US" sz="1800" dirty="0"/>
          </a:p>
          <a:p>
            <a:pPr marL="0" lvl="0" indent="0" algn="l"/>
            <a:r>
              <a:rPr lang="en-US" sz="1800" dirty="0"/>
              <a:t>1.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mengetahui</a:t>
            </a:r>
            <a:r>
              <a:rPr lang="en-US" sz="1800" dirty="0"/>
              <a:t> </a:t>
            </a:r>
            <a:r>
              <a:rPr lang="en-US" sz="1800" dirty="0" err="1"/>
              <a:t>pengertian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keuntungan</a:t>
            </a:r>
            <a:r>
              <a:rPr lang="en-US" sz="1800" dirty="0"/>
              <a:t> </a:t>
            </a:r>
            <a:r>
              <a:rPr lang="en-US" sz="1800" dirty="0" err="1"/>
              <a:t>penerapan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OOP.</a:t>
            </a:r>
          </a:p>
          <a:p>
            <a:pPr marL="0" lvl="0" indent="0" algn="l"/>
            <a:r>
              <a:rPr lang="en-US" sz="1800" dirty="0"/>
              <a:t>2.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mengetahui</a:t>
            </a:r>
            <a:r>
              <a:rPr lang="en-US" sz="1800" dirty="0"/>
              <a:t> </a:t>
            </a:r>
            <a:r>
              <a:rPr lang="en-US" sz="1800" dirty="0" err="1"/>
              <a:t>konsep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istilah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OOP.</a:t>
            </a:r>
          </a:p>
          <a:p>
            <a:pPr marL="0" lvl="0" indent="0" algn="l"/>
            <a:r>
              <a:rPr lang="en-US" sz="1800" dirty="0"/>
              <a:t>3.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mengetahui</a:t>
            </a:r>
            <a:r>
              <a:rPr lang="en-US" sz="1800" dirty="0"/>
              <a:t> </a:t>
            </a:r>
            <a:r>
              <a:rPr lang="en-US" sz="1800" dirty="0" err="1"/>
              <a:t>pengertian</a:t>
            </a:r>
            <a:r>
              <a:rPr lang="en-US" sz="1800" dirty="0"/>
              <a:t> Queue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pengimplementasiannya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kehidupan</a:t>
            </a:r>
            <a:r>
              <a:rPr lang="en-US" sz="1800" dirty="0"/>
              <a:t> </a:t>
            </a:r>
            <a:r>
              <a:rPr lang="en-US" sz="1800" dirty="0" err="1"/>
              <a:t>sehari-hari</a:t>
            </a:r>
            <a:r>
              <a:rPr lang="en-US" sz="1800" dirty="0"/>
              <a:t>.</a:t>
            </a:r>
          </a:p>
          <a:p>
            <a:pPr marL="0" lvl="0" indent="0" algn="l"/>
            <a:r>
              <a:rPr lang="en-US" sz="1800" dirty="0"/>
              <a:t>4.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mengetahui</a:t>
            </a:r>
            <a:r>
              <a:rPr lang="en-US" sz="1800" dirty="0"/>
              <a:t> operas/ </a:t>
            </a:r>
            <a:r>
              <a:rPr lang="en-US" sz="1800" dirty="0" err="1"/>
              <a:t>aksi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 Queue.</a:t>
            </a:r>
          </a:p>
          <a:p>
            <a:pPr marL="0" lvl="0" indent="0" algn="l"/>
            <a:r>
              <a:rPr lang="en-US" sz="1800" dirty="0"/>
              <a:t>5.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mengetahui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OOP </a:t>
            </a:r>
            <a:r>
              <a:rPr lang="en-US" sz="1800" dirty="0" err="1"/>
              <a:t>dan</a:t>
            </a:r>
            <a:r>
              <a:rPr lang="en-US" sz="1800" dirty="0"/>
              <a:t> Queue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menyelesaikan</a:t>
            </a:r>
            <a:r>
              <a:rPr lang="en-US" sz="1800" dirty="0"/>
              <a:t> </a:t>
            </a:r>
            <a:r>
              <a:rPr lang="en-US" sz="1800" dirty="0" err="1"/>
              <a:t>permasalahan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diberikan</a:t>
            </a:r>
            <a:r>
              <a:rPr lang="en-US" sz="1800" dirty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1177132" y="2477095"/>
            <a:ext cx="6789736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engertian OOP</a:t>
            </a:r>
            <a:endParaRPr dirty="0"/>
          </a:p>
        </p:txBody>
      </p:sp>
      <p:sp>
        <p:nvSpPr>
          <p:cNvPr id="511" name="Google Shape;511;p36"/>
          <p:cNvSpPr txBox="1">
            <a:spLocks noGrp="1"/>
          </p:cNvSpPr>
          <p:nvPr>
            <p:ph type="title" idx="2"/>
          </p:nvPr>
        </p:nvSpPr>
        <p:spPr>
          <a:xfrm>
            <a:off x="3105600" y="1329061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28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0"/>
          <p:cNvSpPr txBox="1">
            <a:spLocks noGrp="1"/>
          </p:cNvSpPr>
          <p:nvPr>
            <p:ph type="body" idx="1"/>
          </p:nvPr>
        </p:nvSpPr>
        <p:spPr>
          <a:xfrm>
            <a:off x="565079" y="1186878"/>
            <a:ext cx="7952196" cy="3189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sz="2000" dirty="0"/>
              <a:t>	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berorientasi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inggris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Object Oriented Programming (OOP)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paradigma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di </a:t>
            </a:r>
            <a:r>
              <a:rPr lang="en-US" sz="2000" dirty="0" err="1"/>
              <a:t>mana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program </a:t>
            </a:r>
            <a:r>
              <a:rPr lang="en-US" sz="2000" dirty="0" err="1"/>
              <a:t>dimodelkan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dunia</a:t>
            </a:r>
            <a:r>
              <a:rPr lang="en-US" sz="2000" dirty="0"/>
              <a:t> </a:t>
            </a:r>
            <a:r>
              <a:rPr lang="en-US" sz="2000" dirty="0" err="1"/>
              <a:t>nyata</a:t>
            </a:r>
            <a:r>
              <a:rPr lang="en-US" sz="2000" dirty="0"/>
              <a:t>.</a:t>
            </a:r>
          </a:p>
          <a:p>
            <a:pPr marL="0" lvl="0" indent="0" algn="just">
              <a:spcAft>
                <a:spcPts val="1600"/>
              </a:spcAft>
              <a:buNone/>
            </a:pPr>
            <a:r>
              <a:rPr lang="en-US" sz="2000" dirty="0"/>
              <a:t>	</a:t>
            </a:r>
            <a:r>
              <a:rPr lang="en-US" sz="2000" dirty="0" err="1"/>
              <a:t>Adapun</a:t>
            </a:r>
            <a:r>
              <a:rPr lang="en-US" sz="2000" dirty="0"/>
              <a:t> </a:t>
            </a:r>
            <a:r>
              <a:rPr lang="en-US" sz="2000" dirty="0" err="1"/>
              <a:t>istilah</a:t>
            </a:r>
            <a:r>
              <a:rPr lang="en-US" sz="2000" dirty="0"/>
              <a:t> </a:t>
            </a:r>
            <a:r>
              <a:rPr lang="en-US" sz="2000" dirty="0" err="1"/>
              <a:t>istilah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oop</a:t>
            </a:r>
            <a:r>
              <a:rPr lang="en-US" sz="2000" dirty="0"/>
              <a:t> : Class, class variable, data member, function overloading, instance variable, Inheritance, Instance, </a:t>
            </a:r>
            <a:r>
              <a:rPr lang="en-US" sz="2000" dirty="0" err="1"/>
              <a:t>Instantiatio</a:t>
            </a:r>
            <a:r>
              <a:rPr lang="en-US" sz="2000" dirty="0"/>
              <a:t>, method, Object, operator overloading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721</Words>
  <Application>Microsoft Office PowerPoint</Application>
  <PresentationFormat>On-screen Show (16:9)</PresentationFormat>
  <Paragraphs>72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Open Sans</vt:lpstr>
      <vt:lpstr>Josefin Sans</vt:lpstr>
      <vt:lpstr>Proxima Nova Semibold</vt:lpstr>
      <vt:lpstr>Arial</vt:lpstr>
      <vt:lpstr>Proxima Nova</vt:lpstr>
      <vt:lpstr>Aquatic and Physical Therapy Center by Slidesgo</vt:lpstr>
      <vt:lpstr>Slidesgo Final Pages</vt:lpstr>
      <vt:lpstr>Tugas Besar Algoritma dan Struktur Data</vt:lpstr>
      <vt:lpstr>Latar Belakang</vt:lpstr>
      <vt:lpstr>PowerPoint Presentation</vt:lpstr>
      <vt:lpstr>Rumusan Masalah</vt:lpstr>
      <vt:lpstr>PowerPoint Presentation</vt:lpstr>
      <vt:lpstr>Tujuan</vt:lpstr>
      <vt:lpstr>PowerPoint Presentation</vt:lpstr>
      <vt:lpstr>Pengertian OOP</vt:lpstr>
      <vt:lpstr>PowerPoint Presentation</vt:lpstr>
      <vt:lpstr>Queue</vt:lpstr>
      <vt:lpstr>PowerPoint Presentation</vt:lpstr>
      <vt:lpstr>Hasil dan pembahasan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Menu Keluarkan Mobil (Tanpa Adanya Peringatan)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Algoritma dan Struktur Data</dc:title>
  <dc:creator>LENOVO</dc:creator>
  <cp:lastModifiedBy>MARTA</cp:lastModifiedBy>
  <cp:revision>10</cp:revision>
  <dcterms:modified xsi:type="dcterms:W3CDTF">2022-07-11T09:42:28Z</dcterms:modified>
</cp:coreProperties>
</file>