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1273-36E5-4A98-89D7-FD4B5E4B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875F9-1E82-4315-8060-B97349D21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66D08-AC9E-4CF3-A56C-FC8FDD17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E05-DBCC-4F95-A076-7994FAF4F296}" type="datetimeFigureOut">
              <a:rPr lang="en-US" smtClean="0"/>
              <a:t>02-Jul-21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E498-4A7D-44BC-8543-2026E05B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A4120-A903-4211-B7C7-26ED80EB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6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E9B1-062C-496B-9FAE-8F007D88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C733C-3CFB-4F5F-8F3F-E31F8F022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E01EF-0790-4C7A-B400-DAD2E25C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E05-DBCC-4F95-A076-7994FAF4F296}" type="datetimeFigureOut">
              <a:rPr lang="en-US" smtClean="0"/>
              <a:t>02-Jul-21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2EFBF-40EC-44B1-979E-9F4D69E4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C9385-7EDA-4171-A659-DD754479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5974A-E0EE-4FFF-899B-BA05AE39E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F4760-D9C0-4CA9-A8A8-288D6EA02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5307-7675-4B8F-9152-922C7FBB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E05-DBCC-4F95-A076-7994FAF4F296}" type="datetimeFigureOut">
              <a:rPr lang="en-US" smtClean="0"/>
              <a:t>02-Jul-21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5FFB-87EB-4AD1-8735-D18DB832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52C24-A302-4150-893A-597149DE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4145-D93C-49D9-8040-329F3EBC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10CD-2FEF-40CB-B2ED-51F8ACA0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C3D00-52D1-436C-89D8-3A8C0A52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E05-DBCC-4F95-A076-7994FAF4F296}" type="datetimeFigureOut">
              <a:rPr lang="en-US" smtClean="0"/>
              <a:t>02-Jul-21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7837-2DEA-42DC-8A18-7B8411F3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01546-A321-40E3-BFC4-3A72A858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4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D91B-957C-4BEA-A9CD-47E57633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F852B-3108-4827-9EE9-EFC9240B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C2A27-28BD-4F16-913F-208B7FC7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E05-DBCC-4F95-A076-7994FAF4F296}" type="datetimeFigureOut">
              <a:rPr lang="en-US" smtClean="0"/>
              <a:t>02-Jul-21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AAB50-D1B1-45D1-A3AF-5294431E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4A18D-1033-45FD-B7B0-4C33A2C8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4766-9E06-47F2-AFE6-234BC2B9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40AD-3DB5-4C56-B6BA-088B5632C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BCB30-BD2A-43C0-B5F0-C0E6F2E8E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88B-6339-4ABD-B1E4-CC14F97D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E05-DBCC-4F95-A076-7994FAF4F296}" type="datetimeFigureOut">
              <a:rPr lang="en-US" smtClean="0"/>
              <a:t>02-Jul-21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F7299-CCC6-4685-945A-03351811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EFBCF-E99E-4021-BDC4-20A4A0BE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60C3-98E4-406B-8D3B-7B6868F9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BB42-6F8B-484B-BE77-ED37E5DD9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36B1D-5D16-4FCE-AF00-144F97881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DCEAB-8034-42CE-A491-A209CF0B4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F2808-FD64-4A94-99CE-D1475467C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05748-FDD1-4D42-A41A-F701EEA1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E05-DBCC-4F95-A076-7994FAF4F296}" type="datetimeFigureOut">
              <a:rPr lang="en-US" smtClean="0"/>
              <a:t>02-Jul-21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E55AF-64D4-40F7-9FB7-85E1BD6C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27175-75A1-4D03-B6A2-423DAA5C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2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E893-8340-4CE2-BFAB-2B0F18BC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3DD5E-ABEF-4894-9C8B-0ACED34E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E05-DBCC-4F95-A076-7994FAF4F296}" type="datetimeFigureOut">
              <a:rPr lang="en-US" smtClean="0"/>
              <a:t>02-Jul-21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9C7FB-FACF-4E9D-A007-5B16BBF9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92AA8-9E6E-4EE1-BAD0-52A59380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3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FDF9D-AA10-47A2-A419-0E71337F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E05-DBCC-4F95-A076-7994FAF4F296}" type="datetimeFigureOut">
              <a:rPr lang="en-US" smtClean="0"/>
              <a:t>02-Jul-21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4EAE7-3E8B-4519-AC6C-F3970D9B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31B1E-4BB5-4543-A6D7-EFA2401F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2B41-C1D1-4DBA-9D9E-6CFBD6C9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0499-CB74-452B-8412-2A105F4E1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A6308-706B-41E3-BF17-8309FB731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EEE34-260B-425D-A560-26CBD562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E05-DBCC-4F95-A076-7994FAF4F296}" type="datetimeFigureOut">
              <a:rPr lang="en-US" smtClean="0"/>
              <a:t>02-Jul-21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3254D-A3C3-457F-BFC1-BD47B0F1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8A562-EEBB-4CD8-8B99-B407EF64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3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FD82-C472-42FB-96BA-30BDD924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1450C-F6FB-47A0-B755-22969C99A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7BE6E-27BF-440E-BEF1-3C67DEC65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E0058-51C5-4FDE-9684-7C658BA2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E05-DBCC-4F95-A076-7994FAF4F296}" type="datetimeFigureOut">
              <a:rPr lang="en-US" smtClean="0"/>
              <a:t>02-Jul-21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6241A-5AC5-4C83-AAFD-7A97F65A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60E33-ECDA-4AB2-9A35-4C516C74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8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5C18C-38DE-464B-898E-13ECCF9D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93F3-86C9-4CD3-B399-CF8183C2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C0C6-F435-45AB-9030-B42C44D8B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E05-DBCC-4F95-A076-7994FAF4F296}" type="datetimeFigureOut">
              <a:rPr lang="en-US" smtClean="0"/>
              <a:t>02-Jul-21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E8788-2F77-4F3D-B316-8534260CD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B43A-CBC9-49EF-971A-0FB6264EF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9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18CC453-34C6-4F5B-A843-730E0150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604" y="3534366"/>
            <a:ext cx="4164864" cy="160628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BC9D9F9F-D5C2-420B-93B9-D511F9934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004" y="3715313"/>
            <a:ext cx="3648559" cy="13768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7DE3380-72BD-41FC-81DA-98F5B80B5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604" y="3097956"/>
            <a:ext cx="3475596" cy="349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06B6F5-CD39-4E92-B69B-E0D8761D7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" y="482509"/>
            <a:ext cx="3761098" cy="1095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96AF8C-D38A-4FDD-9A13-835E0276C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" y="125362"/>
            <a:ext cx="1936023" cy="255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9B8F84-C57F-426D-B930-910FC650E9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398" y="125362"/>
            <a:ext cx="3294468" cy="2758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39ECAD-7CDC-46CE-8491-48107890C0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397" y="462727"/>
            <a:ext cx="3294469" cy="2936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90FE78-297C-4748-9BC0-FD0AFF56C0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0181" y="948003"/>
            <a:ext cx="2992840" cy="2758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7588C3-4CDB-4EE7-ABD0-0AD3A2F1B3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00" y="1679328"/>
            <a:ext cx="3725304" cy="83736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66F9CE-4B67-4515-8A05-2E1044D334C6}"/>
              </a:ext>
            </a:extLst>
          </p:cNvPr>
          <p:cNvCxnSpPr/>
          <p:nvPr/>
        </p:nvCxnSpPr>
        <p:spPr>
          <a:xfrm>
            <a:off x="114300" y="2516697"/>
            <a:ext cx="3761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FFA4F2-17AA-415D-B3C1-E2644FC8FD6D}"/>
              </a:ext>
            </a:extLst>
          </p:cNvPr>
          <p:cNvCxnSpPr>
            <a:cxnSpLocks/>
          </p:cNvCxnSpPr>
          <p:nvPr/>
        </p:nvCxnSpPr>
        <p:spPr>
          <a:xfrm flipV="1">
            <a:off x="3839604" y="1333502"/>
            <a:ext cx="0" cy="552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E03407-24BF-4E4D-95AA-D6D88AF6760F}"/>
              </a:ext>
            </a:extLst>
          </p:cNvPr>
          <p:cNvCxnSpPr/>
          <p:nvPr/>
        </p:nvCxnSpPr>
        <p:spPr>
          <a:xfrm>
            <a:off x="3839604" y="1320800"/>
            <a:ext cx="3475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867980-8DCA-4A5D-A5E5-B6DC68BDD2BC}"/>
              </a:ext>
            </a:extLst>
          </p:cNvPr>
          <p:cNvCxnSpPr>
            <a:cxnSpLocks/>
          </p:cNvCxnSpPr>
          <p:nvPr/>
        </p:nvCxnSpPr>
        <p:spPr>
          <a:xfrm flipV="1">
            <a:off x="7315200" y="0"/>
            <a:ext cx="12700" cy="180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0AB6AC9D-FA94-4D86-A749-F53F90DC87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9983" y="99664"/>
            <a:ext cx="4137735" cy="157966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24C5C9C-B23A-4C27-A47A-433F9C9E3A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22303" y="832843"/>
            <a:ext cx="910830" cy="14056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298A0F5-2F02-445E-9917-387188A35B0E}"/>
              </a:ext>
            </a:extLst>
          </p:cNvPr>
          <p:cNvCxnSpPr>
            <a:cxnSpLocks/>
          </p:cNvCxnSpPr>
          <p:nvPr/>
        </p:nvCxnSpPr>
        <p:spPr>
          <a:xfrm>
            <a:off x="7327900" y="1803400"/>
            <a:ext cx="4805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ED9BB764-AB05-4FD1-B664-05A212768D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88098" y="1430049"/>
            <a:ext cx="1271932" cy="3292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54F705B-7C0C-4EDD-9A00-70BBEC344D8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72113" y="1384853"/>
            <a:ext cx="1162171" cy="41967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FC00453-02EE-4624-A364-3732F06A9A0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38305" y="1788297"/>
            <a:ext cx="2992787" cy="53570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F09F82B-33B3-438C-81BE-74C3581E98C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38305" y="2423062"/>
            <a:ext cx="2072050" cy="18727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8F67BF0-7294-4B39-947F-B853AA1B7C0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15200" y="1885202"/>
            <a:ext cx="2992788" cy="156296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06A6BC5-0963-4EEE-B907-BB12578E077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23949" y="2798994"/>
            <a:ext cx="2719751" cy="280044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DD3EC0-A883-4A0C-920E-4D5C93426DB2}"/>
              </a:ext>
            </a:extLst>
          </p:cNvPr>
          <p:cNvCxnSpPr>
            <a:cxnSpLocks/>
          </p:cNvCxnSpPr>
          <p:nvPr/>
        </p:nvCxnSpPr>
        <p:spPr>
          <a:xfrm>
            <a:off x="3839604" y="3975100"/>
            <a:ext cx="8352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EDE71DF-FBDA-404A-A978-EC846B574A5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4299" y="2565170"/>
            <a:ext cx="2875213" cy="513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BEC975-9154-40E1-A6E4-07FF69BD89E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1954" y="3085327"/>
            <a:ext cx="3475596" cy="145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FBA11-3EB7-4F0C-ACB5-7C4C1E1F61AD}"/>
              </a:ext>
            </a:extLst>
          </p:cNvPr>
          <p:cNvSpPr txBox="1"/>
          <p:nvPr/>
        </p:nvSpPr>
        <p:spPr>
          <a:xfrm>
            <a:off x="113630" y="3844480"/>
            <a:ext cx="1515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Selection Bias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Self-selection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Voluntary response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nonresponse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375330-4D0B-4314-A7A2-2D5C9EC1732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2423" y="3272828"/>
            <a:ext cx="2287621" cy="1389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262209-2039-4491-B33A-ACD8DC8DD14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64354" y="3450547"/>
            <a:ext cx="2480378" cy="43203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44C79AF-6542-4C9F-88A6-A1409D55FEA1}"/>
              </a:ext>
            </a:extLst>
          </p:cNvPr>
          <p:cNvSpPr txBox="1"/>
          <p:nvPr/>
        </p:nvSpPr>
        <p:spPr>
          <a:xfrm>
            <a:off x="1628776" y="3844480"/>
            <a:ext cx="211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Controlling Selection Bias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Randomized controlled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Natural experiment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Control variables (weaker)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39C856-7574-4020-B63F-48B1BE096E5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3630" y="4590369"/>
            <a:ext cx="3666788" cy="2420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D3A560-8356-4326-ACCC-8FC8EF9B40C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771703" y="5094778"/>
            <a:ext cx="1976559" cy="3907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449901D-DD47-4224-8830-1520561F8A8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812771" y="5533972"/>
            <a:ext cx="1158113" cy="1215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CDA313-6C38-48A7-9C01-69FB86EB8FA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3932" y="4885163"/>
            <a:ext cx="1564693" cy="125325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175598C-B092-4040-8C6B-14D566F5AC5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69927" y="6199746"/>
            <a:ext cx="2904736" cy="4945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917D5C3-50D5-446F-93B1-3297B5DE142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875397" y="3996700"/>
            <a:ext cx="4337047" cy="40344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F2AA746-4092-49B0-8B33-87A9DEBEDDC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875397" y="4599177"/>
            <a:ext cx="3294467" cy="1566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CF3422E-87D0-4DF7-91B4-16903B72F83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875397" y="4427086"/>
            <a:ext cx="3294468" cy="17732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3F0E4B5-15A7-4C37-B9E0-569FD2AC5513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865004" y="4736798"/>
            <a:ext cx="3177386" cy="19133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D143231-AE07-4C7A-A1C1-11B4D770A170}"/>
              </a:ext>
            </a:extLst>
          </p:cNvPr>
          <p:cNvSpPr/>
          <p:nvPr/>
        </p:nvSpPr>
        <p:spPr>
          <a:xfrm>
            <a:off x="6921567" y="4755837"/>
            <a:ext cx="161929" cy="172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59D1A6-F181-4A8D-B491-0D713BDFE38F}"/>
              </a:ext>
            </a:extLst>
          </p:cNvPr>
          <p:cNvSpPr txBox="1"/>
          <p:nvPr/>
        </p:nvSpPr>
        <p:spPr>
          <a:xfrm>
            <a:off x="3836598" y="4899115"/>
            <a:ext cx="15151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Calculating risks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SD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Beta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R</a:t>
            </a:r>
            <a:r>
              <a:rPr lang="en-US" sz="1000" baseline="30000" dirty="0"/>
              <a:t>2</a:t>
            </a:r>
            <a:endParaRPr lang="en-US" sz="1000" dirty="0"/>
          </a:p>
          <a:p>
            <a:pPr marL="285750" indent="-285750">
              <a:buFontTx/>
              <a:buChar char="-"/>
            </a:pPr>
            <a:r>
              <a:rPr lang="en-US" sz="1000" dirty="0"/>
              <a:t>Drawdown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CE4B0F9-19B1-4B6E-9952-0B1204F945A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607616" y="5074732"/>
            <a:ext cx="680479" cy="33151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0FE7FCA-C9B4-481A-9646-8D47C5945B24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859142" y="5467610"/>
            <a:ext cx="792498" cy="24142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35FB168-B00F-4417-95B4-2117C44A9EE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938305" y="5732828"/>
            <a:ext cx="1752848" cy="13644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DC0ECC3-EA8D-4F75-B826-3E097A34DAF3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938305" y="5893072"/>
            <a:ext cx="938344" cy="22863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0CF8B57-2E3C-4986-B479-A72907C264B4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481825" y="6149842"/>
            <a:ext cx="394824" cy="24543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A66379E-853D-438B-B340-7D054208B74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962261" y="6232363"/>
            <a:ext cx="482708" cy="9115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F7D0A99-A2F1-4C4B-965C-3C1BB1A4347C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524063" y="6449398"/>
            <a:ext cx="1977169" cy="19133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2478851-12FF-452F-A1C8-B5011170B76A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918221" y="6474432"/>
            <a:ext cx="585676" cy="9115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C15FAAD-4EF2-408B-909E-A3F759803C79}"/>
              </a:ext>
            </a:extLst>
          </p:cNvPr>
          <p:cNvSpPr txBox="1"/>
          <p:nvPr/>
        </p:nvSpPr>
        <p:spPr>
          <a:xfrm>
            <a:off x="6082685" y="4943369"/>
            <a:ext cx="1515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Investing costs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Commissions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Bid-ask spread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Delay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81490E5-DC32-411B-AC31-F5F2912A58E3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743700" y="5712818"/>
            <a:ext cx="2954801" cy="933095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8F45910-DD53-48C6-BB99-FD38097A19C9}"/>
              </a:ext>
            </a:extLst>
          </p:cNvPr>
          <p:cNvCxnSpPr>
            <a:cxnSpLocks/>
          </p:cNvCxnSpPr>
          <p:nvPr/>
        </p:nvCxnSpPr>
        <p:spPr>
          <a:xfrm flipV="1">
            <a:off x="8212444" y="4035013"/>
            <a:ext cx="1040" cy="1616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628CA44C-8388-43BE-B0A4-D1D3E997AF0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8457920" y="4104595"/>
            <a:ext cx="3371719" cy="86176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D5C84074-066A-4F69-BD11-66118574A5E3}"/>
              </a:ext>
            </a:extLst>
          </p:cNvPr>
          <p:cNvSpPr txBox="1"/>
          <p:nvPr/>
        </p:nvSpPr>
        <p:spPr>
          <a:xfrm>
            <a:off x="10118106" y="5036723"/>
            <a:ext cx="12326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SMB – Size</a:t>
            </a:r>
          </a:p>
          <a:p>
            <a:r>
              <a:rPr lang="en-US" sz="1000" dirty="0"/>
              <a:t>HML – Value</a:t>
            </a:r>
          </a:p>
          <a:p>
            <a:r>
              <a:rPr lang="en-US" sz="1000" dirty="0"/>
              <a:t>MOM – Momentum</a:t>
            </a:r>
          </a:p>
          <a:p>
            <a:r>
              <a:rPr lang="en-US" sz="1000" dirty="0"/>
              <a:t>QMJ – Quality</a:t>
            </a:r>
          </a:p>
          <a:p>
            <a:r>
              <a:rPr lang="en-US" sz="1000" dirty="0"/>
              <a:t>BAB – Risk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D9DEA5-2323-4D72-85C5-5BFEE70CF0D5}"/>
              </a:ext>
            </a:extLst>
          </p:cNvPr>
          <p:cNvCxnSpPr>
            <a:cxnSpLocks/>
          </p:cNvCxnSpPr>
          <p:nvPr/>
        </p:nvCxnSpPr>
        <p:spPr>
          <a:xfrm flipV="1">
            <a:off x="8212444" y="5645650"/>
            <a:ext cx="17316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F4E6712-0C51-42E1-94D2-D9CDEAEFA9FF}"/>
              </a:ext>
            </a:extLst>
          </p:cNvPr>
          <p:cNvCxnSpPr>
            <a:cxnSpLocks/>
          </p:cNvCxnSpPr>
          <p:nvPr/>
        </p:nvCxnSpPr>
        <p:spPr>
          <a:xfrm flipV="1">
            <a:off x="9938891" y="5634564"/>
            <a:ext cx="0" cy="122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9C08F9-CD23-4BE0-97D9-42A03C5C160D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0655012" y="1958299"/>
            <a:ext cx="1391523" cy="757825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782FEA1-4DD7-4D7E-8520-46F01D438BD5}"/>
              </a:ext>
            </a:extLst>
          </p:cNvPr>
          <p:cNvCxnSpPr>
            <a:cxnSpLocks/>
          </p:cNvCxnSpPr>
          <p:nvPr/>
        </p:nvCxnSpPr>
        <p:spPr>
          <a:xfrm flipV="1">
            <a:off x="10552194" y="1803400"/>
            <a:ext cx="0" cy="217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F7D54C9-F74A-423C-B08D-B993BE9EEC77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0575671" y="2779730"/>
            <a:ext cx="1616329" cy="1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45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26</cp:revision>
  <dcterms:created xsi:type="dcterms:W3CDTF">2021-06-28T13:21:33Z</dcterms:created>
  <dcterms:modified xsi:type="dcterms:W3CDTF">2021-07-02T04:27:27Z</dcterms:modified>
</cp:coreProperties>
</file>