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EBD69-7ABB-74CB-5004-B283FFCCC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221D65-A506-6B28-5598-3469BD1ED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03FE1C-322D-E17A-E221-40A8DC4B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316-1B08-4F94-9ABB-84607CEE36D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CD9B8A-9824-D466-77E9-8A1A104C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A6F440-B20E-5514-A49C-BE9180D0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6B02-4D1B-4EE9-B01F-7251FC146C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62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07F92-E326-6EF3-EE93-C01DF00A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404570-740C-4076-966D-5C653A10D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BADE72-72D5-8D7D-F11D-112D15B1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316-1B08-4F94-9ABB-84607CEE36D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1CF1F0-8029-6D1F-FA4A-AAB5AF97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BF19A4-CA46-ADC1-8A2B-CFB81251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6B02-4D1B-4EE9-B01F-7251FC146C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9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5D3C18-C241-E2B4-F3F6-4B2D6A800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C1FDA8-5F39-3E84-E841-9A5943E6E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73607A-8B3F-AF82-42B1-14E4B1B8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316-1B08-4F94-9ABB-84607CEE36D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7871A6-D6D9-3A1D-8BFD-D20BCCC9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8CA04F-C8DD-D604-AC31-81530207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6B02-4D1B-4EE9-B01F-7251FC146C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97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16F9A-D5CF-1BDA-239A-ED81CBAF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D9C55-48A4-4280-EAFC-B7E2A0A2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1629E-153F-657A-D87D-8F323E80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316-1B08-4F94-9ABB-84607CEE36D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E7DF19-6071-CAD4-888F-0E5B2A94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17A7D9-C0E2-FED9-137F-FC9B399A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6B02-4D1B-4EE9-B01F-7251FC146C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3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BF221-190D-4D37-5C5A-29717179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70D599-EEA5-2F50-676F-4E24D35EC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8890D-878D-C61E-BFB5-98AADC1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316-1B08-4F94-9ABB-84607CEE36D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8990E1-7BB4-FE52-5C9E-3A6072F7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59192D-1DE1-1D79-7690-9E9205CC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6B02-4D1B-4EE9-B01F-7251FC146C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60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6F5F7-E2B2-E06E-5BCC-1AF86A1A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BD914-3FED-4B88-6E05-6C381A9F5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E5A3BE-C111-5766-2C33-A38CDD11B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1C0602-4F33-1D52-DD92-2940E7A0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316-1B08-4F94-9ABB-84607CEE36D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5B584F-0401-107B-4B0D-9A4AB848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2DC182-9751-7951-14AC-C35CF579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6B02-4D1B-4EE9-B01F-7251FC146C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59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82BE7-9C1D-0BCB-7F25-D623A524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2BA421-280F-ECB3-3C83-712A1D468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384B58-3DD3-15F6-DA41-CFD34D47E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B2C550-CFE8-D2D2-C0C0-B1823E046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05CD81-F281-3938-7813-54C53E9D9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0BD14D-C62A-CE5F-412C-9D2C6375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316-1B08-4F94-9ABB-84607CEE36D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0BC3B1-C2BD-698A-76B8-5DF42C54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413736-E2BB-0D6B-411F-3B0D174B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6B02-4D1B-4EE9-B01F-7251FC146C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93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FB01C-F915-9C21-D6D6-C98BFDE1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9CFA9B-6AF6-9FA6-A4A7-38E47FDE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316-1B08-4F94-9ABB-84607CEE36D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B9BE47-BB69-1A4A-4B3C-413AA962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4FB4A6-AE38-C35A-8972-6CB64221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6B02-4D1B-4EE9-B01F-7251FC146C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56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71B03B-A5D3-8042-F010-AE93C836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316-1B08-4F94-9ABB-84607CEE36D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A88999-A19F-110C-97F5-0ACD3905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8D689F-2E8A-8280-5341-5260AC3E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6B02-4D1B-4EE9-B01F-7251FC146C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6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4D8D3-B9C7-47F1-3165-BE65B6FB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BFE5C2-F612-F0F5-2AF9-57CFA69C0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7E4CFE-514A-785D-6CF8-F519498A9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9D1523-0F51-9610-0392-87DDFF7E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316-1B08-4F94-9ABB-84607CEE36D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465CD2-FE7B-F2F6-C985-AE89DCE0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6653B6-D74B-BDEE-13A8-19304FDC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6B02-4D1B-4EE9-B01F-7251FC146C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20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CDFEF-FCFE-B4B7-0DFA-CD4B5BDE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0EF5D1-157F-F7B0-62E1-89DF44405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0E48B4-41E4-A63C-5CA5-963DC9E29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4CA1F7-A0B9-8E67-518A-F7B23115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F316-1B08-4F94-9ABB-84607CEE36D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80D42D-CA31-DC64-3FC5-17EABAD3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A63861-1B5C-214B-1F95-F711214A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6B02-4D1B-4EE9-B01F-7251FC146C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1E67D-221D-5188-9F4A-59985580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BF56EB-552F-E91A-2C4E-CEEE8F7F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D77DAB-8CB6-7B42-9169-BA38DC232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E8F316-1B08-4F94-9ABB-84607CEE36D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63C40-AF49-E43C-76F9-9CDD7A378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0F595-4535-8448-E2A5-71DCF0C2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D06B02-4D1B-4EE9-B01F-7251FC146C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64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DBDF0-17F2-6250-D049-921F242A2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10" y="910160"/>
            <a:ext cx="9117980" cy="3108519"/>
          </a:xfrm>
        </p:spPr>
        <p:txBody>
          <a:bodyPr>
            <a:normAutofit fontScale="90000"/>
          </a:bodyPr>
          <a:lstStyle/>
          <a:p>
            <a:r>
              <a:rPr lang="ru-RU" dirty="0"/>
              <a:t>Особенности языковых средств управления и обеспечения безопасности данных в реляционных СУБД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BE6FB9-158B-5E9F-BC62-B02B5AFAD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6780" y="4393580"/>
            <a:ext cx="5055220" cy="2258123"/>
          </a:xfrm>
        </p:spPr>
        <p:txBody>
          <a:bodyPr>
            <a:normAutofit/>
          </a:bodyPr>
          <a:lstStyle/>
          <a:p>
            <a:r>
              <a:rPr lang="ru-RU" dirty="0"/>
              <a:t>Подготовили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Сенокосов Влад</a:t>
            </a:r>
            <a:r>
              <a:rPr lang="en-US" dirty="0"/>
              <a:t>,</a:t>
            </a:r>
          </a:p>
          <a:p>
            <a:r>
              <a:rPr lang="ru-RU" dirty="0"/>
              <a:t>Мызников Сергей</a:t>
            </a:r>
            <a:r>
              <a:rPr lang="en-US" dirty="0"/>
              <a:t>,</a:t>
            </a:r>
            <a:endParaRPr lang="ru-RU" dirty="0"/>
          </a:p>
          <a:p>
            <a:r>
              <a:rPr lang="ru-RU" dirty="0"/>
              <a:t>Сергеев Сергей</a:t>
            </a:r>
            <a:r>
              <a:rPr lang="en-US" dirty="0"/>
              <a:t>,</a:t>
            </a:r>
            <a:endParaRPr lang="ru-RU" dirty="0"/>
          </a:p>
          <a:p>
            <a:r>
              <a:rPr lang="ru-RU" dirty="0"/>
              <a:t>431 группа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11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21C58-6BD4-1DA7-AC26-ED0DA5BC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51"/>
            <a:ext cx="10515600" cy="1325563"/>
          </a:xfrm>
        </p:spPr>
        <p:txBody>
          <a:bodyPr/>
          <a:lstStyle/>
          <a:p>
            <a:r>
              <a:rPr lang="ru-RU" sz="4000" dirty="0"/>
              <a:t>Определение</a:t>
            </a:r>
            <a:r>
              <a:rPr lang="ru-RU" dirty="0"/>
              <a:t> управляющих структур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7BC77-3094-ABCC-9639-1962F8FF5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303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распространенные управляющие структуры, выступающие в роли функций языка:</a:t>
            </a:r>
            <a:endParaRPr lang="en-US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/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CREATE, </a:t>
            </a:r>
          </a:p>
          <a:p>
            <a:pPr lvl="1" algn="just"/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lvl="1" algn="just"/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INDEX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 INDEX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WHERE.</a:t>
            </a:r>
            <a:endParaRPr lang="ru-RU" dirty="0"/>
          </a:p>
          <a:p>
            <a:pPr algn="just"/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74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9533D-AAD0-3D68-1CF1-BB807964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управляющих структур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87346A-4243-710F-F88B-A52AA7E8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solidFill>
                  <a:srgbClr val="212529"/>
                </a:solidFill>
                <a:latin typeface="Times New Roman" panose="02020603050405020304" pitchFamily="18" charset="0"/>
              </a:rPr>
              <a:t>Если рассматривать управляющие структуры, которые принадлежат к архитектурным особенностям той или иной базы данных, то выделяют следующие:</a:t>
            </a:r>
            <a:endParaRPr lang="en-US" dirty="0">
              <a:solidFill>
                <a:srgbClr val="212529"/>
              </a:solidFill>
              <a:latin typeface="Times New Roman" panose="02020603050405020304" pitchFamily="18" charset="0"/>
            </a:endParaRPr>
          </a:p>
          <a:p>
            <a:pPr lvl="1" algn="just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Таблицы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endParaRPr lang="en-US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Индексы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endParaRPr lang="en-US" dirty="0">
              <a:solidFill>
                <a:srgbClr val="212529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Первичные ключи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endParaRPr lang="en-US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Внешние ключи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endParaRPr lang="en-US" dirty="0">
              <a:solidFill>
                <a:srgbClr val="212529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Представления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endParaRPr lang="en-US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Хранимые процедуры и функции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212529"/>
              </a:solidFill>
              <a:latin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83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DD505-829F-AA28-5A5D-E297C156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Авторизация доступа к отношениям и их полям.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1FA51-FF5C-18D4-4C75-52638DC9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реляционных СУБД авторизация обычно осуществляется с помощью управления ролями и привилегиями. </a:t>
            </a:r>
          </a:p>
          <a:p>
            <a:r>
              <a:rPr lang="ru-RU" sz="2400" dirty="0"/>
              <a:t>Пример </a:t>
            </a:r>
            <a:r>
              <a:rPr lang="en-US" sz="2400" dirty="0"/>
              <a:t>SQL </a:t>
            </a:r>
            <a:r>
              <a:rPr lang="ru-RU" sz="2400" dirty="0"/>
              <a:t>запроса для предоставления привилегии </a:t>
            </a:r>
            <a:r>
              <a:rPr lang="en-US" sz="2400" dirty="0"/>
              <a:t>SELECT </a:t>
            </a:r>
            <a:r>
              <a:rPr lang="ru-RU" sz="2400" dirty="0"/>
              <a:t>на определенные поля таблицы:</a:t>
            </a:r>
          </a:p>
          <a:p>
            <a:r>
              <a:rPr lang="en-US" sz="2400" dirty="0"/>
              <a:t>GRANT SELECT ON </a:t>
            </a:r>
            <a:r>
              <a:rPr lang="en-US" sz="2400" dirty="0" err="1"/>
              <a:t>table_name</a:t>
            </a:r>
            <a:r>
              <a:rPr lang="en-US" sz="2400" dirty="0"/>
              <a:t>(column1, column2) TO </a:t>
            </a:r>
            <a:r>
              <a:rPr lang="en-US" sz="2400" dirty="0" err="1"/>
              <a:t>user_name</a:t>
            </a:r>
            <a:r>
              <a:rPr lang="en-US" sz="2400" dirty="0"/>
              <a:t>; </a:t>
            </a:r>
          </a:p>
          <a:p>
            <a:r>
              <a:rPr lang="ru-RU" sz="2400" dirty="0"/>
              <a:t>Этот запрос предоставляет пользователю </a:t>
            </a:r>
            <a:r>
              <a:rPr lang="en-US" sz="2400" dirty="0" err="1"/>
              <a:t>user_name</a:t>
            </a:r>
            <a:r>
              <a:rPr lang="en-US" sz="2400" dirty="0"/>
              <a:t> </a:t>
            </a:r>
            <a:r>
              <a:rPr lang="ru-RU" sz="2400" dirty="0"/>
              <a:t>право на выполнение операции </a:t>
            </a:r>
            <a:r>
              <a:rPr lang="en-US" sz="2400" dirty="0"/>
              <a:t>SELECT </a:t>
            </a:r>
            <a:r>
              <a:rPr lang="ru-RU" sz="2400" dirty="0"/>
              <a:t>только на указанные поля </a:t>
            </a:r>
            <a:r>
              <a:rPr lang="en-US" sz="2400" dirty="0"/>
              <a:t>column1 </a:t>
            </a:r>
            <a:r>
              <a:rPr lang="ru-RU" sz="2400" dirty="0"/>
              <a:t>и </a:t>
            </a:r>
            <a:r>
              <a:rPr lang="en-US" sz="2400" dirty="0"/>
              <a:t>column2 </a:t>
            </a:r>
            <a:r>
              <a:rPr lang="ru-RU" sz="2400" dirty="0"/>
              <a:t>таблицы </a:t>
            </a:r>
            <a:r>
              <a:rPr lang="en-US" sz="2400" dirty="0" err="1"/>
              <a:t>table_name</a:t>
            </a:r>
            <a:r>
              <a:rPr lang="en-US" sz="24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19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8E79D-EED7-44F9-7B8F-25E9C334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Точки сохранения и откаты транзакции.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9CD32-75CB-96E4-D33F-B04B6B0DD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Точки сохранения (далее сокращенно ТС) – это внутренний механизм СУБД, привязывающий любые изменения в БД к конкретному моменту времени в рамках транзакции, и позволяющий при необходимости отменить все изменения, выполненные после установки данной ТС (так называемый откат до ТС).</a:t>
            </a:r>
          </a:p>
          <a:p>
            <a:r>
              <a:rPr lang="ru-RU" dirty="0"/>
              <a:t>Транзакция – это минимальная неделимая (атомарная) операция, осуществляемая в базе данных, она может быть выполнена либо полностью, либо не выполнена вовсе. Атомарность подразумевает, что операция не состоит не из каких других подзадач.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53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70EB7-4698-B17A-D1F3-3C6BFB50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943"/>
            <a:ext cx="10515600" cy="1325563"/>
          </a:xfrm>
        </p:spPr>
        <p:txBody>
          <a:bodyPr/>
          <a:lstStyle/>
          <a:p>
            <a:r>
              <a:rPr lang="ru-RU" dirty="0"/>
              <a:t>Точки сохранения и откаты транзакции.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0F283F-78C6-9A03-CA18-D46D17A6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95" y="1560629"/>
            <a:ext cx="5435105" cy="4351338"/>
          </a:xfrm>
        </p:spPr>
        <p:txBody>
          <a:bodyPr>
            <a:noAutofit/>
          </a:bodyPr>
          <a:lstStyle/>
          <a:p>
            <a:r>
              <a:rPr lang="ru-RU" sz="2000" dirty="0"/>
              <a:t>Примеры</a:t>
            </a:r>
            <a:r>
              <a:rPr lang="en-US" sz="2000" dirty="0"/>
              <a:t>:</a:t>
            </a:r>
            <a:endParaRPr lang="ru-RU" sz="2000" dirty="0"/>
          </a:p>
          <a:p>
            <a:r>
              <a:rPr lang="en-US" sz="2000" dirty="0"/>
              <a:t>BEGIN;</a:t>
            </a:r>
          </a:p>
          <a:p>
            <a:r>
              <a:rPr lang="en-US" sz="2000" dirty="0"/>
              <a:t>    INSERT INTO table1 VALUES (1);</a:t>
            </a:r>
          </a:p>
          <a:p>
            <a:r>
              <a:rPr lang="en-US" sz="2000" dirty="0"/>
              <a:t>    SAVEPOINT </a:t>
            </a:r>
            <a:r>
              <a:rPr lang="en-US" sz="2000" dirty="0" err="1"/>
              <a:t>my_savepoint</a:t>
            </a:r>
            <a:r>
              <a:rPr lang="en-US" sz="2000" dirty="0"/>
              <a:t>;</a:t>
            </a:r>
          </a:p>
          <a:p>
            <a:r>
              <a:rPr lang="en-US" sz="2000" dirty="0"/>
              <a:t>    INSERT INTO table1 VALUES (2);</a:t>
            </a:r>
          </a:p>
          <a:p>
            <a:r>
              <a:rPr lang="en-US" sz="2000" dirty="0"/>
              <a:t>    ROLLBACK TO SAVEPOINT </a:t>
            </a:r>
            <a:r>
              <a:rPr lang="en-US" sz="2000" dirty="0" err="1"/>
              <a:t>my_savepoint</a:t>
            </a:r>
            <a:r>
              <a:rPr lang="en-US" sz="2000" dirty="0"/>
              <a:t>;</a:t>
            </a:r>
          </a:p>
          <a:p>
            <a:r>
              <a:rPr lang="en-US" sz="2000" dirty="0"/>
              <a:t>    INSERT INTO table1 VALUES (3);</a:t>
            </a:r>
          </a:p>
          <a:p>
            <a:r>
              <a:rPr lang="en-US" sz="2000" dirty="0"/>
              <a:t>COMMIT;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1432E77-6936-E3BA-D9C6-5B04A67619BA}"/>
              </a:ext>
            </a:extLst>
          </p:cNvPr>
          <p:cNvSpPr txBox="1">
            <a:spLocks/>
          </p:cNvSpPr>
          <p:nvPr/>
        </p:nvSpPr>
        <p:spPr>
          <a:xfrm>
            <a:off x="6096000" y="1985013"/>
            <a:ext cx="4932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BEGIN;</a:t>
            </a:r>
          </a:p>
          <a:p>
            <a:r>
              <a:rPr lang="en-US" sz="2000" dirty="0"/>
              <a:t>    INSERT INTO table1 VALUES (3);</a:t>
            </a:r>
          </a:p>
          <a:p>
            <a:r>
              <a:rPr lang="en-US" sz="2000" dirty="0"/>
              <a:t>    SAVEPOINT </a:t>
            </a:r>
            <a:r>
              <a:rPr lang="en-US" sz="2000" dirty="0" err="1"/>
              <a:t>my_savepoint</a:t>
            </a:r>
            <a:r>
              <a:rPr lang="en-US" sz="2000" dirty="0"/>
              <a:t>;</a:t>
            </a:r>
          </a:p>
          <a:p>
            <a:r>
              <a:rPr lang="en-US" sz="2000" dirty="0"/>
              <a:t>    INSERT INTO table1 VALUES (4);</a:t>
            </a:r>
          </a:p>
          <a:p>
            <a:r>
              <a:rPr lang="en-US" sz="2000" dirty="0"/>
              <a:t>    RELEASE SAVEPOINT </a:t>
            </a:r>
            <a:r>
              <a:rPr lang="en-US" sz="2000" dirty="0" err="1"/>
              <a:t>my_savepoint</a:t>
            </a:r>
            <a:r>
              <a:rPr lang="en-US" sz="2000" dirty="0"/>
              <a:t>;</a:t>
            </a:r>
          </a:p>
          <a:p>
            <a:r>
              <a:rPr lang="en-US" sz="2000" dirty="0"/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308613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B5566-9BB4-9371-91DA-64FF326D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Встроенный </a:t>
            </a:r>
            <a:r>
              <a:rPr lang="en-US" dirty="0"/>
              <a:t>SQL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D7DB7-526F-E398-8758-97B14F74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Встроенный SQL. При таком подходе операторы SQL встраиваются непосредственно в исходный текст программы на базовом языке. При компиляции программы со встроенными операторами SQL используется специальный препроцессор SQL, который преобразует исходный текст в исполняемую программу.</a:t>
            </a:r>
          </a:p>
        </p:txBody>
      </p:sp>
    </p:spTree>
    <p:extLst>
      <p:ext uri="{BB962C8B-B14F-4D97-AF65-F5344CB8AC3E}">
        <p14:creationId xmlns:p14="http://schemas.microsoft.com/office/powerpoint/2010/main" val="9058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53A975-5F9E-E78A-787C-7597DDE0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538" y="214087"/>
            <a:ext cx="6280924" cy="64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9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37BC5-0BB5-5CE3-460A-093E25C4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Динамический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DF75D-A259-4D98-ED96-BCC4C07E1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Динамический SQL — это методология программирования для генерации и выполнения операторов во время выполнения. Он в основном используется для написания универсальных и гибких программ, в которых операторы SQL будут создаваться и выполняться во время выполнения в соответствии с требованиями.</a:t>
            </a:r>
            <a:endParaRPr lang="en-US" dirty="0"/>
          </a:p>
          <a:p>
            <a:r>
              <a:rPr lang="ru-RU" dirty="0"/>
              <a:t>PL / SQL предоставляет два способа написания динамического SQL</a:t>
            </a:r>
          </a:p>
          <a:p>
            <a:pPr marL="457200" lvl="1" indent="0">
              <a:buNone/>
            </a:pPr>
            <a:r>
              <a:rPr lang="ru-RU" dirty="0"/>
              <a:t>1.</a:t>
            </a:r>
            <a:r>
              <a:rPr lang="en-US" dirty="0"/>
              <a:t> </a:t>
            </a:r>
            <a:r>
              <a:rPr lang="ru-RU" dirty="0"/>
              <a:t>NDS — собственный динамический SQL</a:t>
            </a:r>
          </a:p>
          <a:p>
            <a:pPr marL="457200" lvl="1" indent="0">
              <a:buNone/>
            </a:pPr>
            <a:r>
              <a:rPr lang="ru-RU" dirty="0"/>
              <a:t>2.</a:t>
            </a:r>
            <a:r>
              <a:rPr lang="en-US" dirty="0"/>
              <a:t> </a:t>
            </a:r>
            <a:r>
              <a:rPr lang="ru-RU" dirty="0"/>
              <a:t>DBMS_SQL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46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8E13D-D0DD-06D8-22FB-1700B538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Язык SQL в коммерческих реализациях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3B471-4AC3-B2AA-6DEE-5766EF69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Язык SQL (</a:t>
            </a:r>
            <a:r>
              <a:rPr lang="ru-RU" dirty="0" err="1"/>
              <a:t>Structured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Language) широко используется в коммерческих реализациях систем управления базами данных (СУБД) для выполнения запросов к данным, управления данными и выполнения других операций с базой данных. Некоторые из наиболее популярных коммерческих СУБД, которые используют SQL, включают в себя: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- Oracle Database</a:t>
            </a:r>
          </a:p>
          <a:p>
            <a:pPr marL="457200" lvl="1" indent="0">
              <a:buNone/>
            </a:pPr>
            <a:r>
              <a:rPr lang="en-US" sz="2800" dirty="0"/>
              <a:t>- Microsoft SQL Server</a:t>
            </a:r>
          </a:p>
          <a:p>
            <a:pPr marL="457200" lvl="1" indent="0">
              <a:buNone/>
            </a:pPr>
            <a:r>
              <a:rPr lang="en-US" sz="2800" dirty="0"/>
              <a:t>- IBM Db2</a:t>
            </a:r>
          </a:p>
          <a:p>
            <a:pPr marL="457200" lvl="1" indent="0">
              <a:buNone/>
            </a:pPr>
            <a:r>
              <a:rPr lang="en-US" sz="2800" dirty="0"/>
              <a:t>- SAP HANA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87270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B75F0-BBCF-30BB-CAA5-60814335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Стандартизация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454C8-F96B-05B6-9DDD-389485BC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версии стандарта SQL включают: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SQL-86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SQL-92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1999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2003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2008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2011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SQL-2016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SQL-2019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2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0A81C-2A4A-A6AC-0DA3-2FA88C40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Сущность базы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293A41-1475-9340-680E-AF4A0E2F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это набор упорядоченных и структурированных данных, которые хранятся в электронном виде на выделенных устройствах – серверах. Управление базой данных происходит с помощью СУБД. Обычно структура базы данных состоит из множества таблиц и установленными между ними связями по определенным правилам.</a:t>
            </a:r>
            <a:endParaRPr lang="ru-RU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управления базами данных (СУБД)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это набор инструментов, которые позволяют удобно управлять базами данных: удалять, добавлять, фильтровать и находить элементы, менять их структуру и создавать резервные копии. То есть, можно сказать, что СУБД выступает в роли интерфейса между пользователем и самим сервером. 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915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C4820-CE92-0C9D-F134-DCE404A3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Оптимизация производительности и характеристик доступа к базам данных.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93323-8A6E-7488-98F4-10CDFD3F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Оптимизация производительности и характеристик доступа к базам данных - это ключевые аспекты при разработке и поддержке приложений, которые работают с данными. Это включает в себя оптимизацию запросов, индексирование, настройку конфигурации СУБД, кэширование и другие методы для обеспечения эффективного доступа к данным. </a:t>
            </a:r>
          </a:p>
        </p:txBody>
      </p:sp>
    </p:spTree>
    <p:extLst>
      <p:ext uri="{BB962C8B-B14F-4D97-AF65-F5344CB8AC3E}">
        <p14:creationId xmlns:p14="http://schemas.microsoft.com/office/powerpoint/2010/main" val="3539064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1F1C8-780C-F4E1-CC2E-99D91C23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Оптимизация производительности и характеристик доступа к базам данных.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14330-FDDA-6534-82CD-BBDF1E30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Анализ и оптимизация запросов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	-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Индексирование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	-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Настройка конфигурации СУБД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	-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Кэширование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	-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Фрагментация таблиц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	-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Горизонтальное и вертикальное разделение данных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	-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Оптимизация сетевого взаимодейств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26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9ACC23-3958-920A-EC26-5A65864B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99" y="1015766"/>
            <a:ext cx="9083001" cy="48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8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8D4B22-2927-DD98-041C-8282699EA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97" y="573060"/>
            <a:ext cx="10560205" cy="57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8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7EDC4-9CB5-8C54-BA32-2BEB9E43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 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AC7F2-F3E0-9153-856C-E9E98F5F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algn="just" fontAlgn="base"/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 расположению баз данных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 fontAlgn="base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Локальные. 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 fontAlgn="base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Распределённые. </a:t>
            </a:r>
          </a:p>
          <a:p>
            <a:pPr algn="just" fontAlgn="base"/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 языку запросов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 fontAlgn="base"/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SQL. </a:t>
            </a:r>
          </a:p>
          <a:p>
            <a:pPr lvl="1" algn="just" fontAlgn="base"/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NoSQL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</a:p>
          <a:p>
            <a:pPr algn="just" fontAlgn="base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По структуре и организации данных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 fontAlgn="base"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Реляционные. 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 fontAlgn="base"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Ключ — значение. </a:t>
            </a:r>
          </a:p>
          <a:p>
            <a:pPr lvl="1" algn="just" fontAlgn="base"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Документные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1" algn="just" fontAlgn="base">
              <a:spcAft>
                <a:spcPts val="800"/>
              </a:spcAft>
            </a:pP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Графовые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 fontAlgn="base"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Колоночные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Хранилища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5188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1115B-0146-1DD4-2137-CB106CA4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91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Реляционные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4D2F75-5E72-F385-A546-C0B8F056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2" y="1342549"/>
            <a:ext cx="9235068" cy="51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0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3B714-E149-99F7-8149-81FE50D6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Ключ-значение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02322F-F363-09FE-4B0A-39B87555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70" y="1690688"/>
            <a:ext cx="8155259" cy="45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3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EA591-B9D2-333C-6D22-40111B6F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Документные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C44386-3AB7-49E9-3F14-46408DEA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43" y="1690688"/>
            <a:ext cx="8631314" cy="47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0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D30A3-A0A3-631C-33D7-527AA486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Колоночные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A5F5ED-ED7A-0924-2403-8ADD796E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27" y="1690688"/>
            <a:ext cx="6351145" cy="48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88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817</Words>
  <Application>Microsoft Office PowerPoint</Application>
  <PresentationFormat>Широкоэкранный</PresentationFormat>
  <Paragraphs>104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Times New Roman</vt:lpstr>
      <vt:lpstr>Тема Office</vt:lpstr>
      <vt:lpstr>Особенности языковых средств управления и обеспечения безопасности данных в реляционных СУБД</vt:lpstr>
      <vt:lpstr>Сущность базы данных </vt:lpstr>
      <vt:lpstr>Презентация PowerPoint</vt:lpstr>
      <vt:lpstr>Презентация PowerPoint</vt:lpstr>
      <vt:lpstr>Классификация СУБД</vt:lpstr>
      <vt:lpstr>Реляционные</vt:lpstr>
      <vt:lpstr>Ключ-значение</vt:lpstr>
      <vt:lpstr>Документные</vt:lpstr>
      <vt:lpstr>Колоночные</vt:lpstr>
      <vt:lpstr>Определение управляющих структур</vt:lpstr>
      <vt:lpstr>Определение управляющих структур</vt:lpstr>
      <vt:lpstr>Авторизация доступа к отношениям и их полям.</vt:lpstr>
      <vt:lpstr>Точки сохранения и откаты транзакции.</vt:lpstr>
      <vt:lpstr>Точки сохранения и откаты транзакции.</vt:lpstr>
      <vt:lpstr>Встроенный SQL </vt:lpstr>
      <vt:lpstr>Презентация PowerPoint</vt:lpstr>
      <vt:lpstr>Динамический SQL</vt:lpstr>
      <vt:lpstr>Язык SQL в коммерческих реализациях</vt:lpstr>
      <vt:lpstr>Стандартизация SQL</vt:lpstr>
      <vt:lpstr>Оптимизация производительности и характеристик доступа к базам данных.</vt:lpstr>
      <vt:lpstr>Оптимизация производительности и характеристик доступа к базам данных.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Мызников</dc:creator>
  <cp:lastModifiedBy>Сергей Мызников</cp:lastModifiedBy>
  <cp:revision>5</cp:revision>
  <dcterms:created xsi:type="dcterms:W3CDTF">2024-02-12T19:04:27Z</dcterms:created>
  <dcterms:modified xsi:type="dcterms:W3CDTF">2024-02-12T19:34:38Z</dcterms:modified>
</cp:coreProperties>
</file>