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1" r:id="rId5"/>
    <p:sldId id="259" r:id="rId6"/>
    <p:sldId id="275" r:id="rId7"/>
    <p:sldId id="276" r:id="rId8"/>
    <p:sldId id="282" r:id="rId9"/>
    <p:sldId id="280" r:id="rId10"/>
    <p:sldId id="281" r:id="rId11"/>
    <p:sldId id="283" r:id="rId12"/>
    <p:sldId id="284" r:id="rId13"/>
    <p:sldId id="285" r:id="rId14"/>
    <p:sldId id="287" r:id="rId15"/>
    <p:sldId id="288" r:id="rId16"/>
    <p:sldId id="28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3" pos="448" userDrawn="1">
          <p15:clr>
            <a:srgbClr val="A4A3A4"/>
          </p15:clr>
        </p15:guide>
        <p15:guide id="4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E24A33"/>
    <a:srgbClr val="348ABD"/>
    <a:srgbClr val="988ED5"/>
    <a:srgbClr val="014067"/>
    <a:srgbClr val="3F3F3F"/>
    <a:srgbClr val="014E7D"/>
    <a:srgbClr val="013657"/>
    <a:srgbClr val="01456F"/>
    <a:srgbClr val="014B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74" autoAdjust="0"/>
  </p:normalViewPr>
  <p:slideViewPr>
    <p:cSldViewPr snapToGrid="0" showGuides="1">
      <p:cViewPr varScale="1">
        <p:scale>
          <a:sx n="70" d="100"/>
          <a:sy n="70" d="100"/>
        </p:scale>
        <p:origin x="1326" y="72"/>
      </p:cViewPr>
      <p:guideLst>
        <p:guide pos="2880"/>
        <p:guide pos="448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11/12/2021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11/12/2021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2006084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781411" y="3640998"/>
            <a:ext cx="3640754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008" y="1671925"/>
            <a:ext cx="812634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7265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651045"/>
            <a:ext cx="38862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9009" y="1681163"/>
            <a:ext cx="403687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171450" lvl="0" indent="-17145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009" y="2505075"/>
            <a:ext cx="4043812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0987" y="2290713"/>
            <a:ext cx="4352754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1800"/>
            </a:lvl1pPr>
            <a:lvl2pPr>
              <a:buClr>
                <a:schemeClr val="accent2"/>
              </a:buClr>
              <a:defRPr sz="1500"/>
            </a:lvl2pPr>
            <a:lvl3pPr>
              <a:buClr>
                <a:schemeClr val="accent2"/>
              </a:buClr>
              <a:defRPr sz="1350"/>
            </a:lvl3pPr>
            <a:lvl4pPr>
              <a:buClr>
                <a:schemeClr val="accent2"/>
              </a:buClr>
              <a:defRPr sz="1200"/>
            </a:lvl4pPr>
            <a:lvl5pPr>
              <a:buClr>
                <a:schemeClr val="accent2"/>
              </a:buCl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39378" y="4374037"/>
            <a:ext cx="3983637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9378" y="5701070"/>
            <a:ext cx="3983637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87478" y="2271860"/>
            <a:ext cx="4286263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8"/>
            <a:ext cx="624991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477993" y="3588176"/>
            <a:ext cx="289512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338943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12882" y="1987421"/>
            <a:ext cx="3683725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12882" y="3792046"/>
            <a:ext cx="3683725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 b="0" i="0" spc="225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5815584" y="1"/>
            <a:ext cx="1693926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4946515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5266944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04276" y="3407045"/>
            <a:ext cx="10787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07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5653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4781550" y="5047077"/>
            <a:ext cx="1143431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73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953000" y="1"/>
            <a:ext cx="4191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379764" y="-6"/>
            <a:ext cx="7764236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7633" y="1435100"/>
            <a:ext cx="4516366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34" y="3196916"/>
            <a:ext cx="3707122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15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35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233612" y="-5"/>
            <a:ext cx="3090863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7764236" y="1185452"/>
            <a:ext cx="1379764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398535" y="2563478"/>
            <a:ext cx="550696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8305038" y="237744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8533" y="1308484"/>
            <a:ext cx="5506967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311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6935" y="3633968"/>
            <a:ext cx="1434464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390523" y="2104888"/>
            <a:ext cx="4106468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390523" y="2886077"/>
            <a:ext cx="4106468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4640035" y="2104888"/>
            <a:ext cx="41067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1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4640035" y="2886077"/>
            <a:ext cx="41067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5567" userDrawn="1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sz="1350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8861" y="2005762"/>
            <a:ext cx="3919323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800">
                <a:solidFill>
                  <a:schemeClr val="bg1"/>
                </a:solidFill>
              </a:defRPr>
            </a:lvl2pPr>
            <a:lvl3pPr marL="685800" indent="0">
              <a:buNone/>
              <a:defRPr sz="1800">
                <a:solidFill>
                  <a:schemeClr val="bg1"/>
                </a:solidFill>
              </a:defRPr>
            </a:lvl3pPr>
            <a:lvl4pPr marL="1028700" indent="0">
              <a:buNone/>
              <a:defRPr sz="1800">
                <a:solidFill>
                  <a:schemeClr val="bg1"/>
                </a:solidFill>
              </a:defRPr>
            </a:lvl4pPr>
            <a:lvl5pPr marL="1371600" indent="0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4347086" y="2005762"/>
            <a:ext cx="4289548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15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98534" y="2664803"/>
            <a:ext cx="8245031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15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8304284" y="235732"/>
            <a:ext cx="657552" cy="4847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5670996" y="1"/>
            <a:ext cx="362388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5009931" y="1"/>
            <a:ext cx="108585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0370" y="1376933"/>
            <a:ext cx="5526447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 spc="225">
                <a:solidFill>
                  <a:schemeClr val="accent6"/>
                </a:solidFill>
              </a:defRPr>
            </a:lvl1pPr>
            <a:lvl2pPr marL="3429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9008" y="209029"/>
            <a:ext cx="6249917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3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8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8810625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9422" y="326571"/>
            <a:ext cx="8605157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825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177165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422" y="558802"/>
            <a:ext cx="6249917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27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781791" y="1821022"/>
            <a:ext cx="3640180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225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117197" y="3461163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117197" y="3839451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17197" y="4216669"/>
            <a:ext cx="2584337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117197" y="4594957"/>
            <a:ext cx="2584337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4844204" y="3505248"/>
            <a:ext cx="194156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4880717" y="3897986"/>
            <a:ext cx="121130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4844204" y="4327946"/>
            <a:ext cx="194156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4853787" y="4650082"/>
            <a:ext cx="174989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28575" tIns="28575" rIns="28575" bIns="28575" anchor="ctr"/>
          <a:lstStyle/>
          <a:p>
            <a:pPr algn="ctr" defTabSz="3429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sz="2250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7968996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4523015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6753226" y="3924299"/>
            <a:ext cx="2390775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3378" y="4700016"/>
            <a:ext cx="1439842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62549" y="860945"/>
            <a:ext cx="3321392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5653" userDrawn="1">
          <p15:clr>
            <a:srgbClr val="FBAE40"/>
          </p15:clr>
        </p15:guide>
        <p15:guide id="3" pos="104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1843" userDrawn="1">
          <p15:clr>
            <a:srgbClr val="FBAE40"/>
          </p15:clr>
        </p15:guide>
        <p15:guide id="7" pos="32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3898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60229" y="6356351"/>
            <a:ext cx="555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812634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IN" sz="33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5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35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2E7A40"/>
        </a:buClr>
        <a:buFont typeface="Arial" panose="020B0604020202020204" pitchFamily="34" charset="0"/>
        <a:buChar char="•"/>
        <a:defRPr lang="en-IN" sz="12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262549" y="2021550"/>
            <a:ext cx="3321392" cy="2815634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A/B Testing </a:t>
            </a:r>
            <a:r>
              <a:rPr lang="en-US" dirty="0" err="1"/>
              <a:t>Promosi</a:t>
            </a:r>
            <a:r>
              <a:rPr lang="en-US" dirty="0"/>
              <a:t> </a:t>
            </a:r>
            <a:r>
              <a:rPr lang="en-US" dirty="0" err="1"/>
              <a:t>Pemasaran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1227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Pengujian</a:t>
            </a:r>
            <a:endParaRPr lang="en-US" b="0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154219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dirty="0"/>
              <a:t>D</a:t>
            </a:r>
            <a:r>
              <a:rPr lang="en-ID" dirty="0" err="1"/>
              <a:t>igunakan</a:t>
            </a:r>
            <a:r>
              <a:rPr lang="en-ID" dirty="0"/>
              <a:t> features Promotion dan </a:t>
            </a:r>
            <a:r>
              <a:rPr lang="en-ID" dirty="0" err="1"/>
              <a:t>SalesInThousands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 demi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rata-rata,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deviasi</a:t>
            </a:r>
            <a:r>
              <a:rPr lang="en-ID" dirty="0"/>
              <a:t>, dan </a:t>
            </a:r>
            <a:r>
              <a:rPr lang="en-ID" dirty="0" err="1"/>
              <a:t>jumlah</a:t>
            </a:r>
            <a:r>
              <a:rPr lang="en-ID" dirty="0"/>
              <a:t> total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bahan</a:t>
            </a:r>
            <a:r>
              <a:rPr lang="en-ID" dirty="0"/>
              <a:t> uji </a:t>
            </a:r>
            <a:r>
              <a:rPr lang="en-ID" dirty="0" err="1"/>
              <a:t>korelasi</a:t>
            </a:r>
            <a:r>
              <a:rPr lang="en-ID" dirty="0"/>
              <a:t> Promotion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SalesInThousands</a:t>
            </a:r>
            <a:r>
              <a:rPr lang="en-ID" dirty="0"/>
              <a:t>.</a:t>
            </a:r>
          </a:p>
        </p:txBody>
      </p:sp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2430C5FA-5110-4169-8B05-129D5D27A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8428492"/>
              </p:ext>
            </p:extLst>
          </p:nvPr>
        </p:nvGraphicFramePr>
        <p:xfrm>
          <a:off x="2692020" y="3084396"/>
          <a:ext cx="4442345" cy="2094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27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1173707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</a:tblGrid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mean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std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58.099012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16.553782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172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47.329415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15.108955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188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55.364468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16.766231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188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658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endParaRPr lang="en-US" dirty="0"/>
          </a:p>
          <a:p>
            <a:r>
              <a:rPr lang="en-US" dirty="0"/>
              <a:t>Promotion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258274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/>
              <a:t>Nilai-t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relatif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variasi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 yang </a:t>
            </a:r>
            <a:r>
              <a:rPr lang="en-ID" dirty="0" err="1"/>
              <a:t>digunakan</a:t>
            </a:r>
            <a:r>
              <a:rPr lang="en-ID" dirty="0"/>
              <a:t>. Nilai t yang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tingkat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data.</a:t>
            </a:r>
          </a:p>
          <a:p>
            <a:pPr marL="0" indent="0" algn="just">
              <a:buNone/>
            </a:pPr>
            <a:r>
              <a:rPr lang="en-ID" dirty="0"/>
              <a:t>P-value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probabilitas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kebetulan</a:t>
            </a:r>
            <a:r>
              <a:rPr lang="en-ID" dirty="0"/>
              <a:t>.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P, </a:t>
            </a:r>
            <a:r>
              <a:rPr lang="en-ID" dirty="0" err="1"/>
              <a:t>semakin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(</a:t>
            </a:r>
            <a:r>
              <a:rPr lang="en-ID" dirty="0" err="1"/>
              <a:t>berarti</a:t>
            </a:r>
            <a:r>
              <a:rPr lang="en-ID" dirty="0"/>
              <a:t>)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/>
              <a:t>Nilai P kami </a:t>
            </a:r>
            <a:r>
              <a:rPr lang="en-ID" dirty="0" err="1"/>
              <a:t>mendekati</a:t>
            </a:r>
            <a:r>
              <a:rPr lang="en-ID" dirty="0"/>
              <a:t> 0 yang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bukti</a:t>
            </a:r>
            <a:r>
              <a:rPr lang="en-ID" dirty="0"/>
              <a:t> yang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MENOLAK </a:t>
            </a:r>
            <a:r>
              <a:rPr lang="en-ID" dirty="0" err="1"/>
              <a:t>Hipotesis</a:t>
            </a:r>
            <a:r>
              <a:rPr lang="en-ID" dirty="0"/>
              <a:t> Null.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perbedaan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. </a:t>
            </a:r>
            <a:r>
              <a:rPr lang="en-ID" dirty="0" err="1"/>
              <a:t>Ambang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kami </a:t>
            </a:r>
            <a:r>
              <a:rPr lang="en-ID" dirty="0" err="1"/>
              <a:t>menolak</a:t>
            </a:r>
            <a:r>
              <a:rPr lang="en-ID" dirty="0"/>
              <a:t> Null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kurang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0,05.</a:t>
            </a:r>
          </a:p>
          <a:p>
            <a:pPr marL="0" indent="0" algn="just">
              <a:buNone/>
            </a:pP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54022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Perbandingan</a:t>
            </a:r>
            <a:endParaRPr lang="en-US" dirty="0"/>
          </a:p>
          <a:p>
            <a:r>
              <a:rPr lang="en-US" dirty="0"/>
              <a:t>Promotion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89008" y="1678675"/>
            <a:ext cx="4980167" cy="4490113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/>
              <a:t>T-test kami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pemasaran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 dan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A </a:t>
            </a:r>
            <a:r>
              <a:rPr lang="en-ID" dirty="0" err="1"/>
              <a:t>mengungguli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B.</a:t>
            </a:r>
          </a:p>
          <a:p>
            <a:pPr marL="0" indent="0" algn="just">
              <a:buNone/>
            </a:pPr>
            <a:r>
              <a:rPr lang="en-ID" dirty="0" err="1"/>
              <a:t>Namun</a:t>
            </a:r>
            <a:r>
              <a:rPr lang="en-ID" dirty="0"/>
              <a:t>,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melihat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t-test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A dan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C, </a:t>
            </a:r>
            <a:r>
              <a:rPr lang="en-ID" dirty="0" err="1"/>
              <a:t>tampak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yang </a:t>
            </a:r>
            <a:r>
              <a:rPr lang="en-ID" dirty="0" err="1"/>
              <a:t>berbeda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Penjualan</a:t>
            </a:r>
            <a:r>
              <a:rPr lang="en-ID" dirty="0"/>
              <a:t> rata-rata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A (58,1)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daripada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C (55,36).</a:t>
            </a:r>
          </a:p>
          <a:p>
            <a:pPr marL="0" indent="0" algn="just">
              <a:buNone/>
            </a:pPr>
            <a:r>
              <a:rPr lang="en-ID" dirty="0" err="1"/>
              <a:t>Tapi</a:t>
            </a:r>
            <a:r>
              <a:rPr lang="en-ID" dirty="0"/>
              <a:t>, t-test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kelompok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</a:t>
            </a:r>
            <a:r>
              <a:rPr lang="en-ID" dirty="0" err="1"/>
              <a:t>nilai</a:t>
            </a:r>
            <a:r>
              <a:rPr lang="en-ID" dirty="0"/>
              <a:t> t 1,556 dan </a:t>
            </a:r>
            <a:r>
              <a:rPr lang="en-ID" dirty="0" err="1"/>
              <a:t>nilai</a:t>
            </a:r>
            <a:r>
              <a:rPr lang="en-ID" dirty="0"/>
              <a:t> p 0,121.</a:t>
            </a:r>
          </a:p>
          <a:p>
            <a:pPr marL="0" indent="0" algn="just">
              <a:buNone/>
            </a:pPr>
            <a:r>
              <a:rPr lang="en-ID" dirty="0"/>
              <a:t>Nilai p yang </a:t>
            </a:r>
            <a:r>
              <a:rPr lang="en-ID" dirty="0" err="1"/>
              <a:t>jauh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tinggi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0,05,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ambang</a:t>
            </a:r>
            <a:r>
              <a:rPr lang="en-ID" dirty="0"/>
              <a:t> </a:t>
            </a:r>
            <a:r>
              <a:rPr lang="en-ID" dirty="0" err="1"/>
              <a:t>batas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signifikansi</a:t>
            </a:r>
            <a:r>
              <a:rPr lang="en-ID" dirty="0"/>
              <a:t> </a:t>
            </a:r>
            <a:r>
              <a:rPr lang="en-ID" dirty="0" err="1"/>
              <a:t>statistik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pengaruh</a:t>
            </a:r>
            <a:r>
              <a:rPr lang="en-ID" dirty="0"/>
              <a:t> yang </a:t>
            </a:r>
            <a:r>
              <a:rPr lang="en-ID" dirty="0" err="1"/>
              <a:t>berarti</a:t>
            </a:r>
            <a:r>
              <a:rPr lang="en-ID" dirty="0"/>
              <a:t>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, </a:t>
            </a:r>
            <a:r>
              <a:rPr lang="en-ID" dirty="0" err="1"/>
              <a:t>maka</a:t>
            </a:r>
            <a:r>
              <a:rPr lang="en-ID" dirty="0"/>
              <a:t>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diberikan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A, B, </a:t>
            </a:r>
            <a:r>
              <a:rPr lang="en-ID" dirty="0" err="1"/>
              <a:t>atau</a:t>
            </a:r>
            <a:r>
              <a:rPr lang="en-ID" dirty="0"/>
              <a:t> C.</a:t>
            </a:r>
          </a:p>
        </p:txBody>
      </p:sp>
      <p:graphicFrame>
        <p:nvGraphicFramePr>
          <p:cNvPr id="10" name="Table Placeholder 10">
            <a:extLst>
              <a:ext uri="{FF2B5EF4-FFF2-40B4-BE49-F238E27FC236}">
                <a16:creationId xmlns:a16="http://schemas.microsoft.com/office/drawing/2014/main" id="{2430C5FA-5110-4169-8B05-129D5D27A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9573409"/>
              </p:ext>
            </p:extLst>
          </p:nvPr>
        </p:nvGraphicFramePr>
        <p:xfrm>
          <a:off x="5369176" y="2643402"/>
          <a:ext cx="3268638" cy="1571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27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</a:tblGrid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Promotion/test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A-B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A-C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t-test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6.42752867090748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1.5560224307758634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P-value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D" sz="1200" dirty="0"/>
                        <a:t>4.2903687179871785e-10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D" sz="1200" dirty="0"/>
                        <a:t>0.12059147742229478 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741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1910" y="2006084"/>
            <a:ext cx="3640180" cy="1616252"/>
          </a:xfrm>
        </p:spPr>
        <p:txBody>
          <a:bodyPr/>
          <a:lstStyle/>
          <a:p>
            <a:pPr algn="ctr"/>
            <a:r>
              <a:rPr lang="en-US" dirty="0" err="1"/>
              <a:t>Terima</a:t>
            </a:r>
            <a:r>
              <a:rPr lang="en-US" dirty="0"/>
              <a:t> </a:t>
            </a:r>
            <a:r>
              <a:rPr lang="en-US" dirty="0" err="1"/>
              <a:t>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75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533" y="683639"/>
            <a:ext cx="5506967" cy="615850"/>
          </a:xfrm>
        </p:spPr>
        <p:txBody>
          <a:bodyPr/>
          <a:lstStyle/>
          <a:p>
            <a:r>
              <a:rPr lang="en-US" dirty="0" err="1"/>
              <a:t>Tujuan</a:t>
            </a:r>
            <a:r>
              <a:rPr lang="en-US" dirty="0"/>
              <a:t> &amp; </a:t>
            </a:r>
            <a:r>
              <a:rPr lang="en-US" dirty="0" err="1"/>
              <a:t>Skenario</a:t>
            </a:r>
            <a:r>
              <a:rPr lang="en-US" dirty="0"/>
              <a:t> :</a:t>
            </a:r>
            <a:endParaRPr lang="en-US" b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98535" y="1417732"/>
            <a:ext cx="5046922" cy="4756629"/>
          </a:xfrm>
        </p:spPr>
        <p:txBody>
          <a:bodyPr/>
          <a:lstStyle/>
          <a:p>
            <a:pPr algn="just"/>
            <a:r>
              <a:rPr lang="en-US" sz="1800" b="1" dirty="0" err="1">
                <a:solidFill>
                  <a:schemeClr val="tx1"/>
                </a:solidFill>
              </a:rPr>
              <a:t>Tujuan</a:t>
            </a:r>
            <a:r>
              <a:rPr lang="en-US" sz="1800" dirty="0">
                <a:solidFill>
                  <a:schemeClr val="tx1"/>
                </a:solidFill>
              </a:rPr>
              <a:t> A/B testing </a:t>
            </a:r>
            <a:r>
              <a:rPr lang="en-US" sz="1800" dirty="0" err="1">
                <a:solidFill>
                  <a:schemeClr val="tx1"/>
                </a:solidFill>
              </a:rPr>
              <a:t>ini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adalah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menentukan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jenis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promosi</a:t>
            </a:r>
            <a:r>
              <a:rPr lang="en-US" sz="1800" dirty="0">
                <a:solidFill>
                  <a:schemeClr val="tx1"/>
                </a:solidFill>
              </a:rPr>
              <a:t> yang paling </a:t>
            </a:r>
            <a:r>
              <a:rPr lang="en-US" sz="1800" dirty="0" err="1">
                <a:solidFill>
                  <a:schemeClr val="tx1"/>
                </a:solidFill>
              </a:rPr>
              <a:t>efektif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produk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terbaru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Skenario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sebuah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toko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makanan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cepat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saji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berencana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menambahkan</a:t>
            </a:r>
            <a:r>
              <a:rPr lang="en-US" sz="1800" dirty="0">
                <a:solidFill>
                  <a:schemeClr val="tx1"/>
                </a:solidFill>
              </a:rPr>
              <a:t> item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menunya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Namun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dirty="0" err="1">
                <a:solidFill>
                  <a:schemeClr val="tx1"/>
                </a:solidFill>
              </a:rPr>
              <a:t>mereka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masih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belum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memutuskan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antara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tiga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kemungkinan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kampanye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pemasaran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mempromosikan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produk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tersebut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Untuk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menentukan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promosi</a:t>
            </a:r>
            <a:r>
              <a:rPr lang="en-US" sz="1800" dirty="0">
                <a:solidFill>
                  <a:schemeClr val="tx1"/>
                </a:solidFill>
              </a:rPr>
              <a:t> mana yang </a:t>
            </a:r>
            <a:r>
              <a:rPr lang="en-US" sz="1800" dirty="0" err="1">
                <a:solidFill>
                  <a:schemeClr val="tx1"/>
                </a:solidFill>
              </a:rPr>
              <a:t>memiliki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pengaruh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terbesar</a:t>
            </a:r>
            <a:r>
              <a:rPr lang="en-US" sz="1800" dirty="0">
                <a:solidFill>
                  <a:schemeClr val="tx1"/>
                </a:solidFill>
              </a:rPr>
              <a:t> pada </a:t>
            </a:r>
            <a:r>
              <a:rPr lang="en-US" sz="1800" dirty="0" err="1">
                <a:solidFill>
                  <a:schemeClr val="tx1"/>
                </a:solidFill>
              </a:rPr>
              <a:t>penjualan</a:t>
            </a:r>
            <a:r>
              <a:rPr lang="en-US" sz="1800" dirty="0">
                <a:solidFill>
                  <a:schemeClr val="tx1"/>
                </a:solidFill>
              </a:rPr>
              <a:t>, item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diperkenalkan</a:t>
            </a:r>
            <a:r>
              <a:rPr lang="en-US" sz="1800" dirty="0">
                <a:solidFill>
                  <a:schemeClr val="tx1"/>
                </a:solidFill>
              </a:rPr>
              <a:t> pada </a:t>
            </a:r>
            <a:r>
              <a:rPr lang="en-US" sz="1800" dirty="0" err="1">
                <a:solidFill>
                  <a:schemeClr val="tx1"/>
                </a:solidFill>
              </a:rPr>
              <a:t>lokasi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dirty="0" err="1">
                <a:solidFill>
                  <a:schemeClr val="tx1"/>
                </a:solidFill>
              </a:rPr>
              <a:t>beberapa</a:t>
            </a:r>
            <a:r>
              <a:rPr lang="en-US" sz="1800" dirty="0">
                <a:solidFill>
                  <a:schemeClr val="tx1"/>
                </a:solidFill>
              </a:rPr>
              <a:t> pasar yang </a:t>
            </a:r>
            <a:r>
              <a:rPr lang="en-US" sz="1800" dirty="0" err="1">
                <a:solidFill>
                  <a:schemeClr val="tx1"/>
                </a:solidFill>
              </a:rPr>
              <a:t>dipilih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secara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acak</a:t>
            </a:r>
            <a:r>
              <a:rPr lang="en-US" sz="1800" dirty="0">
                <a:solidFill>
                  <a:schemeClr val="tx1"/>
                </a:solidFill>
              </a:rPr>
              <a:t>. </a:t>
            </a:r>
            <a:r>
              <a:rPr lang="en-US" sz="1800" dirty="0" err="1">
                <a:solidFill>
                  <a:schemeClr val="tx1"/>
                </a:solidFill>
              </a:rPr>
              <a:t>Promosi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berbeda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digunakan</a:t>
            </a:r>
            <a:r>
              <a:rPr lang="en-US" sz="1800" dirty="0">
                <a:solidFill>
                  <a:schemeClr val="tx1"/>
                </a:solidFill>
              </a:rPr>
              <a:t> di </a:t>
            </a:r>
            <a:r>
              <a:rPr lang="en-US" sz="1800" dirty="0" err="1">
                <a:solidFill>
                  <a:schemeClr val="tx1"/>
                </a:solidFill>
              </a:rPr>
              <a:t>setiap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lokasi</a:t>
            </a:r>
            <a:r>
              <a:rPr lang="en-US" sz="1800" dirty="0">
                <a:solidFill>
                  <a:schemeClr val="tx1"/>
                </a:solidFill>
              </a:rPr>
              <a:t>,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dan </a:t>
            </a:r>
            <a:r>
              <a:rPr lang="en-US" sz="1800" dirty="0" err="1">
                <a:solidFill>
                  <a:schemeClr val="tx1"/>
                </a:solidFill>
              </a:rPr>
              <a:t>penjualan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mingguan</a:t>
            </a:r>
            <a:r>
              <a:rPr lang="en-US" sz="1800" dirty="0">
                <a:solidFill>
                  <a:schemeClr val="tx1"/>
                </a:solidFill>
              </a:rPr>
              <a:t> item </a:t>
            </a:r>
            <a:r>
              <a:rPr lang="en-US" sz="1800" dirty="0" err="1">
                <a:solidFill>
                  <a:schemeClr val="tx1"/>
                </a:solidFill>
              </a:rPr>
              <a:t>baru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 err="1">
                <a:solidFill>
                  <a:schemeClr val="tx1"/>
                </a:solidFill>
              </a:rPr>
              <a:t>dicatat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selama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empat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minggu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pertama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/>
          <a:stretch/>
        </p:blipFill>
        <p:spPr>
          <a:xfrm>
            <a:off x="4953000" y="1417732"/>
            <a:ext cx="4191000" cy="4036786"/>
          </a:xfr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Title 13">
            <a:extLst>
              <a:ext uri="{FF2B5EF4-FFF2-40B4-BE49-F238E27FC236}">
                <a16:creationId xmlns:a16="http://schemas.microsoft.com/office/drawing/2014/main" id="{6506E28F-8151-4E7B-A4EB-9C46798BE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771670"/>
            <a:ext cx="6249917" cy="538132"/>
          </a:xfrm>
        </p:spPr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Dataset</a:t>
            </a:r>
            <a:endParaRPr lang="en-US" b="0" dirty="0"/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2902181-1152-4313-BA95-804A1D9D616C}"/>
              </a:ext>
            </a:extLst>
          </p:cNvPr>
          <p:cNvSpPr txBox="1">
            <a:spLocks/>
          </p:cNvSpPr>
          <p:nvPr/>
        </p:nvSpPr>
        <p:spPr>
          <a:xfrm>
            <a:off x="390370" y="1678675"/>
            <a:ext cx="8141020" cy="4039737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/>
              <a:t>Dataset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548 </a:t>
            </a:r>
            <a:r>
              <a:rPr lang="en-ID" dirty="0" err="1"/>
              <a:t>entri</a:t>
            </a:r>
            <a:r>
              <a:rPr lang="en-ID" dirty="0"/>
              <a:t> yang </a:t>
            </a:r>
            <a:r>
              <a:rPr lang="en-ID" dirty="0" err="1"/>
              <a:t>memiliki</a:t>
            </a:r>
            <a:r>
              <a:rPr lang="en-ID" dirty="0"/>
              <a:t> :</a:t>
            </a:r>
          </a:p>
          <a:p>
            <a:pPr algn="just"/>
            <a:r>
              <a:rPr lang="en-ID" dirty="0" err="1"/>
              <a:t>MarketId</a:t>
            </a:r>
            <a:r>
              <a:rPr lang="en-ID" dirty="0"/>
              <a:t>, id internal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mendeskripsikan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pasar, </a:t>
            </a:r>
            <a:r>
              <a:rPr lang="en-ID" dirty="0" err="1"/>
              <a:t>disini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AgeOfStores</a:t>
            </a:r>
            <a:r>
              <a:rPr lang="en-ID" dirty="0"/>
              <a:t>,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tahun</a:t>
            </a:r>
            <a:r>
              <a:rPr lang="en-ID" dirty="0"/>
              <a:t> (1–28). </a:t>
            </a:r>
            <a:r>
              <a:rPr lang="en-ID" dirty="0" err="1"/>
              <a:t>Usia</a:t>
            </a:r>
            <a:r>
              <a:rPr lang="en-ID" dirty="0"/>
              <a:t> rata-rata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8,5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LocationID</a:t>
            </a:r>
            <a:r>
              <a:rPr lang="en-ID" dirty="0"/>
              <a:t>, id </a:t>
            </a:r>
            <a:r>
              <a:rPr lang="en-ID" dirty="0" err="1"/>
              <a:t>unik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.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lokasi</a:t>
            </a:r>
            <a:r>
              <a:rPr lang="en-ID" dirty="0"/>
              <a:t> </a:t>
            </a:r>
            <a:r>
              <a:rPr lang="en-ID" dirty="0" err="1"/>
              <a:t>diidentifikasi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nomor</a:t>
            </a:r>
            <a:r>
              <a:rPr lang="en-ID" dirty="0"/>
              <a:t>.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137.</a:t>
            </a:r>
          </a:p>
          <a:p>
            <a:pPr algn="just"/>
            <a:r>
              <a:rPr lang="en-ID" dirty="0"/>
              <a:t>Promotion,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yang </a:t>
            </a:r>
            <a:r>
              <a:rPr lang="en-ID" dirty="0" err="1"/>
              <a:t>diuji</a:t>
            </a:r>
            <a:r>
              <a:rPr lang="en-ID" dirty="0"/>
              <a:t> (A, B, C). Pada dataset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diketahui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SalesInThousands</a:t>
            </a:r>
            <a:r>
              <a:rPr lang="en-ID" dirty="0"/>
              <a:t>, </a:t>
            </a:r>
            <a:r>
              <a:rPr lang="en-ID" dirty="0" err="1"/>
              <a:t>jumlah</a:t>
            </a:r>
            <a:r>
              <a:rPr lang="en-ID" dirty="0"/>
              <a:t>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LocationID</a:t>
            </a:r>
            <a:r>
              <a:rPr lang="en-ID" dirty="0"/>
              <a:t>, Promotion, dan week </a:t>
            </a:r>
            <a:r>
              <a:rPr lang="en-ID" dirty="0" err="1"/>
              <a:t>tertentu</a:t>
            </a:r>
            <a:r>
              <a:rPr lang="en-ID" dirty="0"/>
              <a:t>. </a:t>
            </a:r>
            <a:r>
              <a:rPr lang="en-ID" dirty="0" err="1"/>
              <a:t>Jumlah</a:t>
            </a:r>
            <a:r>
              <a:rPr lang="en-ID" dirty="0"/>
              <a:t> rata-rata </a:t>
            </a:r>
            <a:r>
              <a:rPr lang="en-ID" dirty="0" err="1"/>
              <a:t>penjualan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53,5 </a:t>
            </a:r>
            <a:r>
              <a:rPr lang="en-ID" dirty="0" err="1"/>
              <a:t>ribu</a:t>
            </a:r>
            <a:r>
              <a:rPr lang="en-ID" dirty="0"/>
              <a:t> </a:t>
            </a:r>
            <a:r>
              <a:rPr lang="en-ID" dirty="0" err="1"/>
              <a:t>dolar</a:t>
            </a:r>
            <a:r>
              <a:rPr lang="en-ID" dirty="0"/>
              <a:t>.</a:t>
            </a:r>
          </a:p>
          <a:p>
            <a:pPr algn="just"/>
            <a:r>
              <a:rPr lang="en-ID" dirty="0" err="1"/>
              <a:t>MarketSize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</a:t>
            </a:r>
            <a:r>
              <a:rPr lang="en-ID" dirty="0" err="1"/>
              <a:t>yaiut</a:t>
            </a:r>
            <a:r>
              <a:rPr lang="en-ID" dirty="0"/>
              <a:t> small, medium, dan large.</a:t>
            </a:r>
          </a:p>
          <a:p>
            <a:pPr algn="just"/>
            <a:r>
              <a:rPr lang="en-ID" dirty="0"/>
              <a:t>week,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minggu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dijalankan</a:t>
            </a:r>
            <a:r>
              <a:rPr lang="en-ID" dirty="0"/>
              <a:t> (1-4).</a:t>
            </a:r>
          </a:p>
        </p:txBody>
      </p:sp>
    </p:spTree>
    <p:extLst>
      <p:ext uri="{BB962C8B-B14F-4D97-AF65-F5344CB8AC3E}">
        <p14:creationId xmlns:p14="http://schemas.microsoft.com/office/powerpoint/2010/main" val="3281832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23943912-6445-40F5-9FDC-E2F61983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209029"/>
            <a:ext cx="6249917" cy="1147969"/>
          </a:xfrm>
        </p:spPr>
        <p:txBody>
          <a:bodyPr/>
          <a:lstStyle/>
          <a:p>
            <a:r>
              <a:rPr lang="en-US" dirty="0" err="1"/>
              <a:t>Sampel</a:t>
            </a:r>
            <a:r>
              <a:rPr lang="en-US" dirty="0"/>
              <a:t> Dataset</a:t>
            </a:r>
            <a:endParaRPr lang="en-US" b="0" dirty="0"/>
          </a:p>
        </p:txBody>
      </p:sp>
      <p:graphicFrame>
        <p:nvGraphicFramePr>
          <p:cNvPr id="9" name="Table Placeholder 10">
            <a:extLst>
              <a:ext uri="{FF2B5EF4-FFF2-40B4-BE49-F238E27FC236}">
                <a16:creationId xmlns:a16="http://schemas.microsoft.com/office/drawing/2014/main" id="{651333A8-7C3A-4F26-9C2E-0F555CDF7C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0609643"/>
              </p:ext>
            </p:extLst>
          </p:nvPr>
        </p:nvGraphicFramePr>
        <p:xfrm>
          <a:off x="457201" y="1761746"/>
          <a:ext cx="8141021" cy="41898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927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1064526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1310185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1173707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1119117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  <a:gridCol w="982638">
                  <a:extLst>
                    <a:ext uri="{9D8B030D-6E8A-4147-A177-3AD203B41FA5}">
                      <a16:colId xmlns:a16="http://schemas.microsoft.com/office/drawing/2014/main" val="3098520345"/>
                    </a:ext>
                  </a:extLst>
                </a:gridCol>
                <a:gridCol w="1596921">
                  <a:extLst>
                    <a:ext uri="{9D8B030D-6E8A-4147-A177-3AD203B41FA5}">
                      <a16:colId xmlns:a16="http://schemas.microsoft.com/office/drawing/2014/main" val="3866275795"/>
                    </a:ext>
                  </a:extLst>
                </a:gridCol>
              </a:tblGrid>
              <a:tr h="523732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MarketID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MarketSize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LocationID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 err="1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AgeOfStore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Promotion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rgbClr val="3F3F3F"/>
                          </a:solidFill>
                        </a:rPr>
                        <a:t>week</a:t>
                      </a: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 err="1">
                          <a:solidFill>
                            <a:srgbClr val="3F3F3F"/>
                          </a:solidFill>
                        </a:rPr>
                        <a:t>SalesInThousands</a:t>
                      </a:r>
                      <a:endParaRPr lang="en-IN" sz="1200" dirty="0">
                        <a:solidFill>
                          <a:srgbClr val="3F3F3F"/>
                        </a:solidFill>
                      </a:endParaRPr>
                    </a:p>
                  </a:txBody>
                  <a:tcPr marL="70693" marR="70693" marT="34290" marB="34290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33.73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35.67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29.03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287545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C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39.25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741370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F3F3F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Medium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5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B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27.81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4611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…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523732">
                <a:tc>
                  <a:txBody>
                    <a:bodyPr/>
                    <a:lstStyle/>
                    <a:p>
                      <a:r>
                        <a:rPr lang="en-IN" sz="12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en-IN" sz="1200" dirty="0">
                        <a:solidFill>
                          <a:schemeClr val="tx1"/>
                        </a:solidFill>
                      </a:endParaRPr>
                    </a:p>
                  </a:txBody>
                  <a:tcPr marL="137160" marR="70693" marT="34290" marB="34290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Large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920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</a:t>
                      </a:r>
                      <a:endParaRPr lang="en-IN" sz="12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>
                          <a:solidFill>
                            <a:schemeClr val="tx1"/>
                          </a:solidFill>
                          <a:latin typeface="+mn-lt"/>
                        </a:rPr>
                        <a:t>49.41</a:t>
                      </a:r>
                    </a:p>
                  </a:txBody>
                  <a:tcPr marL="70693" marR="70693" marT="34290" marB="34290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909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itle 13">
            <a:extLst>
              <a:ext uri="{FF2B5EF4-FFF2-40B4-BE49-F238E27FC236}">
                <a16:creationId xmlns:a16="http://schemas.microsoft.com/office/drawing/2014/main" id="{23943912-6445-40F5-9FDC-E2F61983E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008" y="341193"/>
            <a:ext cx="4960913" cy="1448571"/>
          </a:xfrm>
        </p:spPr>
        <p:txBody>
          <a:bodyPr>
            <a:normAutofit/>
          </a:bodyPr>
          <a:lstStyle/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MarketSize</a:t>
            </a:r>
            <a:r>
              <a:rPr lang="en-US" dirty="0"/>
              <a:t> - Promotion</a:t>
            </a:r>
            <a:endParaRPr lang="en-US" b="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F91ADF-4A1B-4ECC-A9A2-23D27F171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778" y="2019660"/>
            <a:ext cx="2775980" cy="224505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39233AA-FBEA-42EA-B057-4B34FF105D7A}"/>
              </a:ext>
            </a:extLst>
          </p:cNvPr>
          <p:cNvSpPr/>
          <p:nvPr/>
        </p:nvSpPr>
        <p:spPr>
          <a:xfrm>
            <a:off x="1417289" y="2300662"/>
            <a:ext cx="562512" cy="93752"/>
          </a:xfrm>
          <a:prstGeom prst="roundRect">
            <a:avLst/>
          </a:prstGeom>
          <a:solidFill>
            <a:srgbClr val="E24A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AAC9108-7323-4EC5-ACE3-BF024BF4F0C9}"/>
              </a:ext>
            </a:extLst>
          </p:cNvPr>
          <p:cNvSpPr/>
          <p:nvPr/>
        </p:nvSpPr>
        <p:spPr>
          <a:xfrm>
            <a:off x="1417289" y="2968002"/>
            <a:ext cx="562512" cy="93752"/>
          </a:xfrm>
          <a:prstGeom prst="roundRect">
            <a:avLst/>
          </a:prstGeom>
          <a:solidFill>
            <a:srgbClr val="348A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D72C56-1853-4E1F-813E-EC72A1BE1A06}"/>
              </a:ext>
            </a:extLst>
          </p:cNvPr>
          <p:cNvSpPr/>
          <p:nvPr/>
        </p:nvSpPr>
        <p:spPr>
          <a:xfrm>
            <a:off x="1417289" y="3646486"/>
            <a:ext cx="562512" cy="93752"/>
          </a:xfrm>
          <a:prstGeom prst="roundRect">
            <a:avLst/>
          </a:prstGeom>
          <a:solidFill>
            <a:srgbClr val="988E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933045-A787-4BE0-819F-402E3AD4B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390" y="4545718"/>
            <a:ext cx="2777368" cy="1580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F6A223-42FA-40DE-83F1-D35222AD25E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31" t="4073" r="1464" b="1314"/>
          <a:stretch/>
        </p:blipFill>
        <p:spPr>
          <a:xfrm>
            <a:off x="4456969" y="1495608"/>
            <a:ext cx="3903260" cy="408260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8309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A401A3-8F2F-4417-902D-6B027B0D8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504" y="1842330"/>
            <a:ext cx="5540992" cy="4461454"/>
          </a:xfrm>
          <a:prstGeom prst="rect">
            <a:avLst/>
          </a:prstGeom>
        </p:spPr>
      </p:pic>
      <p:sp>
        <p:nvSpPr>
          <p:cNvPr id="13" name="Title 13">
            <a:extLst>
              <a:ext uri="{FF2B5EF4-FFF2-40B4-BE49-F238E27FC236}">
                <a16:creationId xmlns:a16="http://schemas.microsoft.com/office/drawing/2014/main" id="{6A12A25C-C9D6-4125-83D8-291345F63E8A}"/>
              </a:ext>
            </a:extLst>
          </p:cNvPr>
          <p:cNvSpPr txBox="1">
            <a:spLocks/>
          </p:cNvSpPr>
          <p:nvPr/>
        </p:nvSpPr>
        <p:spPr>
          <a:xfrm>
            <a:off x="389008" y="341193"/>
            <a:ext cx="4960913" cy="1448571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MarketSize</a:t>
            </a:r>
            <a:r>
              <a:rPr lang="en-US" dirty="0"/>
              <a:t> - Promotion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672535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AgeOfStore</a:t>
            </a:r>
            <a:r>
              <a:rPr lang="en-US" dirty="0"/>
              <a:t> - Promotion</a:t>
            </a:r>
            <a:endParaRPr lang="en-US" b="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08832C-0B30-4DB5-A612-8F33EDD8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882" y="1672871"/>
            <a:ext cx="7594236" cy="452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646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Distribusi</a:t>
            </a:r>
            <a:br>
              <a:rPr lang="en-US" dirty="0"/>
            </a:br>
            <a:r>
              <a:rPr lang="en-US" dirty="0" err="1"/>
              <a:t>AgeOfStore</a:t>
            </a:r>
            <a:r>
              <a:rPr lang="en-US" dirty="0"/>
              <a:t> - Promotion</a:t>
            </a:r>
            <a:endParaRPr lang="en-US" b="0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140319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 err="1"/>
              <a:t>Toko</a:t>
            </a:r>
            <a:r>
              <a:rPr lang="en-ID" dirty="0"/>
              <a:t> yang </a:t>
            </a:r>
            <a:r>
              <a:rPr lang="en-ID" dirty="0" err="1"/>
              <a:t>terbilang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(</a:t>
            </a:r>
            <a:r>
              <a:rPr lang="en-ID" dirty="0" err="1"/>
              <a:t>AgeOfStore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) </a:t>
            </a:r>
            <a:r>
              <a:rPr lang="en-ID" dirty="0" err="1"/>
              <a:t>terlihat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dibandingkan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lama (</a:t>
            </a:r>
            <a:r>
              <a:rPr lang="en-ID" dirty="0" err="1"/>
              <a:t>AgeOfStore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), </a:t>
            </a:r>
            <a:r>
              <a:rPr lang="en-ID" dirty="0" err="1"/>
              <a:t>hal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dikarenakan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pasar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muncul</a:t>
            </a:r>
            <a:r>
              <a:rPr lang="en-ID" dirty="0"/>
              <a:t>/</a:t>
            </a:r>
            <a:r>
              <a:rPr lang="en-ID" dirty="0" err="1"/>
              <a:t>dikenal</a:t>
            </a:r>
            <a:r>
              <a:rPr lang="en-ID" dirty="0"/>
              <a:t>. </a:t>
            </a:r>
            <a:r>
              <a:rPr lang="en-ID" dirty="0" err="1"/>
              <a:t>Berikut</a:t>
            </a:r>
            <a:r>
              <a:rPr lang="en-ID"/>
              <a:t> 10 </a:t>
            </a:r>
            <a:r>
              <a:rPr lang="en-ID" dirty="0" err="1"/>
              <a:t>sampel</a:t>
            </a:r>
            <a:r>
              <a:rPr lang="en-ID" dirty="0"/>
              <a:t> </a:t>
            </a:r>
            <a:r>
              <a:rPr lang="en-ID" dirty="0" err="1"/>
              <a:t>grafik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data </a:t>
            </a:r>
            <a:r>
              <a:rPr lang="en-ID" dirty="0" err="1"/>
              <a:t>jenis-jenis</a:t>
            </a:r>
            <a:r>
              <a:rPr lang="en-ID" dirty="0"/>
              <a:t> </a:t>
            </a:r>
            <a:r>
              <a:rPr lang="en-ID" dirty="0" err="1"/>
              <a:t>promosi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termuda</a:t>
            </a:r>
            <a:r>
              <a:rPr lang="en-ID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F277BC-88C6-44B7-9FBF-02E2D6C46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705" y="3052004"/>
            <a:ext cx="6906589" cy="3334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8EB7C6-C136-4AE9-A94A-40A788A4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1129" y="5692972"/>
            <a:ext cx="514422" cy="5715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76265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Seno </a:t>
            </a:r>
            <a:r>
              <a:rPr lang="en-US" dirty="0" err="1"/>
              <a:t>Alrianto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Title 13">
            <a:extLst>
              <a:ext uri="{FF2B5EF4-FFF2-40B4-BE49-F238E27FC236}">
                <a16:creationId xmlns:a16="http://schemas.microsoft.com/office/drawing/2014/main" id="{6CCD9117-4994-41E6-8594-2E71E759E6D2}"/>
              </a:ext>
            </a:extLst>
          </p:cNvPr>
          <p:cNvSpPr txBox="1">
            <a:spLocks/>
          </p:cNvSpPr>
          <p:nvPr/>
        </p:nvSpPr>
        <p:spPr>
          <a:xfrm>
            <a:off x="389008" y="209029"/>
            <a:ext cx="4524185" cy="1303575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3300" b="1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Statistik</a:t>
            </a:r>
            <a:r>
              <a:rPr lang="en-US" dirty="0"/>
              <a:t> Promotion-</a:t>
            </a:r>
            <a:r>
              <a:rPr lang="en-US" dirty="0" err="1"/>
              <a:t>AgeOfStore</a:t>
            </a:r>
            <a:endParaRPr lang="en-US" b="0" dirty="0"/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9E33C3AD-E949-449E-BF55-C8E82D051C37}"/>
              </a:ext>
            </a:extLst>
          </p:cNvPr>
          <p:cNvSpPr txBox="1">
            <a:spLocks/>
          </p:cNvSpPr>
          <p:nvPr/>
        </p:nvSpPr>
        <p:spPr>
          <a:xfrm>
            <a:off x="390370" y="1678676"/>
            <a:ext cx="8141020" cy="1542196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35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2E7A40"/>
              </a:buClr>
              <a:buFont typeface="Arial" panose="020B0604020202020204" pitchFamily="34" charset="0"/>
              <a:buChar char="•"/>
              <a:defRPr lang="en-I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ID" dirty="0" err="1"/>
              <a:t>Usia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rata-rata </a:t>
            </a:r>
            <a:r>
              <a:rPr lang="en-ID" dirty="0" err="1"/>
              <a:t>sekitar</a:t>
            </a:r>
            <a:r>
              <a:rPr lang="en-ID" dirty="0"/>
              <a:t> 8 – 9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Mayoritas</a:t>
            </a:r>
            <a:r>
              <a:rPr lang="en-ID" dirty="0"/>
              <a:t> </a:t>
            </a:r>
            <a:r>
              <a:rPr lang="en-ID" dirty="0" err="1"/>
              <a:t>toko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usia</a:t>
            </a:r>
            <a:r>
              <a:rPr lang="en-ID" dirty="0"/>
              <a:t> 10 - 12 </a:t>
            </a:r>
            <a:r>
              <a:rPr lang="en-ID" dirty="0" err="1"/>
              <a:t>tahun</a:t>
            </a:r>
            <a:r>
              <a:rPr lang="en-ID" dirty="0"/>
              <a:t>.</a:t>
            </a:r>
          </a:p>
          <a:p>
            <a:pPr marL="0" indent="0" algn="just">
              <a:buNone/>
            </a:pP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mengetahui</a:t>
            </a:r>
            <a:r>
              <a:rPr lang="en-ID" dirty="0"/>
              <a:t> </a:t>
            </a:r>
            <a:r>
              <a:rPr lang="en-ID" dirty="0" err="1"/>
              <a:t>sampel</a:t>
            </a:r>
            <a:r>
              <a:rPr lang="en-ID" dirty="0"/>
              <a:t> data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A/B testing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selisih</a:t>
            </a:r>
            <a:r>
              <a:rPr lang="en-ID" dirty="0"/>
              <a:t> </a:t>
            </a:r>
            <a:r>
              <a:rPr lang="en-ID" dirty="0" err="1"/>
              <a:t>angka</a:t>
            </a:r>
            <a:r>
              <a:rPr lang="en-ID" dirty="0"/>
              <a:t> yang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baik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pengujian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575688-0FFD-45D6-9A1A-D6C76D9AE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429" y="3338264"/>
            <a:ext cx="6229142" cy="2161784"/>
          </a:xfrm>
          <a:prstGeom prst="rect">
            <a:avLst/>
          </a:prstGeom>
          <a:ln w="38100">
            <a:solidFill>
              <a:srgbClr val="F2F2F2"/>
            </a:solidFill>
          </a:ln>
        </p:spPr>
      </p:pic>
    </p:spTree>
    <p:extLst>
      <p:ext uri="{BB962C8B-B14F-4D97-AF65-F5344CB8AC3E}">
        <p14:creationId xmlns:p14="http://schemas.microsoft.com/office/powerpoint/2010/main" val="1203319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717</Words>
  <Application>Microsoft Office PowerPoint</Application>
  <PresentationFormat>On-screen Show (4:3)</PresentationFormat>
  <Paragraphs>143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Gill Sans SemiBold</vt:lpstr>
      <vt:lpstr>Times New Roman</vt:lpstr>
      <vt:lpstr>Office Theme</vt:lpstr>
      <vt:lpstr>A/B Testing Promosi Pemasaran</vt:lpstr>
      <vt:lpstr>Tujuan &amp; Skenario :</vt:lpstr>
      <vt:lpstr>Deskripsi Dataset</vt:lpstr>
      <vt:lpstr>Sampel Dataset</vt:lpstr>
      <vt:lpstr>Distribusi MarketSize - Promotion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2021-11-11T04:58:43Z</dcterms:created>
  <dcterms:modified xsi:type="dcterms:W3CDTF">2021-11-12T01:17:37Z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