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72" r:id="rId7"/>
    <p:sldId id="274" r:id="rId8"/>
    <p:sldId id="275" r:id="rId9"/>
    <p:sldId id="276" r:id="rId10"/>
    <p:sldId id="277" r:id="rId11"/>
    <p:sldId id="278" r:id="rId12"/>
    <p:sldId id="279" r:id="rId13"/>
    <p:sldId id="280" r:id="rId14"/>
    <p:sldId id="281" r:id="rId15"/>
    <p:sldId id="282" r:id="rId16"/>
    <p:sldId id="284" r:id="rId17"/>
    <p:sldId id="283" r:id="rId18"/>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0" d="100"/>
          <a:sy n="70" d="100"/>
        </p:scale>
        <p:origin x="1326" y="72"/>
      </p:cViewPr>
      <p:guideLst>
        <p:guide orient="horz" pos="2160"/>
        <p:guide pos="288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11/8/2021</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5638801" y="4145282"/>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6689" y="6057150"/>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219200" y="584201"/>
            <a:ext cx="6553200" cy="2000251"/>
          </a:xfrm>
        </p:spPr>
        <p:txBody>
          <a:bodyPr>
            <a:normAutofit/>
          </a:bodyPr>
          <a:lstStyle>
            <a:lvl1pPr>
              <a:defRPr sz="4051"/>
            </a:lvl1pPr>
          </a:lstStyle>
          <a:p>
            <a:r>
              <a:rPr lang="en-US"/>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101" cap="all" spc="150" baseline="0">
                <a:solidFill>
                  <a:schemeClr val="accent1"/>
                </a:solidFill>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11/8/2021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5638801" y="4145282"/>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219200" y="2209802"/>
            <a:ext cx="6705600" cy="2764335"/>
          </a:xfrm>
        </p:spPr>
        <p:txBody>
          <a:bodyPr anchor="b">
            <a:normAutofit/>
          </a:bodyPr>
          <a:lstStyle>
            <a:lvl1pPr algn="l">
              <a:defRPr sz="4051" b="0" cap="none" baseline="0"/>
            </a:lvl1pPr>
          </a:lstStyle>
          <a:p>
            <a:r>
              <a:rPr lang="en-US"/>
              <a:t>Click to edit Master title style</a:t>
            </a:r>
            <a:endParaRPr/>
          </a:p>
        </p:txBody>
      </p:sp>
      <p:sp>
        <p:nvSpPr>
          <p:cNvPr id="3" name="Text Placeholder 2"/>
          <p:cNvSpPr>
            <a:spLocks noGrp="1"/>
          </p:cNvSpPr>
          <p:nvPr>
            <p:ph type="body" idx="1"/>
          </p:nvPr>
        </p:nvSpPr>
        <p:spPr>
          <a:xfrm>
            <a:off x="1219200" y="4951267"/>
            <a:ext cx="5303520" cy="1220933"/>
          </a:xfrm>
        </p:spPr>
        <p:txBody>
          <a:bodyPr anchor="t">
            <a:normAutofit/>
          </a:bodyPr>
          <a:lstStyle>
            <a:lvl1pPr marL="0" indent="0">
              <a:spcBef>
                <a:spcPts val="0"/>
              </a:spcBef>
              <a:buNone/>
              <a:defRPr sz="2101" cap="all" spc="150" baseline="0">
                <a:solidFill>
                  <a:schemeClr val="accent1"/>
                </a:solidFill>
              </a:defRPr>
            </a:lvl1pPr>
            <a:lvl2pPr marL="457242" indent="0">
              <a:buNone/>
              <a:defRPr sz="1800">
                <a:solidFill>
                  <a:schemeClr val="tx1">
                    <a:tint val="75000"/>
                  </a:schemeClr>
                </a:solidFill>
              </a:defRPr>
            </a:lvl2pPr>
            <a:lvl3pPr marL="914484" indent="0">
              <a:buNone/>
              <a:defRPr sz="1575">
                <a:solidFill>
                  <a:schemeClr val="tx1">
                    <a:tint val="75000"/>
                  </a:schemeClr>
                </a:solidFill>
              </a:defRPr>
            </a:lvl3pPr>
            <a:lvl4pPr marL="1371726" indent="0">
              <a:buNone/>
              <a:defRPr sz="1425">
                <a:solidFill>
                  <a:schemeClr val="tx1">
                    <a:tint val="75000"/>
                  </a:schemeClr>
                </a:solidFill>
              </a:defRPr>
            </a:lvl4pPr>
            <a:lvl5pPr marL="1828967" indent="0">
              <a:buNone/>
              <a:defRPr sz="1425">
                <a:solidFill>
                  <a:schemeClr val="tx1">
                    <a:tint val="75000"/>
                  </a:schemeClr>
                </a:solidFill>
              </a:defRPr>
            </a:lvl5pPr>
            <a:lvl6pPr marL="2286210" indent="0">
              <a:buNone/>
              <a:defRPr sz="1425">
                <a:solidFill>
                  <a:schemeClr val="tx1">
                    <a:tint val="75000"/>
                  </a:schemeClr>
                </a:solidFill>
              </a:defRPr>
            </a:lvl6pPr>
            <a:lvl7pPr marL="2743451" indent="0">
              <a:buNone/>
              <a:defRPr sz="1425">
                <a:solidFill>
                  <a:schemeClr val="tx1">
                    <a:tint val="75000"/>
                  </a:schemeClr>
                </a:solidFill>
              </a:defRPr>
            </a:lvl7pPr>
            <a:lvl8pPr marL="3200693" indent="0">
              <a:buNone/>
              <a:defRPr sz="1425">
                <a:solidFill>
                  <a:schemeClr val="tx1">
                    <a:tint val="75000"/>
                  </a:schemeClr>
                </a:solidFill>
              </a:defRPr>
            </a:lvl8pPr>
            <a:lvl9pPr marL="3657935"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a:lvl6pPr>
            <a:lvl7pPr>
              <a:defRPr sz="1500" baseline="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baseline="0"/>
            </a:lvl6pPr>
            <a:lvl7pPr>
              <a:defRPr sz="1500" baseline="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3" name="Content Placeholder 2"/>
          <p:cNvSpPr>
            <a:spLocks noGrp="1"/>
          </p:cNvSpPr>
          <p:nvPr>
            <p:ph idx="1"/>
          </p:nvPr>
        </p:nvSpPr>
        <p:spPr>
          <a:xfrm>
            <a:off x="4114800" y="584200"/>
            <a:ext cx="4572000" cy="5588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101"/>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1905"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a:defRPr sz="900">
                <a:solidFill>
                  <a:schemeClr val="tx1">
                    <a:tint val="75000"/>
                  </a:schemeClr>
                </a:solidFill>
              </a:defRPr>
            </a:lvl1pPr>
          </a:lstStyle>
          <a:p>
            <a:fld id="{F0DFD029-FB74-4578-B929-F66AA97659CA}" type="datetimeFigureOut">
              <a:rPr lang="en-US"/>
              <a:pPr/>
              <a:t>11/8/2021</a:t>
            </a:fld>
            <a:endParaRPr/>
          </a:p>
        </p:txBody>
      </p:sp>
      <p:sp>
        <p:nvSpPr>
          <p:cNvPr id="5" name="Footer Placeholder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a:defRPr sz="9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r">
              <a:defRPr sz="9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84" rtl="0" eaLnBrk="1" latinLnBrk="0" hangingPunct="1">
        <a:lnSpc>
          <a:spcPct val="90000"/>
        </a:lnSpc>
        <a:spcBef>
          <a:spcPct val="0"/>
        </a:spcBef>
        <a:buNone/>
        <a:defRPr sz="2701" kern="1200">
          <a:solidFill>
            <a:schemeClr val="tx1"/>
          </a:solidFill>
          <a:latin typeface="+mj-lt"/>
          <a:ea typeface="+mj-ea"/>
          <a:cs typeface="+mj-cs"/>
        </a:defRPr>
      </a:lvl1pPr>
    </p:titleStyle>
    <p:bodyStyle>
      <a:lvl1pPr marL="228621" indent="-228621" algn="l" defTabSz="914484" rtl="0" eaLnBrk="1" latinLnBrk="0" hangingPunct="1">
        <a:lnSpc>
          <a:spcPct val="90000"/>
        </a:lnSpc>
        <a:spcBef>
          <a:spcPts val="1200"/>
        </a:spcBef>
        <a:buClr>
          <a:schemeClr val="accent1"/>
        </a:buClr>
        <a:buSzPct val="100000"/>
        <a:buFont typeface="Arial" pitchFamily="34" charset="0"/>
        <a:buChar char="•"/>
        <a:defRPr sz="2101" kern="1200">
          <a:solidFill>
            <a:schemeClr val="tx1"/>
          </a:solidFill>
          <a:latin typeface="+mn-lt"/>
          <a:ea typeface="+mn-ea"/>
          <a:cs typeface="+mn-cs"/>
        </a:defRPr>
      </a:lvl1pPr>
      <a:lvl2pPr marL="457242" indent="-173752" algn="l" defTabSz="914484" rtl="0" eaLnBrk="1" latinLnBrk="0" hangingPunct="1">
        <a:lnSpc>
          <a:spcPct val="90000"/>
        </a:lnSpc>
        <a:spcBef>
          <a:spcPts val="600"/>
        </a:spcBef>
        <a:buClr>
          <a:schemeClr val="accent1"/>
        </a:buClr>
        <a:buSzPct val="80000"/>
        <a:buFont typeface="Arial" pitchFamily="34" charset="0"/>
        <a:buChar char="•"/>
        <a:defRPr sz="1800" kern="1200">
          <a:solidFill>
            <a:schemeClr val="tx1"/>
          </a:solidFill>
          <a:latin typeface="+mn-lt"/>
          <a:ea typeface="+mn-ea"/>
          <a:cs typeface="+mn-cs"/>
        </a:defRPr>
      </a:lvl2pPr>
      <a:lvl3pPr marL="685863"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3pPr>
      <a:lvl4pPr marL="914484"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4pPr>
      <a:lvl5pPr marL="1143104"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5pPr>
      <a:lvl6pPr marL="1371726"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6pPr>
      <a:lvl7pPr marL="1600347" indent="-173752" algn="l" defTabSz="91448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7pPr>
      <a:lvl8pPr marL="1828967" indent="-173752" algn="l" defTabSz="91448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8pPr>
      <a:lvl9pPr marL="2057589" indent="-173752" algn="l" defTabSz="91448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Analysis – Popular Games</a:t>
            </a:r>
          </a:p>
        </p:txBody>
      </p:sp>
      <p:sp>
        <p:nvSpPr>
          <p:cNvPr id="5" name="Subtitle 4"/>
          <p:cNvSpPr>
            <a:spLocks noGrp="1"/>
          </p:cNvSpPr>
          <p:nvPr>
            <p:ph type="subTitle" idx="1"/>
          </p:nvPr>
        </p:nvSpPr>
        <p:spPr/>
        <p:txBody>
          <a:bodyPr/>
          <a:lstStyle/>
          <a:p>
            <a:r>
              <a:rPr lang="en-US" dirty="0"/>
              <a:t>Seno </a:t>
            </a:r>
            <a:r>
              <a:rPr lang="en-US" dirty="0" err="1"/>
              <a:t>alrianto</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Cluster of the Game by Followers</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Grouping games based on followers in each gender-country can be used as a benchmark for the development of game popularity.</a:t>
            </a:r>
            <a:endParaRPr lang="en-US" sz="1876" dirty="0"/>
          </a:p>
        </p:txBody>
      </p:sp>
      <p:pic>
        <p:nvPicPr>
          <p:cNvPr id="3" name="Picture 2">
            <a:extLst>
              <a:ext uri="{FF2B5EF4-FFF2-40B4-BE49-F238E27FC236}">
                <a16:creationId xmlns:a16="http://schemas.microsoft.com/office/drawing/2014/main" id="{3CD6BE75-3A66-4F8E-84EE-1DC851189DDF}"/>
              </a:ext>
            </a:extLst>
          </p:cNvPr>
          <p:cNvPicPr>
            <a:picLocks noChangeAspect="1"/>
          </p:cNvPicPr>
          <p:nvPr/>
        </p:nvPicPr>
        <p:blipFill>
          <a:blip r:embed="rId2"/>
          <a:stretch>
            <a:fillRect/>
          </a:stretch>
        </p:blipFill>
        <p:spPr>
          <a:xfrm>
            <a:off x="1384816" y="2726739"/>
            <a:ext cx="6374369" cy="3654589"/>
          </a:xfrm>
          <a:prstGeom prst="rect">
            <a:avLst/>
          </a:prstGeom>
        </p:spPr>
      </p:pic>
    </p:spTree>
    <p:extLst>
      <p:ext uri="{BB962C8B-B14F-4D97-AF65-F5344CB8AC3E}">
        <p14:creationId xmlns:p14="http://schemas.microsoft.com/office/powerpoint/2010/main" val="30651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Sample Popularity of the Games</a:t>
            </a:r>
            <a:endParaRPr lang="en-US" dirty="0"/>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Here are some samples of gaming popularity from all three countries based on male gender.</a:t>
            </a:r>
            <a:endParaRPr lang="en-US" sz="1876" dirty="0"/>
          </a:p>
        </p:txBody>
      </p:sp>
      <p:pic>
        <p:nvPicPr>
          <p:cNvPr id="2" name="Picture 1">
            <a:extLst>
              <a:ext uri="{FF2B5EF4-FFF2-40B4-BE49-F238E27FC236}">
                <a16:creationId xmlns:a16="http://schemas.microsoft.com/office/drawing/2014/main" id="{1AE5DF8B-6505-4AB1-96E0-A617943BFE72}"/>
              </a:ext>
            </a:extLst>
          </p:cNvPr>
          <p:cNvPicPr>
            <a:picLocks noChangeAspect="1"/>
          </p:cNvPicPr>
          <p:nvPr/>
        </p:nvPicPr>
        <p:blipFill>
          <a:blip r:embed="rId2"/>
          <a:stretch>
            <a:fillRect/>
          </a:stretch>
        </p:blipFill>
        <p:spPr>
          <a:xfrm>
            <a:off x="1222755" y="2726738"/>
            <a:ext cx="6698490" cy="3654589"/>
          </a:xfrm>
          <a:prstGeom prst="rect">
            <a:avLst/>
          </a:prstGeom>
        </p:spPr>
      </p:pic>
    </p:spTree>
    <p:extLst>
      <p:ext uri="{BB962C8B-B14F-4D97-AF65-F5344CB8AC3E}">
        <p14:creationId xmlns:p14="http://schemas.microsoft.com/office/powerpoint/2010/main" val="29780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Dashboard</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The dashboard that has been created contains a summary of the analysis that has been done as a thorough insight into the development of the popularity of the game.</a:t>
            </a:r>
          </a:p>
        </p:txBody>
      </p:sp>
      <p:pic>
        <p:nvPicPr>
          <p:cNvPr id="3" name="Picture 2">
            <a:extLst>
              <a:ext uri="{FF2B5EF4-FFF2-40B4-BE49-F238E27FC236}">
                <a16:creationId xmlns:a16="http://schemas.microsoft.com/office/drawing/2014/main" id="{358C6370-9469-4358-A73F-9A1B1158BCE8}"/>
              </a:ext>
            </a:extLst>
          </p:cNvPr>
          <p:cNvPicPr>
            <a:picLocks noChangeAspect="1"/>
          </p:cNvPicPr>
          <p:nvPr/>
        </p:nvPicPr>
        <p:blipFill>
          <a:blip r:embed="rId2"/>
          <a:stretch>
            <a:fillRect/>
          </a:stretch>
        </p:blipFill>
        <p:spPr>
          <a:xfrm>
            <a:off x="1600898" y="2996952"/>
            <a:ext cx="5942204" cy="3586411"/>
          </a:xfrm>
          <a:prstGeom prst="rect">
            <a:avLst/>
          </a:prstGeom>
        </p:spPr>
      </p:pic>
    </p:spTree>
    <p:extLst>
      <p:ext uri="{BB962C8B-B14F-4D97-AF65-F5344CB8AC3E}">
        <p14:creationId xmlns:p14="http://schemas.microsoft.com/office/powerpoint/2010/main" val="160726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Conclusion</a:t>
            </a:r>
            <a:endParaRPr lang="en-US" dirty="0"/>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To increase the number of followers each then the first thing to do is to increase the number of broadcast hours because the correlation of broadcast hour to followers is very important.</a:t>
            </a:r>
          </a:p>
        </p:txBody>
      </p:sp>
    </p:spTree>
    <p:extLst>
      <p:ext uri="{BB962C8B-B14F-4D97-AF65-F5344CB8AC3E}">
        <p14:creationId xmlns:p14="http://schemas.microsoft.com/office/powerpoint/2010/main" val="157215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4759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Understanding</a:t>
            </a:r>
          </a:p>
        </p:txBody>
      </p:sp>
      <p:sp>
        <p:nvSpPr>
          <p:cNvPr id="14" name="Content Placeholder 13"/>
          <p:cNvSpPr>
            <a:spLocks noGrp="1"/>
          </p:cNvSpPr>
          <p:nvPr>
            <p:ph idx="1"/>
          </p:nvPr>
        </p:nvSpPr>
        <p:spPr/>
        <p:txBody>
          <a:bodyPr>
            <a:normAutofit/>
          </a:bodyPr>
          <a:lstStyle/>
          <a:p>
            <a:pPr algn="just"/>
            <a:r>
              <a:rPr lang="en-GB" sz="1876" dirty="0"/>
              <a:t>Main Games dataset (Maingames_DS_dataset.csv) is a dataset that contains followers data of various types of games in three countries (Indonesia, Philippines, and Vietnam) that have gender categories, and have other variables such as broadcast, and so on</a:t>
            </a:r>
            <a:r>
              <a:rPr lang="en-US" sz="1876" dirty="0"/>
              <a: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Preprocessing</a:t>
            </a:r>
          </a:p>
        </p:txBody>
      </p:sp>
      <p:sp>
        <p:nvSpPr>
          <p:cNvPr id="14" name="Content Placeholder 13"/>
          <p:cNvSpPr>
            <a:spLocks noGrp="1"/>
          </p:cNvSpPr>
          <p:nvPr>
            <p:ph idx="1"/>
          </p:nvPr>
        </p:nvSpPr>
        <p:spPr>
          <a:xfrm>
            <a:off x="914401" y="2133260"/>
            <a:ext cx="3657599" cy="3347576"/>
          </a:xfrm>
        </p:spPr>
        <p:txBody>
          <a:bodyPr>
            <a:normAutofit/>
          </a:bodyPr>
          <a:lstStyle/>
          <a:p>
            <a:pPr algn="just"/>
            <a:r>
              <a:rPr lang="en-GB" sz="1876" dirty="0"/>
              <a:t>This stage performs the process of cleaning data by deleting / unifying lost data / different from average data / often appears</a:t>
            </a:r>
            <a:r>
              <a:rPr lang="en-US" sz="1876" dirty="0"/>
              <a:t>.</a:t>
            </a:r>
          </a:p>
          <a:p>
            <a:pPr algn="just"/>
            <a:r>
              <a:rPr lang="en-GB" sz="1876" dirty="0"/>
              <a:t>This stage performs the process of cleaning data by bringing together variable countries together with gender to group gender data of each game in each country.</a:t>
            </a:r>
            <a:endParaRPr lang="en-US" sz="1876" dirty="0"/>
          </a:p>
        </p:txBody>
      </p:sp>
      <p:pic>
        <p:nvPicPr>
          <p:cNvPr id="4" name="Picture 3">
            <a:extLst>
              <a:ext uri="{FF2B5EF4-FFF2-40B4-BE49-F238E27FC236}">
                <a16:creationId xmlns:a16="http://schemas.microsoft.com/office/drawing/2014/main" id="{8CAEFEDD-B84D-4254-9D1A-DA81D66CA7EA}"/>
              </a:ext>
            </a:extLst>
          </p:cNvPr>
          <p:cNvPicPr>
            <a:picLocks noChangeAspect="1"/>
          </p:cNvPicPr>
          <p:nvPr/>
        </p:nvPicPr>
        <p:blipFill>
          <a:blip r:embed="rId2"/>
          <a:stretch>
            <a:fillRect/>
          </a:stretch>
        </p:blipFill>
        <p:spPr>
          <a:xfrm>
            <a:off x="4813055" y="2262710"/>
            <a:ext cx="3403264" cy="3088676"/>
          </a:xfrm>
          <a:prstGeom prst="rect">
            <a:avLst/>
          </a:prstGeom>
        </p:spPr>
      </p:pic>
    </p:spTree>
    <p:extLst>
      <p:ext uri="{BB962C8B-B14F-4D97-AF65-F5344CB8AC3E}">
        <p14:creationId xmlns:p14="http://schemas.microsoft.com/office/powerpoint/2010/main" val="85954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 Selection</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Check the correlation between variables and targets (followers) to find out the effect of variables on the data used.</a:t>
            </a:r>
            <a:endParaRPr lang="en-US" sz="1876" dirty="0"/>
          </a:p>
        </p:txBody>
      </p:sp>
      <p:pic>
        <p:nvPicPr>
          <p:cNvPr id="4" name="Picture 3">
            <a:extLst>
              <a:ext uri="{FF2B5EF4-FFF2-40B4-BE49-F238E27FC236}">
                <a16:creationId xmlns:a16="http://schemas.microsoft.com/office/drawing/2014/main" id="{1DECD27B-D5E0-47BF-8D4F-B0EB76D25829}"/>
              </a:ext>
            </a:extLst>
          </p:cNvPr>
          <p:cNvPicPr>
            <a:picLocks noChangeAspect="1"/>
          </p:cNvPicPr>
          <p:nvPr/>
        </p:nvPicPr>
        <p:blipFill>
          <a:blip r:embed="rId2"/>
          <a:stretch>
            <a:fillRect/>
          </a:stretch>
        </p:blipFill>
        <p:spPr>
          <a:xfrm>
            <a:off x="2250283" y="4023963"/>
            <a:ext cx="4643432" cy="1025639"/>
          </a:xfrm>
          <a:prstGeom prst="rect">
            <a:avLst/>
          </a:prstGeom>
        </p:spPr>
      </p:pic>
    </p:spTree>
    <p:extLst>
      <p:ext uri="{BB962C8B-B14F-4D97-AF65-F5344CB8AC3E}">
        <p14:creationId xmlns:p14="http://schemas.microsoft.com/office/powerpoint/2010/main" val="9705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Clustering</a:t>
            </a:r>
          </a:p>
        </p:txBody>
      </p:sp>
      <p:sp>
        <p:nvSpPr>
          <p:cNvPr id="14" name="Content Placeholder 13"/>
          <p:cNvSpPr>
            <a:spLocks noGrp="1"/>
          </p:cNvSpPr>
          <p:nvPr>
            <p:ph idx="1"/>
          </p:nvPr>
        </p:nvSpPr>
        <p:spPr>
          <a:xfrm>
            <a:off x="914401" y="2133261"/>
            <a:ext cx="3657599" cy="1025639"/>
          </a:xfrm>
        </p:spPr>
        <p:txBody>
          <a:bodyPr>
            <a:noAutofit/>
          </a:bodyPr>
          <a:lstStyle/>
          <a:p>
            <a:pPr algn="just"/>
            <a:r>
              <a:rPr lang="en-GB" sz="1876" dirty="0"/>
              <a:t>Grouping data using K-Means Clustering is divided into 3 categories (low, medium, hight) to facilitate data recognition.</a:t>
            </a:r>
          </a:p>
        </p:txBody>
      </p:sp>
      <p:pic>
        <p:nvPicPr>
          <p:cNvPr id="2" name="Picture 1">
            <a:extLst>
              <a:ext uri="{FF2B5EF4-FFF2-40B4-BE49-F238E27FC236}">
                <a16:creationId xmlns:a16="http://schemas.microsoft.com/office/drawing/2014/main" id="{3E5941C2-D4A4-4FEF-9442-8EF2FBC65E22}"/>
              </a:ext>
            </a:extLst>
          </p:cNvPr>
          <p:cNvPicPr>
            <a:picLocks noChangeAspect="1"/>
          </p:cNvPicPr>
          <p:nvPr/>
        </p:nvPicPr>
        <p:blipFill>
          <a:blip r:embed="rId2"/>
          <a:stretch>
            <a:fillRect/>
          </a:stretch>
        </p:blipFill>
        <p:spPr>
          <a:xfrm>
            <a:off x="1184508" y="3429000"/>
            <a:ext cx="3387492" cy="950499"/>
          </a:xfrm>
          <a:prstGeom prst="rect">
            <a:avLst/>
          </a:prstGeom>
        </p:spPr>
      </p:pic>
      <p:pic>
        <p:nvPicPr>
          <p:cNvPr id="5" name="Picture 4">
            <a:extLst>
              <a:ext uri="{FF2B5EF4-FFF2-40B4-BE49-F238E27FC236}">
                <a16:creationId xmlns:a16="http://schemas.microsoft.com/office/drawing/2014/main" id="{C6D0C3D7-A811-4D5A-BD84-2940F73AB550}"/>
              </a:ext>
            </a:extLst>
          </p:cNvPr>
          <p:cNvPicPr>
            <a:picLocks noChangeAspect="1"/>
          </p:cNvPicPr>
          <p:nvPr/>
        </p:nvPicPr>
        <p:blipFill>
          <a:blip r:embed="rId3"/>
          <a:stretch>
            <a:fillRect/>
          </a:stretch>
        </p:blipFill>
        <p:spPr>
          <a:xfrm>
            <a:off x="5004048" y="2214075"/>
            <a:ext cx="3657599" cy="3559763"/>
          </a:xfrm>
          <a:prstGeom prst="rect">
            <a:avLst/>
          </a:prstGeom>
        </p:spPr>
      </p:pic>
    </p:spTree>
    <p:extLst>
      <p:ext uri="{BB962C8B-B14F-4D97-AF65-F5344CB8AC3E}">
        <p14:creationId xmlns:p14="http://schemas.microsoft.com/office/powerpoint/2010/main" val="293143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Number of the Games</a:t>
            </a:r>
          </a:p>
        </p:txBody>
      </p:sp>
      <p:sp>
        <p:nvSpPr>
          <p:cNvPr id="14" name="Content Placeholder 13"/>
          <p:cNvSpPr>
            <a:spLocks noGrp="1"/>
          </p:cNvSpPr>
          <p:nvPr>
            <p:ph idx="1"/>
          </p:nvPr>
        </p:nvSpPr>
        <p:spPr>
          <a:xfrm>
            <a:off x="914401" y="2133261"/>
            <a:ext cx="7772400" cy="1025639"/>
          </a:xfrm>
        </p:spPr>
        <p:txBody>
          <a:bodyPr>
            <a:normAutofit fontScale="92500"/>
          </a:bodyPr>
          <a:lstStyle/>
          <a:p>
            <a:pPr algn="just"/>
            <a:r>
              <a:rPr lang="en-GB" sz="1876" dirty="0"/>
              <a:t>Vietnam (male) is the largest user of the type of game with the number of 30 games, second place Indonesia (male) with the number of 29 games, here is a graph of the order of the number of games in each country based on gender.</a:t>
            </a:r>
          </a:p>
        </p:txBody>
      </p:sp>
      <p:pic>
        <p:nvPicPr>
          <p:cNvPr id="3" name="Picture 2">
            <a:extLst>
              <a:ext uri="{FF2B5EF4-FFF2-40B4-BE49-F238E27FC236}">
                <a16:creationId xmlns:a16="http://schemas.microsoft.com/office/drawing/2014/main" id="{E1630DD9-AB5C-4891-ACFC-41FFB5EC3528}"/>
              </a:ext>
            </a:extLst>
          </p:cNvPr>
          <p:cNvPicPr>
            <a:picLocks noChangeAspect="1"/>
          </p:cNvPicPr>
          <p:nvPr/>
        </p:nvPicPr>
        <p:blipFill>
          <a:blip r:embed="rId2"/>
          <a:stretch>
            <a:fillRect/>
          </a:stretch>
        </p:blipFill>
        <p:spPr>
          <a:xfrm>
            <a:off x="1816976" y="3104880"/>
            <a:ext cx="5510048" cy="3348456"/>
          </a:xfrm>
          <a:prstGeom prst="rect">
            <a:avLst/>
          </a:prstGeom>
        </p:spPr>
      </p:pic>
    </p:spTree>
    <p:extLst>
      <p:ext uri="{BB962C8B-B14F-4D97-AF65-F5344CB8AC3E}">
        <p14:creationId xmlns:p14="http://schemas.microsoft.com/office/powerpoint/2010/main" val="3322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Followers by Country</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Vietnam (male) has the most followers with a total of 39,664.13K, second place is the Philippines (female) with a total of 37,263.95K. Here is a sequence of the number of followers in each country based on gender</a:t>
            </a:r>
            <a:r>
              <a:rPr lang="en-US" sz="1876" dirty="0"/>
              <a:t>.</a:t>
            </a:r>
          </a:p>
        </p:txBody>
      </p:sp>
      <p:pic>
        <p:nvPicPr>
          <p:cNvPr id="2" name="Picture 1">
            <a:extLst>
              <a:ext uri="{FF2B5EF4-FFF2-40B4-BE49-F238E27FC236}">
                <a16:creationId xmlns:a16="http://schemas.microsoft.com/office/drawing/2014/main" id="{3F8F1BAA-1475-4B13-8FB9-6E5D4A0EB59B}"/>
              </a:ext>
            </a:extLst>
          </p:cNvPr>
          <p:cNvPicPr>
            <a:picLocks noChangeAspect="1"/>
          </p:cNvPicPr>
          <p:nvPr/>
        </p:nvPicPr>
        <p:blipFill>
          <a:blip r:embed="rId2"/>
          <a:stretch>
            <a:fillRect/>
          </a:stretch>
        </p:blipFill>
        <p:spPr>
          <a:xfrm>
            <a:off x="1492856" y="3050860"/>
            <a:ext cx="6158289" cy="3532503"/>
          </a:xfrm>
          <a:prstGeom prst="rect">
            <a:avLst/>
          </a:prstGeom>
        </p:spPr>
      </p:pic>
    </p:spTree>
    <p:extLst>
      <p:ext uri="{BB962C8B-B14F-4D97-AF65-F5344CB8AC3E}">
        <p14:creationId xmlns:p14="http://schemas.microsoft.com/office/powerpoint/2010/main" val="17954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Followers by Game</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The most popular game is MLBB with 48,272.69K, followed by PUBG with 13,981.89K. Here is a complete graph of the order of games based on followers.</a:t>
            </a:r>
            <a:endParaRPr lang="en-US" sz="1876" dirty="0"/>
          </a:p>
        </p:txBody>
      </p:sp>
      <p:pic>
        <p:nvPicPr>
          <p:cNvPr id="3" name="Picture 2">
            <a:extLst>
              <a:ext uri="{FF2B5EF4-FFF2-40B4-BE49-F238E27FC236}">
                <a16:creationId xmlns:a16="http://schemas.microsoft.com/office/drawing/2014/main" id="{61678841-6898-4C34-97A5-AE280F9FADF1}"/>
              </a:ext>
            </a:extLst>
          </p:cNvPr>
          <p:cNvPicPr>
            <a:picLocks noChangeAspect="1"/>
          </p:cNvPicPr>
          <p:nvPr/>
        </p:nvPicPr>
        <p:blipFill>
          <a:blip r:embed="rId2"/>
          <a:stretch>
            <a:fillRect/>
          </a:stretch>
        </p:blipFill>
        <p:spPr>
          <a:xfrm>
            <a:off x="1492856" y="2942819"/>
            <a:ext cx="6158289" cy="3640544"/>
          </a:xfrm>
          <a:prstGeom prst="rect">
            <a:avLst/>
          </a:prstGeom>
        </p:spPr>
      </p:pic>
    </p:spTree>
    <p:extLst>
      <p:ext uri="{BB962C8B-B14F-4D97-AF65-F5344CB8AC3E}">
        <p14:creationId xmlns:p14="http://schemas.microsoft.com/office/powerpoint/2010/main" val="362386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Broadcast Hours</a:t>
            </a:r>
          </a:p>
        </p:txBody>
      </p:sp>
      <p:sp>
        <p:nvSpPr>
          <p:cNvPr id="14" name="Content Placeholder 13"/>
          <p:cNvSpPr>
            <a:spLocks noGrp="1"/>
          </p:cNvSpPr>
          <p:nvPr>
            <p:ph idx="1"/>
          </p:nvPr>
        </p:nvSpPr>
        <p:spPr>
          <a:xfrm>
            <a:off x="914401" y="2133261"/>
            <a:ext cx="7772400" cy="1025639"/>
          </a:xfrm>
        </p:spPr>
        <p:txBody>
          <a:bodyPr>
            <a:normAutofit/>
          </a:bodyPr>
          <a:lstStyle/>
          <a:p>
            <a:pPr algn="just"/>
            <a:r>
              <a:rPr lang="en-GB" sz="1876" dirty="0"/>
              <a:t>The number of followers is greatly influenced by the number of broadcast hours where the higher the value of the broadcast hour, the more followers.</a:t>
            </a:r>
            <a:endParaRPr lang="en-US" sz="1876" dirty="0"/>
          </a:p>
        </p:txBody>
      </p:sp>
      <p:pic>
        <p:nvPicPr>
          <p:cNvPr id="2" name="Picture 1">
            <a:extLst>
              <a:ext uri="{FF2B5EF4-FFF2-40B4-BE49-F238E27FC236}">
                <a16:creationId xmlns:a16="http://schemas.microsoft.com/office/drawing/2014/main" id="{8BD41E60-EEA0-4BC8-AE35-514A92C753B6}"/>
              </a:ext>
            </a:extLst>
          </p:cNvPr>
          <p:cNvPicPr>
            <a:picLocks noChangeAspect="1"/>
          </p:cNvPicPr>
          <p:nvPr/>
        </p:nvPicPr>
        <p:blipFill>
          <a:blip r:embed="rId2"/>
          <a:stretch>
            <a:fillRect/>
          </a:stretch>
        </p:blipFill>
        <p:spPr>
          <a:xfrm>
            <a:off x="1168735" y="2996951"/>
            <a:ext cx="6806530" cy="3586411"/>
          </a:xfrm>
          <a:prstGeom prst="rect">
            <a:avLst/>
          </a:prstGeom>
        </p:spPr>
      </p:pic>
    </p:spTree>
    <p:extLst>
      <p:ext uri="{BB962C8B-B14F-4D97-AF65-F5344CB8AC3E}">
        <p14:creationId xmlns:p14="http://schemas.microsoft.com/office/powerpoint/2010/main" val="100111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57</TotalTime>
  <Words>440</Words>
  <Application>Microsoft Office PowerPoint</Application>
  <PresentationFormat>On-screen Show (4:3)</PresentationFormat>
  <Paragraphs>28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Data Analysis – Popular Games</vt:lpstr>
      <vt:lpstr>Data Understanding</vt:lpstr>
      <vt:lpstr>Data Preprocessing</vt:lpstr>
      <vt:lpstr>Feature Selection</vt:lpstr>
      <vt:lpstr>Clustering</vt:lpstr>
      <vt:lpstr>Number of the Games</vt:lpstr>
      <vt:lpstr>Followers by Country</vt:lpstr>
      <vt:lpstr>Followers by Game</vt:lpstr>
      <vt:lpstr>Broadcast Hours</vt:lpstr>
      <vt:lpstr>Cluster of the Game by Followers</vt:lpstr>
      <vt:lpstr>Sample Popularity of the Games</vt:lpstr>
      <vt:lpstr>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Analyst</dc:title>
  <dc:creator>Revisi Rev</dc:creator>
  <cp:lastModifiedBy>Revisi Rev</cp:lastModifiedBy>
  <cp:revision>10</cp:revision>
  <dcterms:created xsi:type="dcterms:W3CDTF">2021-11-08T04:56:07Z</dcterms:created>
  <dcterms:modified xsi:type="dcterms:W3CDTF">2021-11-08T07:12:49Z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