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61" r:id="rId2"/>
    <p:sldId id="266" r:id="rId3"/>
    <p:sldId id="272" r:id="rId4"/>
    <p:sldId id="273" r:id="rId5"/>
    <p:sldId id="268" r:id="rId6"/>
    <p:sldId id="302" r:id="rId7"/>
    <p:sldId id="269" r:id="rId8"/>
    <p:sldId id="275" r:id="rId9"/>
    <p:sldId id="315" r:id="rId10"/>
    <p:sldId id="295" r:id="rId11"/>
    <p:sldId id="322" r:id="rId12"/>
    <p:sldId id="276" r:id="rId13"/>
    <p:sldId id="320" r:id="rId14"/>
    <p:sldId id="317" r:id="rId15"/>
    <p:sldId id="314" r:id="rId16"/>
    <p:sldId id="308" r:id="rId17"/>
    <p:sldId id="293" r:id="rId18"/>
    <p:sldId id="321" r:id="rId19"/>
    <p:sldId id="306" r:id="rId20"/>
    <p:sldId id="307" r:id="rId21"/>
    <p:sldId id="309" r:id="rId22"/>
    <p:sldId id="310" r:id="rId23"/>
    <p:sldId id="325" r:id="rId24"/>
    <p:sldId id="311" r:id="rId25"/>
    <p:sldId id="298" r:id="rId26"/>
    <p:sldId id="313" r:id="rId27"/>
    <p:sldId id="277" r:id="rId28"/>
    <p:sldId id="289" r:id="rId29"/>
    <p:sldId id="290" r:id="rId30"/>
    <p:sldId id="292" r:id="rId31"/>
    <p:sldId id="299" r:id="rId32"/>
    <p:sldId id="291" r:id="rId33"/>
    <p:sldId id="301" r:id="rId34"/>
    <p:sldId id="300" r:id="rId35"/>
    <p:sldId id="294" r:id="rId36"/>
    <p:sldId id="285" r:id="rId37"/>
    <p:sldId id="286" r:id="rId38"/>
    <p:sldId id="288" r:id="rId39"/>
    <p:sldId id="318" r:id="rId40"/>
    <p:sldId id="271" r:id="rId41"/>
    <p:sldId id="323" r:id="rId42"/>
    <p:sldId id="282" r:id="rId43"/>
    <p:sldId id="324" r:id="rId44"/>
    <p:sldId id="283" r:id="rId45"/>
    <p:sldId id="284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4" orient="horz" pos="270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NaHyeong" initials="K" lastIdx="1" clrIdx="0">
    <p:extLst>
      <p:ext uri="{19B8F6BF-5375-455C-9EA6-DF929625EA0E}">
        <p15:presenceInfo xmlns:p15="http://schemas.microsoft.com/office/powerpoint/2012/main" userId="KimNaHye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0074"/>
    <a:srgbClr val="6E679F"/>
    <a:srgbClr val="F5808E"/>
    <a:srgbClr val="8A7E9F"/>
    <a:srgbClr val="C9C9C9"/>
    <a:srgbClr val="A4A9BD"/>
    <a:srgbClr val="A0A0AB"/>
    <a:srgbClr val="A09ABC"/>
    <a:srgbClr val="71699B"/>
    <a:srgbClr val="BCB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712" autoAdjust="0"/>
  </p:normalViewPr>
  <p:slideViewPr>
    <p:cSldViewPr snapToGrid="0">
      <p:cViewPr varScale="1">
        <p:scale>
          <a:sx n="48" d="100"/>
          <a:sy n="48" d="100"/>
        </p:scale>
        <p:origin x="67" y="586"/>
      </p:cViewPr>
      <p:guideLst>
        <p:guide orient="horz" pos="981"/>
        <p:guide pos="3840"/>
        <p:guide orient="horz" pos="709"/>
        <p:guide orient="horz" pos="27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CA728DF-16E0-425F-A25F-C414004AC3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8023D9-A0B7-4B79-93A3-A15D2B7961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272AD-6F85-40BA-9CCA-6ED9CC46AE6D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A16123-062A-4021-B0C8-75586D99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442E26-A174-41B7-900B-CAB62761BF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990F8-409C-4DFE-A78B-84C5D57E2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728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5406-E096-4F39-AB6E-DA6599982E6C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9981A-508D-4BCD-AD0C-78446D71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735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? Speed dating</a:t>
            </a:r>
            <a:r>
              <a:rPr lang="ko-KR" altLang="en-US" dirty="0"/>
              <a:t> 발표를 맡은 통계학과 </a:t>
            </a:r>
            <a:r>
              <a:rPr lang="ko-KR" altLang="en-US" dirty="0" err="1"/>
              <a:t>김나형이라고</a:t>
            </a:r>
            <a:r>
              <a:rPr lang="ko-KR" altLang="en-US" dirty="0"/>
              <a:t> 합니다</a:t>
            </a:r>
            <a:r>
              <a:rPr lang="en-US" altLang="ko-KR" dirty="0"/>
              <a:t>. (</a:t>
            </a:r>
            <a:r>
              <a:rPr lang="ko-KR" altLang="en-US" dirty="0" err="1"/>
              <a:t>짝짝짝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05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</a:t>
            </a:r>
            <a:r>
              <a:rPr lang="en-US" altLang="ko-KR" dirty="0"/>
              <a:t>, 196</a:t>
            </a:r>
            <a:r>
              <a:rPr lang="ko-KR" altLang="en-US" dirty="0"/>
              <a:t>개의 변수들을 연속형과 범주형 변수로 나누었습니다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713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연속형 변수들은 종속변수인 </a:t>
            </a:r>
            <a:r>
              <a:rPr lang="en-US" altLang="ko-KR" dirty="0"/>
              <a:t>match</a:t>
            </a:r>
            <a:r>
              <a:rPr lang="ko-KR" altLang="en-US" dirty="0"/>
              <a:t>와 </a:t>
            </a:r>
            <a:r>
              <a:rPr lang="ko-KR" altLang="en-US" dirty="0" err="1"/>
              <a:t>박스플랏을</a:t>
            </a:r>
            <a:r>
              <a:rPr lang="ko-KR" altLang="en-US" dirty="0"/>
              <a:t> 그려 유의미해 보이는 변수들을 선택하였습니다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330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여긴 </a:t>
            </a:r>
            <a:r>
              <a:rPr lang="en-US" altLang="ko-KR" dirty="0"/>
              <a:t>1~100</a:t>
            </a:r>
            <a:r>
              <a:rPr lang="ko-KR" altLang="en-US" dirty="0"/>
              <a:t>점 척도를 갖는 변수들 중 </a:t>
            </a:r>
            <a:r>
              <a:rPr lang="en-US" altLang="ko-KR" dirty="0"/>
              <a:t>boxplot</a:t>
            </a:r>
            <a:r>
              <a:rPr lang="ko-KR" altLang="en-US" dirty="0"/>
              <a:t>을 다 그려보아 그 중 유의미해 보이는 것들을 추려 놓은 그래프입니다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보시는 바와 같이</a:t>
            </a:r>
            <a:r>
              <a:rPr lang="en-US" altLang="ko-KR" dirty="0"/>
              <a:t>, </a:t>
            </a:r>
            <a:r>
              <a:rPr lang="en-US" altLang="ko-KR" dirty="0" err="1"/>
              <a:t>pf_o_sha</a:t>
            </a:r>
            <a:r>
              <a:rPr lang="en-US" altLang="ko-KR" dirty="0"/>
              <a:t> , shar1_1, shar1_2 </a:t>
            </a:r>
            <a:r>
              <a:rPr lang="ko-KR" altLang="en-US" dirty="0"/>
              <a:t>변수들이 종속변수 </a:t>
            </a:r>
            <a:r>
              <a:rPr lang="en-US" altLang="ko-KR" dirty="0"/>
              <a:t>(match)</a:t>
            </a:r>
            <a:r>
              <a:rPr lang="ko-KR" altLang="en-US" dirty="0"/>
              <a:t>에 따라 차이가 있는 것을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46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여긴 </a:t>
            </a:r>
            <a:r>
              <a:rPr lang="en-US" altLang="ko-KR" dirty="0"/>
              <a:t>1~10</a:t>
            </a:r>
            <a:r>
              <a:rPr lang="ko-KR" altLang="en-US" dirty="0"/>
              <a:t>점 척도를 갖는 변수들 중 </a:t>
            </a:r>
            <a:r>
              <a:rPr lang="en-US" altLang="ko-KR" dirty="0"/>
              <a:t>boxplot</a:t>
            </a:r>
            <a:r>
              <a:rPr lang="ko-KR" altLang="en-US" dirty="0"/>
              <a:t>을 다 그려보아 그 중 유의미해 보이는 것들을 추려 놓은 그래프입니다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보시는 바와 같이</a:t>
            </a:r>
            <a:r>
              <a:rPr lang="en-US" altLang="ko-KR" dirty="0"/>
              <a:t>, </a:t>
            </a:r>
            <a:r>
              <a:rPr lang="en-US" altLang="ko-KR" dirty="0" err="1"/>
              <a:t>fun_o</a:t>
            </a:r>
            <a:r>
              <a:rPr lang="en-US" altLang="ko-KR" dirty="0"/>
              <a:t>, </a:t>
            </a:r>
            <a:r>
              <a:rPr lang="en-US" altLang="ko-KR" dirty="0" err="1"/>
              <a:t>sharing_o</a:t>
            </a:r>
            <a:r>
              <a:rPr lang="en-US" altLang="ko-KR" dirty="0"/>
              <a:t>, </a:t>
            </a:r>
            <a:r>
              <a:rPr lang="en-US" altLang="ko-KR" dirty="0" err="1"/>
              <a:t>like_o</a:t>
            </a:r>
            <a:r>
              <a:rPr lang="en-US" altLang="ko-KR" dirty="0"/>
              <a:t> </a:t>
            </a:r>
            <a:r>
              <a:rPr lang="ko-KR" altLang="en-US" dirty="0"/>
              <a:t>변수들이 종속변수에 따라 큰 값의 차이를 갖는 것으로 보입니다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40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이성을 볼 때 중요하다고 생각하여 중요도를 점수로 부여하는 변수들의 </a:t>
            </a:r>
            <a:r>
              <a:rPr lang="ko-KR" altLang="en-US" dirty="0" err="1"/>
              <a:t>결측치는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대체하였고 </a:t>
            </a:r>
            <a:r>
              <a:rPr lang="en-US" altLang="ko-KR" dirty="0"/>
              <a:t>1~10</a:t>
            </a:r>
            <a:r>
              <a:rPr lang="ko-KR" altLang="en-US" dirty="0"/>
              <a:t>사의 값만 존재하여야 하지만 </a:t>
            </a:r>
            <a:r>
              <a:rPr lang="en-US" altLang="ko-KR" dirty="0"/>
              <a:t>10</a:t>
            </a:r>
            <a:r>
              <a:rPr lang="ko-KR" altLang="en-US" dirty="0"/>
              <a:t>보다 큰 값이 있는 경우 </a:t>
            </a:r>
            <a:r>
              <a:rPr lang="en-US" altLang="ko-KR" dirty="0"/>
              <a:t>10</a:t>
            </a:r>
            <a:r>
              <a:rPr lang="ko-KR" altLang="en-US" dirty="0"/>
              <a:t>으로 대체하였습니다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합산하여 </a:t>
            </a:r>
            <a:r>
              <a:rPr lang="en-US" altLang="ko-KR" dirty="0"/>
              <a:t>100</a:t>
            </a:r>
            <a:r>
              <a:rPr lang="ko-KR" altLang="en-US" dirty="0"/>
              <a:t>보다 큰 경우 합산한 점수로 나누어 합이 </a:t>
            </a:r>
            <a:r>
              <a:rPr lang="en-US" altLang="ko-KR" dirty="0"/>
              <a:t>100</a:t>
            </a:r>
            <a:r>
              <a:rPr lang="ko-KR" altLang="en-US" dirty="0"/>
              <a:t>이 되도록 대체하였습니다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901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Pf_o</a:t>
            </a:r>
            <a:r>
              <a:rPr lang="en-US" altLang="ko-KR" dirty="0"/>
              <a:t>~~</a:t>
            </a:r>
            <a:r>
              <a:rPr lang="ko-KR" altLang="en-US" dirty="0"/>
              <a:t>인 변수들은 모두 합하여 </a:t>
            </a:r>
            <a:r>
              <a:rPr lang="en-US" altLang="ko-KR" dirty="0"/>
              <a:t>100 </a:t>
            </a:r>
            <a:r>
              <a:rPr lang="ko-KR" altLang="en-US" dirty="0"/>
              <a:t>이 되는 변수들인데 </a:t>
            </a:r>
            <a:r>
              <a:rPr lang="ko-KR" altLang="en-US" dirty="0" err="1"/>
              <a:t>결측치를</a:t>
            </a:r>
            <a:r>
              <a:rPr lang="ko-KR" altLang="en-US" dirty="0"/>
              <a:t> 제외한 나머지 항목을 더하여 </a:t>
            </a:r>
            <a:r>
              <a:rPr lang="en-US" altLang="ko-KR" dirty="0"/>
              <a:t>100</a:t>
            </a:r>
            <a:r>
              <a:rPr lang="ko-KR" altLang="en-US" dirty="0"/>
              <a:t>이 되므로 </a:t>
            </a:r>
            <a:r>
              <a:rPr lang="en-US" altLang="ko-KR" dirty="0"/>
              <a:t>0</a:t>
            </a:r>
            <a:r>
              <a:rPr lang="ko-KR" altLang="en-US" dirty="0"/>
              <a:t>을 할당하였습니다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마찬가지로 </a:t>
            </a:r>
            <a:r>
              <a:rPr lang="en-US" altLang="ko-KR" dirty="0"/>
              <a:t>~~_o(</a:t>
            </a:r>
            <a:r>
              <a:rPr lang="ko-KR" altLang="en-US" dirty="0"/>
              <a:t>상대가 나를 평가한 점수</a:t>
            </a:r>
            <a:r>
              <a:rPr lang="en-US" altLang="ko-KR" dirty="0"/>
              <a:t>)</a:t>
            </a:r>
            <a:r>
              <a:rPr lang="ko-KR" altLang="en-US" dirty="0"/>
              <a:t>변수들</a:t>
            </a:r>
            <a:r>
              <a:rPr lang="en-US" altLang="ko-KR" dirty="0"/>
              <a:t>, fun1_1, amb1_1, shar1_1 </a:t>
            </a:r>
            <a:r>
              <a:rPr lang="ko-KR" altLang="en-US" dirty="0"/>
              <a:t>인 변수들의 </a:t>
            </a:r>
            <a:r>
              <a:rPr lang="ko-KR" altLang="en-US" dirty="0" err="1"/>
              <a:t>결측치도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을 할당하였습니다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65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~~~_o 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변수들은 상대가 자신을 평가한 변수인데 각 항목을 모두 더하여 </a:t>
            </a:r>
            <a:r>
              <a:rPr lang="en-US" altLang="ko-KR" dirty="0"/>
              <a:t>total </a:t>
            </a:r>
            <a:r>
              <a:rPr lang="ko-KR" altLang="en-US" dirty="0"/>
              <a:t>변수를 만들어 </a:t>
            </a:r>
            <a:r>
              <a:rPr lang="en-US" altLang="ko-KR" dirty="0" err="1"/>
              <a:t>total_o</a:t>
            </a:r>
            <a:r>
              <a:rPr lang="ko-KR" altLang="en-US" dirty="0"/>
              <a:t>의 범위를 </a:t>
            </a:r>
            <a:r>
              <a:rPr lang="en-US" altLang="ko-KR" dirty="0"/>
              <a:t>10</a:t>
            </a:r>
            <a:r>
              <a:rPr lang="ko-KR" altLang="en-US" dirty="0"/>
              <a:t>단위로 끊어 그 범위내 평균으로 대체 하였습니다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Attr~shar</a:t>
            </a:r>
            <a:r>
              <a:rPr lang="en-US" altLang="ko-KR" dirty="0"/>
              <a:t> </a:t>
            </a:r>
            <a:r>
              <a:rPr lang="ko-KR" altLang="en-US" dirty="0"/>
              <a:t>변수들은 내가 상대를 평가한 변수로 각 항목을 평가하지 않았는데 </a:t>
            </a:r>
            <a:r>
              <a:rPr lang="en-US" altLang="ko-KR" dirty="0"/>
              <a:t>like</a:t>
            </a:r>
            <a:r>
              <a:rPr lang="ko-KR" altLang="en-US" dirty="0"/>
              <a:t>는 </a:t>
            </a:r>
            <a:r>
              <a:rPr lang="ko-KR" altLang="en-US" dirty="0" err="1"/>
              <a:t>결측이</a:t>
            </a:r>
            <a:r>
              <a:rPr lang="ko-KR" altLang="en-US" dirty="0"/>
              <a:t> 아닌 사람을 보니 </a:t>
            </a:r>
            <a:r>
              <a:rPr lang="en-US" altLang="ko-KR" dirty="0"/>
              <a:t>4</a:t>
            </a:r>
            <a:r>
              <a:rPr lang="ko-KR" altLang="en-US" dirty="0"/>
              <a:t>명이었고 이 사람들에게 각 변수의 평균을 넣어 </a:t>
            </a:r>
            <a:r>
              <a:rPr lang="ko-KR" altLang="en-US" dirty="0" err="1"/>
              <a:t>결측치를</a:t>
            </a:r>
            <a:r>
              <a:rPr lang="ko-KR" altLang="en-US" dirty="0"/>
              <a:t> 대체하였습니다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사전조사를 하지 않아 </a:t>
            </a:r>
            <a:r>
              <a:rPr lang="en-US" altLang="ko-KR" dirty="0" err="1"/>
              <a:t>int_corr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 err="1"/>
              <a:t>결측인</a:t>
            </a:r>
            <a:r>
              <a:rPr lang="ko-KR" altLang="en-US" dirty="0"/>
              <a:t> 사람들이 존재했는데 사전조사가 결과에 중요하다고 생각하여 삭제했습니다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091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범주형 변수입니다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종속변수인 </a:t>
            </a:r>
            <a:r>
              <a:rPr lang="en-US" altLang="ko-KR" dirty="0"/>
              <a:t>match</a:t>
            </a:r>
            <a:r>
              <a:rPr lang="ko-KR" altLang="en-US" dirty="0"/>
              <a:t>와 도수분포표를 그리고 </a:t>
            </a:r>
            <a:r>
              <a:rPr lang="ko-KR" altLang="en-US" dirty="0" err="1"/>
              <a:t>카이제곱</a:t>
            </a:r>
            <a:r>
              <a:rPr lang="ko-KR" altLang="en-US" dirty="0"/>
              <a:t> 테스트를 하여 유의미한 변수만 선택하고 서로 상관계수가 높게 나오거나 의미 없는 범주가 많은 변수들은 통합하였습니다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59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취미를 나타내는 변수들은 개 수가 많이 상관계수가 높은 변수끼리 묶어 새로운 변수 </a:t>
            </a:r>
            <a:r>
              <a:rPr lang="en-US" altLang="ko-KR" dirty="0"/>
              <a:t>cult</a:t>
            </a:r>
            <a:r>
              <a:rPr lang="ko-KR" altLang="en-US" dirty="0"/>
              <a:t>와 </a:t>
            </a:r>
            <a:r>
              <a:rPr lang="en-US" altLang="ko-KR" dirty="0"/>
              <a:t>outside</a:t>
            </a:r>
            <a:r>
              <a:rPr lang="ko-KR" altLang="en-US" dirty="0"/>
              <a:t> 등을 만들었습니다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042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직업코드를 뜻하는 </a:t>
            </a:r>
            <a:r>
              <a:rPr lang="en-US" altLang="ko-KR" dirty="0" err="1"/>
              <a:t>career_cd</a:t>
            </a:r>
            <a:r>
              <a:rPr lang="ko-KR" altLang="en-US" dirty="0"/>
              <a:t>를 채우기 위해 직업명인 </a:t>
            </a:r>
            <a:r>
              <a:rPr lang="en-US" altLang="ko-KR" dirty="0"/>
              <a:t>Career</a:t>
            </a:r>
            <a:r>
              <a:rPr lang="ko-KR" altLang="en-US" dirty="0"/>
              <a:t>값을 보았고</a:t>
            </a:r>
            <a:r>
              <a:rPr lang="en-US" altLang="ko-KR" dirty="0"/>
              <a:t>, </a:t>
            </a:r>
            <a:r>
              <a:rPr lang="ko-KR" altLang="en-US" dirty="0"/>
              <a:t>보시는 대로 채웠습니다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Dec</a:t>
            </a:r>
            <a:r>
              <a:rPr lang="ko-KR" altLang="en-US" dirty="0"/>
              <a:t>와 </a:t>
            </a:r>
            <a:r>
              <a:rPr lang="en-US" altLang="ko-KR" dirty="0" err="1"/>
              <a:t>dec_o</a:t>
            </a:r>
            <a:r>
              <a:rPr lang="ko-KR" altLang="en-US" dirty="0"/>
              <a:t>는</a:t>
            </a:r>
            <a:r>
              <a:rPr lang="en-US" altLang="ko-KR" dirty="0"/>
              <a:t>  </a:t>
            </a:r>
            <a:r>
              <a:rPr lang="ko-KR" altLang="en-US" dirty="0"/>
              <a:t>제거하지 않으면 </a:t>
            </a:r>
            <a:r>
              <a:rPr lang="en-US" altLang="ko-KR" dirty="0"/>
              <a:t>match</a:t>
            </a:r>
            <a:r>
              <a:rPr lang="ko-KR" altLang="en-US" dirty="0"/>
              <a:t>를 그대로 예측 할 수 있기 </a:t>
            </a:r>
            <a:r>
              <a:rPr lang="ko-KR" altLang="en-US" dirty="0" err="1"/>
              <a:t>떄문에</a:t>
            </a:r>
            <a:r>
              <a:rPr lang="ko-KR" altLang="en-US" dirty="0"/>
              <a:t> 제거하였습니다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68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발표 구성은 데이터소개</a:t>
            </a:r>
            <a:r>
              <a:rPr lang="en-US" altLang="ko-KR" dirty="0"/>
              <a:t>, </a:t>
            </a:r>
            <a:r>
              <a:rPr lang="ko-KR" altLang="en-US" dirty="0"/>
              <a:t>분석목적을 확인하고</a:t>
            </a:r>
            <a:r>
              <a:rPr lang="en-US" altLang="ko-KR" dirty="0"/>
              <a:t>, </a:t>
            </a:r>
            <a:r>
              <a:rPr lang="ko-KR" altLang="en-US" dirty="0"/>
              <a:t>데이터를 탐색</a:t>
            </a:r>
            <a:r>
              <a:rPr lang="en-US" altLang="ko-KR" dirty="0"/>
              <a:t>, </a:t>
            </a:r>
            <a:r>
              <a:rPr lang="ko-KR" altLang="en-US" dirty="0" err="1"/>
              <a:t>정재한</a:t>
            </a:r>
            <a:r>
              <a:rPr lang="ko-KR" altLang="en-US" dirty="0"/>
              <a:t> 후 모형 구축과 설명을 드린 후</a:t>
            </a:r>
            <a:r>
              <a:rPr lang="en-US" altLang="ko-KR" dirty="0"/>
              <a:t>,</a:t>
            </a:r>
            <a:r>
              <a:rPr lang="ko-KR" altLang="en-US" dirty="0"/>
              <a:t> 마지막으로 분석결과를 보고 결론을 내리겠습니다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83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Match_es</a:t>
            </a:r>
            <a:r>
              <a:rPr lang="ko-KR" altLang="en-US" dirty="0"/>
              <a:t> 는 </a:t>
            </a:r>
            <a:r>
              <a:rPr lang="ko-KR" altLang="en-US" dirty="0" err="1"/>
              <a:t>예상매칭</a:t>
            </a:r>
            <a:r>
              <a:rPr lang="ko-KR" altLang="en-US" dirty="0"/>
              <a:t> </a:t>
            </a:r>
            <a:r>
              <a:rPr lang="ko-KR" altLang="en-US" dirty="0" err="1"/>
              <a:t>성공수를</a:t>
            </a:r>
            <a:r>
              <a:rPr lang="ko-KR" altLang="en-US" dirty="0"/>
              <a:t> 뜻하는 변수인데 만난 사람의 수와 관련이 있을 것이라고 생각하여 </a:t>
            </a:r>
            <a:r>
              <a:rPr lang="en-US" altLang="ko-KR" dirty="0"/>
              <a:t>round</a:t>
            </a:r>
            <a:r>
              <a:rPr lang="ko-KR" altLang="en-US" dirty="0"/>
              <a:t>와 </a:t>
            </a:r>
            <a:r>
              <a:rPr lang="en-US" altLang="ko-KR" dirty="0"/>
              <a:t>table</a:t>
            </a:r>
            <a:r>
              <a:rPr lang="ko-KR" altLang="en-US" dirty="0"/>
              <a:t>을 그린 후 </a:t>
            </a:r>
            <a:r>
              <a:rPr lang="ko-KR" altLang="en-US" dirty="0" err="1"/>
              <a:t>최빈값을</a:t>
            </a:r>
            <a:r>
              <a:rPr lang="ko-KR" altLang="en-US" dirty="0"/>
              <a:t> 넣었습니다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wave </a:t>
            </a:r>
            <a:r>
              <a:rPr lang="ko-KR" altLang="en-US" dirty="0"/>
              <a:t>별로 인원이 다르기 때문에 </a:t>
            </a:r>
            <a:r>
              <a:rPr lang="en-US" altLang="ko-KR" dirty="0"/>
              <a:t>wave</a:t>
            </a:r>
            <a:r>
              <a:rPr lang="ko-KR" altLang="en-US" dirty="0"/>
              <a:t>내 인원인 </a:t>
            </a:r>
            <a:r>
              <a:rPr lang="en-US" altLang="ko-KR" dirty="0"/>
              <a:t>round</a:t>
            </a:r>
            <a:r>
              <a:rPr lang="ko-KR" altLang="en-US" dirty="0"/>
              <a:t>변수로 나누어 척도를 맞춰주었습니다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86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From </a:t>
            </a:r>
            <a:r>
              <a:rPr lang="ko-KR" altLang="en-US" dirty="0"/>
              <a:t>변수의 관측치는 약 </a:t>
            </a:r>
            <a:r>
              <a:rPr lang="en-US" altLang="ko-KR" dirty="0"/>
              <a:t>270</a:t>
            </a:r>
            <a:r>
              <a:rPr lang="ko-KR" altLang="en-US" dirty="0"/>
              <a:t>개의 범주로 범주가 너무 많아 다음과 같이 대륙별로 범주화 하였습니다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885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위와 같은 과정을 거치며 </a:t>
            </a:r>
            <a:r>
              <a:rPr lang="en-US" altLang="ko-KR" dirty="0"/>
              <a:t>196</a:t>
            </a:r>
            <a:r>
              <a:rPr lang="ko-KR" altLang="en-US" dirty="0"/>
              <a:t>개의 변수를 </a:t>
            </a:r>
            <a:r>
              <a:rPr lang="en-US" altLang="ko-KR" dirty="0"/>
              <a:t>30</a:t>
            </a:r>
            <a:r>
              <a:rPr lang="ko-KR" altLang="en-US" dirty="0"/>
              <a:t>개로 줄였습니다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254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랜덤포레스트란</a:t>
            </a:r>
            <a:r>
              <a:rPr lang="ko-KR" altLang="en-US" dirty="0"/>
              <a:t> 여러 개의 </a:t>
            </a:r>
            <a:r>
              <a:rPr lang="ko-KR" altLang="en-US" dirty="0" err="1"/>
              <a:t>의사결정트리를</a:t>
            </a:r>
            <a:r>
              <a:rPr lang="ko-KR" altLang="en-US" dirty="0"/>
              <a:t> 만들고</a:t>
            </a:r>
            <a:r>
              <a:rPr lang="en-US" altLang="ko-KR" dirty="0"/>
              <a:t>, </a:t>
            </a:r>
            <a:r>
              <a:rPr lang="ko-KR" altLang="en-US" dirty="0"/>
              <a:t>투표를 시켜 다수결로 결과를 결정하는 방법입니다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ko-KR" altLang="en-US" dirty="0" err="1"/>
              <a:t>의사결정트리는</a:t>
            </a:r>
            <a:r>
              <a:rPr lang="en-US" altLang="ko-KR" dirty="0"/>
              <a:t> </a:t>
            </a:r>
            <a:r>
              <a:rPr lang="ko-KR" altLang="en-US" dirty="0"/>
              <a:t>새로운 데이터에 대한 일반화 성능이 좋지 않게 </a:t>
            </a:r>
            <a:r>
              <a:rPr lang="ko-KR" altLang="en-US" dirty="0" err="1"/>
              <a:t>오버피팅</a:t>
            </a:r>
            <a:r>
              <a:rPr lang="en-US" altLang="ko-KR" dirty="0"/>
              <a:t>(Overfitting)</a:t>
            </a:r>
            <a:r>
              <a:rPr lang="ko-KR" altLang="en-US" dirty="0"/>
              <a:t>되기 쉽다는 것입니다</a:t>
            </a:r>
            <a:r>
              <a:rPr lang="en-US" altLang="ko-KR" dirty="0"/>
              <a:t>. </a:t>
            </a:r>
            <a:r>
              <a:rPr lang="ko-KR" altLang="en-US" dirty="0" err="1">
                <a:effectLst/>
              </a:rPr>
              <a:t>오버피팅을</a:t>
            </a:r>
            <a:r>
              <a:rPr lang="ko-KR" altLang="en-US" dirty="0">
                <a:effectLst/>
              </a:rPr>
              <a:t> 방지하기 위해 대표적인 방법 중 하나인 랜덤 </a:t>
            </a:r>
            <a:r>
              <a:rPr lang="ko-KR" altLang="en-US" dirty="0" err="1">
                <a:effectLst/>
              </a:rPr>
              <a:t>포레스트를</a:t>
            </a:r>
            <a:r>
              <a:rPr lang="ko-KR" altLang="en-US" dirty="0">
                <a:effectLst/>
              </a:rPr>
              <a:t> 사용하였습니다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랜덤포래스트는</a:t>
            </a:r>
            <a:r>
              <a:rPr lang="ko-KR" altLang="en-US" dirty="0">
                <a:effectLst/>
              </a:rPr>
              <a:t> 분산은 감소하지만 편향은 유지 되기 </a:t>
            </a:r>
            <a:r>
              <a:rPr lang="ko-KR" altLang="en-US" dirty="0" err="1">
                <a:effectLst/>
              </a:rPr>
              <a:t>떄문에</a:t>
            </a:r>
            <a:r>
              <a:rPr lang="ko-KR" altLang="en-US" dirty="0">
                <a:effectLst/>
              </a:rPr>
              <a:t> 여러 개의 트리를 통해 투표를 해서 </a:t>
            </a:r>
            <a:r>
              <a:rPr lang="ko-KR" altLang="en-US" dirty="0" err="1">
                <a:effectLst/>
              </a:rPr>
              <a:t>오버피팅이</a:t>
            </a:r>
            <a:r>
              <a:rPr lang="ko-KR" altLang="en-US" dirty="0">
                <a:effectLst/>
              </a:rPr>
              <a:t> 생길 경우에 대비할 수 있습니다</a:t>
            </a:r>
            <a:r>
              <a:rPr lang="en-US" altLang="ko-KR" dirty="0">
                <a:effectLst/>
              </a:rPr>
              <a:t>.</a:t>
            </a:r>
            <a:br>
              <a:rPr lang="en-US" altLang="ko-KR" dirty="0">
                <a:effectLst/>
              </a:rPr>
            </a:br>
            <a:br>
              <a:rPr lang="en-US" altLang="ko-KR" dirty="0">
                <a:effectLst/>
              </a:rPr>
            </a:b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8731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효율성 측면에서 가장 좋은 나무 하나를 </a:t>
            </a:r>
            <a:r>
              <a:rPr lang="en-US" altLang="ko-KR" dirty="0"/>
              <a:t>n</a:t>
            </a:r>
            <a:r>
              <a:rPr lang="ko-KR" altLang="en-US" dirty="0"/>
              <a:t>개 만들어서 랜덤 </a:t>
            </a:r>
            <a:r>
              <a:rPr lang="ko-KR" altLang="en-US" dirty="0" err="1"/>
              <a:t>포레스트를</a:t>
            </a:r>
            <a:r>
              <a:rPr lang="ko-KR" altLang="en-US" dirty="0"/>
              <a:t> 구성하는게 가장 좋다고 생각하는데 실제로는 나무 하나하나가 다 같게 생성되지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70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Mtry</a:t>
            </a:r>
            <a:r>
              <a:rPr lang="en-US" altLang="ko-KR" dirty="0"/>
              <a:t> </a:t>
            </a:r>
            <a:r>
              <a:rPr lang="ko-KR" altLang="en-US" dirty="0"/>
              <a:t>의사결정나무에 사용하는 변수이며 이 변수들이 많을 수록 의사결정 나무는 더 깊어집니다</a:t>
            </a:r>
            <a:r>
              <a:rPr lang="en-US" altLang="ko-KR" dirty="0"/>
              <a:t>. </a:t>
            </a:r>
            <a:r>
              <a:rPr lang="en-US" altLang="ko-KR" dirty="0" err="1"/>
              <a:t>Ntree</a:t>
            </a:r>
            <a:r>
              <a:rPr lang="ko-KR" altLang="en-US" dirty="0"/>
              <a:t>는 생성할 나무의 개 수 이며 의사결정나무 </a:t>
            </a:r>
            <a:r>
              <a:rPr lang="en-US" altLang="ko-KR" dirty="0"/>
              <a:t>n</a:t>
            </a:r>
            <a:r>
              <a:rPr lang="ko-KR" altLang="en-US" dirty="0"/>
              <a:t>개가 모여 랜덤 </a:t>
            </a:r>
            <a:r>
              <a:rPr lang="ko-KR" altLang="en-US" dirty="0" err="1"/>
              <a:t>포레스트를</a:t>
            </a:r>
            <a:r>
              <a:rPr lang="ko-KR" altLang="en-US" dirty="0"/>
              <a:t> 형성합니다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614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먼저 </a:t>
            </a:r>
            <a:r>
              <a:rPr lang="ko-KR" altLang="en-US" dirty="0" err="1"/>
              <a:t>랜덤포레스트를</a:t>
            </a:r>
            <a:r>
              <a:rPr lang="ko-KR" altLang="en-US" dirty="0"/>
              <a:t> 시작하기전에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70:30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랜덤하게 뽑아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모형구축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나머지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모형확인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159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지니 불순도 </a:t>
            </a:r>
            <a:r>
              <a:rPr lang="en-US" altLang="ko-KR" dirty="0"/>
              <a:t>: </a:t>
            </a:r>
            <a:r>
              <a:rPr lang="ko-KR" altLang="en-US" dirty="0"/>
              <a:t>높다는 것은 데이터가 </a:t>
            </a:r>
            <a:r>
              <a:rPr lang="en-US" altLang="ko-KR" dirty="0"/>
              <a:t>1:1</a:t>
            </a:r>
            <a:r>
              <a:rPr lang="ko-KR" altLang="en-US" dirty="0"/>
              <a:t>로 </a:t>
            </a:r>
            <a:r>
              <a:rPr lang="ko-KR" altLang="en-US" dirty="0" err="1"/>
              <a:t>나누어졌다는</a:t>
            </a:r>
            <a:r>
              <a:rPr lang="ko-KR" altLang="en-US" dirty="0"/>
              <a:t> 것</a:t>
            </a:r>
            <a:r>
              <a:rPr lang="en-US" altLang="ko-KR" dirty="0"/>
              <a:t>=&gt; </a:t>
            </a:r>
            <a:r>
              <a:rPr lang="ko-KR" altLang="en-US" dirty="0"/>
              <a:t>의미가 없다는 뜻 따라서 불순도를 낮추어주는 변수가 </a:t>
            </a:r>
            <a:r>
              <a:rPr lang="ko-KR" altLang="en-US" dirty="0" err="1"/>
              <a:t>의미있는것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 변수들이 </a:t>
            </a:r>
            <a:r>
              <a:rPr lang="ko-KR" altLang="en-US" dirty="0" err="1"/>
              <a:t>지니불순도를</a:t>
            </a:r>
            <a:r>
              <a:rPr lang="ko-KR" altLang="en-US" dirty="0"/>
              <a:t> 낮추어주는 변수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6911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종속변수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범주형 변수이기 때문에 로지스틱 회귀 모형으로 매칭 성공 여부를 예측하는 모형을 구축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앞선 랜덤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포레스트와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마찬가지로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train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70:30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랜덤하게 뽑아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모형구축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나머지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모형확인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세트의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train, test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가깝고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confusionmatrix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나온 예측력이 가장 높은 모형으로 선택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25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세트를 활용하여 총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변수로 모형을 구축한 결과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from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career_c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field_cd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범주가 많은 변수에서 유의하지 않은 범주가 많이 나타나고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다중공선성의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문제가 발견됨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해결하기 위해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stepwise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방법을 통해 불필요한 변수를 제거하여 모형의 설명력을 더 높이기로 함 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-stepwise :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모형에 변수가 유의하면 넣고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유의하지 않으면 빼는 방식으로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AIC(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올바른 모형인지 판단하는 값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작은 것을 선택해줌 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-stepwise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 다중 공선성이 해결되지 않은 경우 서로 연관이 높다고 나온 변수 중 뺐을 때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다중공선성이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더 낮은 변수를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빼주었음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1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첫번째</a:t>
            </a:r>
            <a:r>
              <a:rPr lang="en-US" altLang="ko-KR" dirty="0"/>
              <a:t>, </a:t>
            </a:r>
            <a:r>
              <a:rPr lang="ko-KR" altLang="en-US" dirty="0"/>
              <a:t>데이터 소개입니다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7054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생성한 모형을 평가하기 위해 먼저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곡선을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그려봄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-roc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곡선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 positive rate : match=1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모형에서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맞게 예측한 비율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(false positive rate : match=0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모형에서는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잘못 예측한 비율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비교하는 그래프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y=x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그래프일 때가 두 비율이 같을 때이기 때문에 그 대각선 위로 그래프가 그려질 경우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것이고 맞게 예측한 비율이 더 크기 때문에 예측이 잘 되었다는 것을 의미함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중 빨간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곡선을 가질 때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=0.855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가장 큰 값이 나옴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때의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confusionmatrix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구해본 결과 정확도는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0.864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나왔음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비율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83%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높은 정확도가 나옴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9957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모형의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coefficient estimate(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변수들의 계수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추정값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각 요인에 따른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오즈비를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구해보았고 그것으로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와의 관계를 파악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Shar_o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outside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변수를 제외하고 모두 유의한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변수로 이루어진 모형 구축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401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분석결과입니다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3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Speed </a:t>
            </a:r>
            <a:r>
              <a:rPr lang="en-US" altLang="ko-KR" dirty="0" err="1"/>
              <a:t>datin</a:t>
            </a:r>
            <a:r>
              <a:rPr lang="ko-KR" altLang="en-US" dirty="0"/>
              <a:t>이란</a:t>
            </a:r>
            <a:r>
              <a:rPr lang="en-US" altLang="ko-KR" dirty="0"/>
              <a:t>, </a:t>
            </a:r>
            <a:r>
              <a:rPr lang="ko-KR" altLang="en-US" dirty="0"/>
              <a:t>독신 여자</a:t>
            </a:r>
            <a:r>
              <a:rPr lang="en-US" altLang="ko-KR" dirty="0"/>
              <a:t>, </a:t>
            </a:r>
            <a:r>
              <a:rPr lang="ko-KR" altLang="en-US" dirty="0"/>
              <a:t>남자가 애인을 찾을 수 있도록 여러 사람들을 돌아가며 </a:t>
            </a:r>
            <a:r>
              <a:rPr lang="ko-KR" altLang="en-US" dirty="0" err="1"/>
              <a:t>잠깐씩</a:t>
            </a:r>
            <a:r>
              <a:rPr lang="ko-KR" altLang="en-US" dirty="0"/>
              <a:t> 만나보게 하는 행사입니다</a:t>
            </a:r>
            <a:r>
              <a:rPr lang="en-US" altLang="ko-KR" dirty="0"/>
              <a:t>. </a:t>
            </a:r>
            <a:r>
              <a:rPr lang="ko-KR" altLang="en-US" dirty="0"/>
              <a:t>약 </a:t>
            </a:r>
            <a:r>
              <a:rPr lang="en-US" altLang="ko-KR" dirty="0"/>
              <a:t>4</a:t>
            </a:r>
            <a:r>
              <a:rPr lang="ko-KR" altLang="en-US" dirty="0" err="1"/>
              <a:t>분정도</a:t>
            </a:r>
            <a:r>
              <a:rPr lang="ko-KR" altLang="en-US" dirty="0"/>
              <a:t> 만난다고 생각하시면 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 </a:t>
            </a:r>
            <a:r>
              <a:rPr lang="ko-KR" altLang="en-US" dirty="0" err="1"/>
              <a:t>분석목적입니다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330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분석 목적은 매칭 성공에 영향을 주는 요인을 찾아 </a:t>
            </a:r>
            <a:r>
              <a:rPr lang="en-US" altLang="ko-KR" dirty="0"/>
              <a:t>match</a:t>
            </a:r>
            <a:r>
              <a:rPr lang="ko-KR" altLang="en-US" dirty="0"/>
              <a:t>를 맞추는 것 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42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데이터 탐색 및 정재입니다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244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주어진 데이터 셋은 </a:t>
            </a:r>
            <a:r>
              <a:rPr lang="en-US" altLang="ko-KR" dirty="0"/>
              <a:t>196</a:t>
            </a:r>
            <a:r>
              <a:rPr lang="ko-KR" altLang="en-US" dirty="0"/>
              <a:t>개의 변수들과 </a:t>
            </a:r>
            <a:r>
              <a:rPr lang="en-US" altLang="ko-KR" dirty="0"/>
              <a:t>6702</a:t>
            </a:r>
            <a:r>
              <a:rPr lang="ko-KR" altLang="en-US" dirty="0"/>
              <a:t>개의 관측치를 가지고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변수와 </a:t>
            </a:r>
            <a:r>
              <a:rPr lang="ko-KR" altLang="en-US" dirty="0" err="1"/>
              <a:t>결측치가</a:t>
            </a:r>
            <a:r>
              <a:rPr lang="ko-KR" altLang="en-US" dirty="0"/>
              <a:t> 상당히 많은 것을 알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300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192</a:t>
            </a:r>
            <a:r>
              <a:rPr lang="ko-KR" altLang="en-US" dirty="0"/>
              <a:t>개의 변수들 중 다음과 같은 주요 변수들이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9981A-508D-4BCD-AD0C-78446D7174C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62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46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38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A0303-6D92-4AFE-A44A-1BEB1AE8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1BCDF-ECA4-47DF-A633-61B89DE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EABDE-7FBC-4DF7-AE9C-B87D40EE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DDC05-B6E2-4D51-9E4B-DD2A1446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DE513-604F-4983-AA31-0A075853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8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97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" Target="slide30.xml"/><Relationship Id="rId7" Type="http://schemas.openxmlformats.org/officeDocument/2006/relationships/slide" Target="slide3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160.png"/><Relationship Id="rId4" Type="http://schemas.openxmlformats.org/officeDocument/2006/relationships/image" Target="../media/image23.png"/><Relationship Id="rId9" Type="http://schemas.openxmlformats.org/officeDocument/2006/relationships/slide" Target="slide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0.png"/><Relationship Id="rId4" Type="http://schemas.openxmlformats.org/officeDocument/2006/relationships/slide" Target="slide33.xml"/><Relationship Id="rId9" Type="http://schemas.openxmlformats.org/officeDocument/2006/relationships/image" Target="../media/image20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17E307-B291-4923-B499-D40854104FB3}"/>
              </a:ext>
            </a:extLst>
          </p:cNvPr>
          <p:cNvCxnSpPr>
            <a:cxnSpLocks/>
          </p:cNvCxnSpPr>
          <p:nvPr/>
        </p:nvCxnSpPr>
        <p:spPr>
          <a:xfrm>
            <a:off x="3520546" y="4484864"/>
            <a:ext cx="8671454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64761" y="2716742"/>
            <a:ext cx="64553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spc="3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Speed dating</a:t>
            </a:r>
            <a:endParaRPr lang="ko-KR" altLang="en-US" sz="8800" b="1" spc="30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pic>
        <p:nvPicPr>
          <p:cNvPr id="45" name="그래픽 44">
            <a:extLst>
              <a:ext uri="{FF2B5EF4-FFF2-40B4-BE49-F238E27FC236}">
                <a16:creationId xmlns:a16="http://schemas.microsoft.com/office/drawing/2014/main" id="{2ADD0345-AF6C-4D10-97B9-9F538CF78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6791" y="3712986"/>
            <a:ext cx="1543755" cy="15437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5D822B-268F-41C3-83DD-03CB1D5C5022}"/>
              </a:ext>
            </a:extLst>
          </p:cNvPr>
          <p:cNvSpPr txBox="1"/>
          <p:nvPr/>
        </p:nvSpPr>
        <p:spPr>
          <a:xfrm>
            <a:off x="6409791" y="4783051"/>
            <a:ext cx="578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30" dirty="0" err="1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문기태</a:t>
            </a:r>
            <a:r>
              <a:rPr lang="ko-KR" altLang="en-US" sz="2400" spc="103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 </a:t>
            </a:r>
            <a:r>
              <a:rPr lang="ko-KR" altLang="en-US" sz="2400" spc="1030" dirty="0" err="1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최윤슬</a:t>
            </a:r>
            <a:r>
              <a:rPr lang="ko-KR" altLang="en-US" sz="2400" spc="103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 </a:t>
            </a:r>
            <a:r>
              <a:rPr lang="ko-KR" altLang="en-US" sz="2400" spc="1030" dirty="0" err="1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김나형</a:t>
            </a:r>
            <a:r>
              <a:rPr lang="ko-KR" altLang="en-US" sz="2400" spc="103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 안수빈</a:t>
            </a:r>
          </a:p>
        </p:txBody>
      </p:sp>
    </p:spTree>
    <p:extLst>
      <p:ext uri="{BB962C8B-B14F-4D97-AF65-F5344CB8AC3E}">
        <p14:creationId xmlns:p14="http://schemas.microsoft.com/office/powerpoint/2010/main" val="2770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1997064-1C99-408A-B602-A7ED318F0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486867"/>
              </p:ext>
            </p:extLst>
          </p:nvPr>
        </p:nvGraphicFramePr>
        <p:xfrm>
          <a:off x="1004167" y="1525559"/>
          <a:ext cx="10183663" cy="3993658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85000"/>
                  </a:schemeClr>
                </a:solidFill>
                <a:tableStyleId>{5C22544A-7EE6-4342-B048-85BDC9FD1C3A}</a:tableStyleId>
              </a:tblPr>
              <a:tblGrid>
                <a:gridCol w="2767301">
                  <a:extLst>
                    <a:ext uri="{9D8B030D-6E8A-4147-A177-3AD203B41FA5}">
                      <a16:colId xmlns:a16="http://schemas.microsoft.com/office/drawing/2014/main" val="1976950711"/>
                    </a:ext>
                  </a:extLst>
                </a:gridCol>
                <a:gridCol w="4961520">
                  <a:extLst>
                    <a:ext uri="{9D8B030D-6E8A-4147-A177-3AD203B41FA5}">
                      <a16:colId xmlns:a16="http://schemas.microsoft.com/office/drawing/2014/main" val="1342729721"/>
                    </a:ext>
                  </a:extLst>
                </a:gridCol>
                <a:gridCol w="2454842">
                  <a:extLst>
                    <a:ext uri="{9D8B030D-6E8A-4147-A177-3AD203B41FA5}">
                      <a16:colId xmlns:a16="http://schemas.microsoft.com/office/drawing/2014/main" val="3445931639"/>
                    </a:ext>
                  </a:extLst>
                </a:gridCol>
              </a:tblGrid>
              <a:tr h="4414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변수 이름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변수 설명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범주 개수 </a:t>
                      </a:r>
                      <a:r>
                        <a:rPr lang="en-US" altLang="ko-KR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/ </a:t>
                      </a:r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범위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33275"/>
                  </a:ext>
                </a:extLst>
              </a:tr>
              <a:tr h="4980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match_es</a:t>
                      </a:r>
                      <a:endParaRPr lang="en-US" sz="2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예상 매칭 성공 수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5~22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13507"/>
                  </a:ext>
                </a:extLst>
              </a:tr>
              <a:tr h="4678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satis_2</a:t>
                      </a: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만난 사람에 대한 만족 정도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230021"/>
                  </a:ext>
                </a:extLst>
              </a:tr>
              <a:tr h="4678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length</a:t>
                      </a: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미팅의 전반적인 만족 정도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3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814298"/>
                  </a:ext>
                </a:extLst>
              </a:tr>
              <a:tr h="4679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numdat_2</a:t>
                      </a: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그 날 스피드 데이트 수의 적당한 정도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3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230219"/>
                  </a:ext>
                </a:extLst>
              </a:tr>
              <a:tr h="4760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int_corr</a:t>
                      </a:r>
                      <a:endParaRPr lang="en-US" sz="2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사전조사가 파트너와 비슷한 정도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-1~1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92448"/>
                  </a:ext>
                </a:extLst>
              </a:tr>
              <a:tr h="5087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samerace</a:t>
                      </a:r>
                      <a:endParaRPr lang="en-US" sz="2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인종이 </a:t>
                      </a:r>
                      <a:r>
                        <a:rPr lang="ko-KR" altLang="en-US" sz="21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같은지</a:t>
                      </a:r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여부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0/1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330863"/>
                  </a:ext>
                </a:extLst>
              </a:tr>
              <a:tr h="6656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prob / </a:t>
                      </a:r>
                      <a:r>
                        <a:rPr lang="en-US" sz="27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prob_o</a:t>
                      </a:r>
                      <a:endParaRPr lang="en-US" sz="2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상대방이 나를 선택할 확률의 정도</a:t>
                      </a:r>
                      <a:endParaRPr lang="en-US" altLang="ko-KR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(_o</a:t>
                      </a:r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는 상대방이 나에게 매긴 점수</a:t>
                      </a:r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)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r>
                        <a:rPr lang="ko-KR" alt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점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3385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7EAE24-C059-42D3-AFEF-308F5F84BB34}"/>
              </a:ext>
            </a:extLst>
          </p:cNvPr>
          <p:cNvSpPr txBox="1"/>
          <p:nvPr/>
        </p:nvSpPr>
        <p:spPr>
          <a:xfrm>
            <a:off x="8419300" y="87607"/>
            <a:ext cx="3682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주요 변수 소개</a:t>
            </a:r>
          </a:p>
        </p:txBody>
      </p:sp>
    </p:spTree>
    <p:extLst>
      <p:ext uri="{BB962C8B-B14F-4D97-AF65-F5344CB8AC3E}">
        <p14:creationId xmlns:p14="http://schemas.microsoft.com/office/powerpoint/2010/main" val="6542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9E6821-A903-42C7-8A45-9045EAC70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59A07C-2FAB-479C-BFF8-67CCEEE1E7AE}"/>
              </a:ext>
            </a:extLst>
          </p:cNvPr>
          <p:cNvSpPr/>
          <p:nvPr/>
        </p:nvSpPr>
        <p:spPr>
          <a:xfrm>
            <a:off x="1276006" y="2912907"/>
            <a:ext cx="4680000" cy="99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FE3DD-BE69-46FF-9B9E-BB1F120C9096}"/>
              </a:ext>
            </a:extLst>
          </p:cNvPr>
          <p:cNvSpPr txBox="1"/>
          <p:nvPr/>
        </p:nvSpPr>
        <p:spPr>
          <a:xfrm>
            <a:off x="4985781" y="1769477"/>
            <a:ext cx="22060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196</a:t>
            </a:r>
          </a:p>
          <a:p>
            <a:pPr algn="ctr"/>
            <a:r>
              <a:rPr lang="en-US" altLang="ko-KR" sz="3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variables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F9CAE5-373E-4D59-B4C9-6E50C593E947}"/>
              </a:ext>
            </a:extLst>
          </p:cNvPr>
          <p:cNvCxnSpPr>
            <a:cxnSpLocks/>
          </p:cNvCxnSpPr>
          <p:nvPr/>
        </p:nvCxnSpPr>
        <p:spPr>
          <a:xfrm>
            <a:off x="6085840" y="2979178"/>
            <a:ext cx="15963" cy="553720"/>
          </a:xfrm>
          <a:prstGeom prst="line">
            <a:avLst/>
          </a:prstGeom>
          <a:ln w="38100">
            <a:solidFill>
              <a:srgbClr val="7169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E34D6331-45D7-42E6-98EE-B8AC7F8633E1}"/>
              </a:ext>
            </a:extLst>
          </p:cNvPr>
          <p:cNvSpPr/>
          <p:nvPr/>
        </p:nvSpPr>
        <p:spPr>
          <a:xfrm rot="5400000">
            <a:off x="5961001" y="1976697"/>
            <a:ext cx="275935" cy="3423920"/>
          </a:xfrm>
          <a:prstGeom prst="leftBracket">
            <a:avLst/>
          </a:prstGeom>
          <a:ln w="38100">
            <a:solidFill>
              <a:srgbClr val="7169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5DD7B9-35AF-4E83-A30A-93A23B76ECF0}"/>
              </a:ext>
            </a:extLst>
          </p:cNvPr>
          <p:cNvSpPr txBox="1"/>
          <p:nvPr/>
        </p:nvSpPr>
        <p:spPr>
          <a:xfrm>
            <a:off x="7153697" y="3903667"/>
            <a:ext cx="1309974" cy="64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범주형</a:t>
            </a:r>
            <a:endParaRPr lang="en-US" altLang="ko-KR" sz="3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ED5FA9-1CE8-45EA-AE24-78474DA6C351}"/>
              </a:ext>
            </a:extLst>
          </p:cNvPr>
          <p:cNvSpPr txBox="1"/>
          <p:nvPr/>
        </p:nvSpPr>
        <p:spPr>
          <a:xfrm>
            <a:off x="3724545" y="3903667"/>
            <a:ext cx="1322798" cy="64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연속형</a:t>
            </a:r>
            <a:endParaRPr lang="en-US" altLang="ko-KR" sz="3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163FC-B05F-405F-A724-58BCE0EEBDAB}"/>
              </a:ext>
            </a:extLst>
          </p:cNvPr>
          <p:cNvSpPr txBox="1"/>
          <p:nvPr/>
        </p:nvSpPr>
        <p:spPr>
          <a:xfrm>
            <a:off x="9664483" y="81582"/>
            <a:ext cx="2472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변수 선택</a:t>
            </a:r>
          </a:p>
        </p:txBody>
      </p:sp>
    </p:spTree>
    <p:extLst>
      <p:ext uri="{BB962C8B-B14F-4D97-AF65-F5344CB8AC3E}">
        <p14:creationId xmlns:p14="http://schemas.microsoft.com/office/powerpoint/2010/main" val="28764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9E6821-A903-42C7-8A45-9045EAC70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E64BCF1-C523-47D5-8AB1-FAECEFFB20E4}"/>
              </a:ext>
            </a:extLst>
          </p:cNvPr>
          <p:cNvCxnSpPr>
            <a:cxnSpLocks/>
          </p:cNvCxnSpPr>
          <p:nvPr/>
        </p:nvCxnSpPr>
        <p:spPr>
          <a:xfrm>
            <a:off x="9490312" y="2524442"/>
            <a:ext cx="0" cy="833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7D5F186-3C0F-4432-A00C-659C4B6252E8}"/>
              </a:ext>
            </a:extLst>
          </p:cNvPr>
          <p:cNvCxnSpPr>
            <a:cxnSpLocks/>
          </p:cNvCxnSpPr>
          <p:nvPr/>
        </p:nvCxnSpPr>
        <p:spPr>
          <a:xfrm>
            <a:off x="7829941" y="2524442"/>
            <a:ext cx="0" cy="833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189CF099-FC78-401D-A7D7-6049CE066FE0}"/>
              </a:ext>
            </a:extLst>
          </p:cNvPr>
          <p:cNvSpPr/>
          <p:nvPr/>
        </p:nvSpPr>
        <p:spPr>
          <a:xfrm>
            <a:off x="1583391" y="1573578"/>
            <a:ext cx="4516915" cy="4516915"/>
          </a:xfrm>
          <a:prstGeom prst="flowChartConnector">
            <a:avLst/>
          </a:prstGeom>
          <a:solidFill>
            <a:srgbClr val="A09ABC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연속형</a:t>
            </a:r>
            <a:endParaRPr lang="en-US" altLang="ko-KR" sz="40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종속변수인 </a:t>
            </a:r>
            <a:r>
              <a:rPr lang="en-US" altLang="ko-KR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match</a:t>
            </a: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와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Boxplot</a:t>
            </a: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을 그려보아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유의미해 보이는 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변수들을 선택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59A07C-2FAB-479C-BFF8-67CCEEE1E7AE}"/>
              </a:ext>
            </a:extLst>
          </p:cNvPr>
          <p:cNvSpPr/>
          <p:nvPr/>
        </p:nvSpPr>
        <p:spPr>
          <a:xfrm>
            <a:off x="1475297" y="3077029"/>
            <a:ext cx="4680000" cy="99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D9BECB-3BCC-493C-9FD0-D526460A44C7}"/>
              </a:ext>
            </a:extLst>
          </p:cNvPr>
          <p:cNvSpPr/>
          <p:nvPr/>
        </p:nvSpPr>
        <p:spPr>
          <a:xfrm>
            <a:off x="7515616" y="2672080"/>
            <a:ext cx="609600" cy="533400"/>
          </a:xfrm>
          <a:prstGeom prst="rect">
            <a:avLst/>
          </a:prstGeom>
          <a:solidFill>
            <a:srgbClr val="FDE0D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78999F-E887-4E16-8FC1-B1614A96A74C}"/>
              </a:ext>
            </a:extLst>
          </p:cNvPr>
          <p:cNvSpPr/>
          <p:nvPr/>
        </p:nvSpPr>
        <p:spPr>
          <a:xfrm>
            <a:off x="9185512" y="2672080"/>
            <a:ext cx="609600" cy="533400"/>
          </a:xfrm>
          <a:prstGeom prst="rect">
            <a:avLst/>
          </a:prstGeom>
          <a:solidFill>
            <a:srgbClr val="BCBDD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6E459EA-AF8E-42C8-ADF1-B7A59522145E}"/>
              </a:ext>
            </a:extLst>
          </p:cNvPr>
          <p:cNvCxnSpPr>
            <a:stCxn id="22" idx="1"/>
            <a:endCxn id="22" idx="3"/>
          </p:cNvCxnSpPr>
          <p:nvPr/>
        </p:nvCxnSpPr>
        <p:spPr>
          <a:xfrm>
            <a:off x="7515616" y="2938780"/>
            <a:ext cx="60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DFC8FD-23A1-4070-BBBE-CB63143D5821}"/>
              </a:ext>
            </a:extLst>
          </p:cNvPr>
          <p:cNvCxnSpPr/>
          <p:nvPr/>
        </p:nvCxnSpPr>
        <p:spPr>
          <a:xfrm>
            <a:off x="9185512" y="2938780"/>
            <a:ext cx="60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EF3B710-DB58-4737-81FF-33AD8A69BEB2}"/>
              </a:ext>
            </a:extLst>
          </p:cNvPr>
          <p:cNvSpPr txBox="1"/>
          <p:nvPr/>
        </p:nvSpPr>
        <p:spPr>
          <a:xfrm>
            <a:off x="7157621" y="3414199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match = 0</a:t>
            </a:r>
            <a:endParaRPr lang="ko-KR" altLang="en-US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9BD728-3544-450F-B1A3-0DBFC8D39284}"/>
              </a:ext>
            </a:extLst>
          </p:cNvPr>
          <p:cNvSpPr txBox="1"/>
          <p:nvPr/>
        </p:nvSpPr>
        <p:spPr>
          <a:xfrm>
            <a:off x="8817992" y="3414199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match = 1</a:t>
            </a:r>
            <a:endParaRPr lang="ko-KR" altLang="en-US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FE3DD-BE69-46FF-9B9E-BB1F120C9096}"/>
              </a:ext>
            </a:extLst>
          </p:cNvPr>
          <p:cNvSpPr txBox="1"/>
          <p:nvPr/>
        </p:nvSpPr>
        <p:spPr>
          <a:xfrm>
            <a:off x="6510097" y="3930082"/>
            <a:ext cx="4386137" cy="1310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각 변수마다 </a:t>
            </a:r>
            <a:r>
              <a:rPr lang="en-US" altLang="ko-KR" sz="36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match</a:t>
            </a:r>
            <a:r>
              <a:rPr lang="ko-KR" altLang="en-US" sz="3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별로</a:t>
            </a:r>
            <a:endParaRPr lang="en-US" altLang="ko-KR" sz="3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3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차이 비교</a:t>
            </a:r>
            <a:endParaRPr lang="en-US" altLang="ko-KR" sz="3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2F52D7-2BD3-408A-BE89-AFABF3180C24}"/>
              </a:ext>
            </a:extLst>
          </p:cNvPr>
          <p:cNvSpPr txBox="1"/>
          <p:nvPr/>
        </p:nvSpPr>
        <p:spPr>
          <a:xfrm>
            <a:off x="9664483" y="81582"/>
            <a:ext cx="2472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변수 선택</a:t>
            </a:r>
          </a:p>
        </p:txBody>
      </p:sp>
    </p:spTree>
    <p:extLst>
      <p:ext uri="{BB962C8B-B14F-4D97-AF65-F5344CB8AC3E}">
        <p14:creationId xmlns:p14="http://schemas.microsoft.com/office/powerpoint/2010/main" val="262818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61071-F42D-4902-B777-2DA67620B5E0}"/>
              </a:ext>
            </a:extLst>
          </p:cNvPr>
          <p:cNvSpPr txBox="1"/>
          <p:nvPr/>
        </p:nvSpPr>
        <p:spPr>
          <a:xfrm>
            <a:off x="8328057" y="0"/>
            <a:ext cx="3863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Boxplot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그리기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3D9AB9-00C9-429B-8D60-BCA4B91613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2" t="13023" r="10937" b="7207"/>
          <a:stretch/>
        </p:blipFill>
        <p:spPr>
          <a:xfrm>
            <a:off x="904875" y="1398048"/>
            <a:ext cx="10458450" cy="432476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9E6821-A903-42C7-8A45-9045EAC70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10C4FC-9425-41B3-B939-59B1E7F5D130}"/>
              </a:ext>
            </a:extLst>
          </p:cNvPr>
          <p:cNvSpPr/>
          <p:nvPr/>
        </p:nvSpPr>
        <p:spPr>
          <a:xfrm>
            <a:off x="1714500" y="5743575"/>
            <a:ext cx="866775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round</a:t>
            </a:r>
            <a:endParaRPr lang="ko-KR" altLang="en-US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95DA39-7A77-4533-85B5-02B5DC88F9E5}"/>
              </a:ext>
            </a:extLst>
          </p:cNvPr>
          <p:cNvSpPr/>
          <p:nvPr/>
        </p:nvSpPr>
        <p:spPr>
          <a:xfrm>
            <a:off x="3704104" y="5743575"/>
            <a:ext cx="866775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order</a:t>
            </a:r>
            <a:endParaRPr lang="ko-KR" altLang="en-US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F3F0CB-685B-4A73-B502-466804F53CE6}"/>
              </a:ext>
            </a:extLst>
          </p:cNvPr>
          <p:cNvSpPr/>
          <p:nvPr/>
        </p:nvSpPr>
        <p:spPr>
          <a:xfrm>
            <a:off x="5372099" y="5743575"/>
            <a:ext cx="1524001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pf_o_sha</a:t>
            </a:r>
            <a:endParaRPr lang="ko-KR" altLang="en-US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84935F-57D4-44C3-B52A-375DA0575802}"/>
              </a:ext>
            </a:extLst>
          </p:cNvPr>
          <p:cNvSpPr/>
          <p:nvPr/>
        </p:nvSpPr>
        <p:spPr>
          <a:xfrm>
            <a:off x="7361703" y="5743575"/>
            <a:ext cx="1524001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shar1_1</a:t>
            </a:r>
            <a:endParaRPr lang="ko-KR" altLang="en-US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9C015F-FB13-464E-87C4-6FC35561103F}"/>
              </a:ext>
            </a:extLst>
          </p:cNvPr>
          <p:cNvSpPr/>
          <p:nvPr/>
        </p:nvSpPr>
        <p:spPr>
          <a:xfrm>
            <a:off x="9333938" y="5743575"/>
            <a:ext cx="1524001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shar1_2</a:t>
            </a:r>
            <a:endParaRPr lang="ko-KR" altLang="en-US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0930BC8-869A-44BC-9F0D-5E96C19D4B34}"/>
              </a:ext>
            </a:extLst>
          </p:cNvPr>
          <p:cNvCxnSpPr/>
          <p:nvPr/>
        </p:nvCxnSpPr>
        <p:spPr>
          <a:xfrm>
            <a:off x="942975" y="1398048"/>
            <a:ext cx="10344150" cy="0"/>
          </a:xfrm>
          <a:prstGeom prst="line">
            <a:avLst/>
          </a:prstGeom>
          <a:ln w="139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95B6BE-105A-4484-AAD8-503B784C977E}"/>
              </a:ext>
            </a:extLst>
          </p:cNvPr>
          <p:cNvSpPr/>
          <p:nvPr/>
        </p:nvSpPr>
        <p:spPr>
          <a:xfrm>
            <a:off x="688033" y="5303940"/>
            <a:ext cx="216842" cy="25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9BC42D-4842-4954-AFEC-EFB9B1A53D3C}"/>
              </a:ext>
            </a:extLst>
          </p:cNvPr>
          <p:cNvSpPr/>
          <p:nvPr/>
        </p:nvSpPr>
        <p:spPr>
          <a:xfrm>
            <a:off x="495300" y="4060980"/>
            <a:ext cx="428625" cy="25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2B06E1E-FCE5-4425-A512-22EA5FC6CA1F}"/>
              </a:ext>
            </a:extLst>
          </p:cNvPr>
          <p:cNvSpPr/>
          <p:nvPr/>
        </p:nvSpPr>
        <p:spPr>
          <a:xfrm>
            <a:off x="409576" y="2772073"/>
            <a:ext cx="514350" cy="25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6E2554-7557-4A3A-BE21-197E4E552006}"/>
              </a:ext>
            </a:extLst>
          </p:cNvPr>
          <p:cNvSpPr/>
          <p:nvPr/>
        </p:nvSpPr>
        <p:spPr>
          <a:xfrm>
            <a:off x="409576" y="1500212"/>
            <a:ext cx="514350" cy="25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61CA3B-C9C4-46F5-8CEB-3512001D7B8A}"/>
              </a:ext>
            </a:extLst>
          </p:cNvPr>
          <p:cNvSpPr/>
          <p:nvPr/>
        </p:nvSpPr>
        <p:spPr>
          <a:xfrm>
            <a:off x="5178054" y="1356022"/>
            <a:ext cx="6109071" cy="43343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6166BC-AA60-423E-919A-E0D9E7CFFA0E}"/>
              </a:ext>
            </a:extLst>
          </p:cNvPr>
          <p:cNvSpPr/>
          <p:nvPr/>
        </p:nvSpPr>
        <p:spPr>
          <a:xfrm>
            <a:off x="5625060" y="5721052"/>
            <a:ext cx="1030919" cy="348768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9E6770-4DDA-4DBA-BF5E-8A48395408B4}"/>
              </a:ext>
            </a:extLst>
          </p:cNvPr>
          <p:cNvSpPr/>
          <p:nvPr/>
        </p:nvSpPr>
        <p:spPr>
          <a:xfrm>
            <a:off x="7608243" y="5721052"/>
            <a:ext cx="1030919" cy="348768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DA9133-D4B6-40A3-8D86-1CF090E5F8BE}"/>
              </a:ext>
            </a:extLst>
          </p:cNvPr>
          <p:cNvSpPr/>
          <p:nvPr/>
        </p:nvSpPr>
        <p:spPr>
          <a:xfrm>
            <a:off x="9580478" y="5721052"/>
            <a:ext cx="1030919" cy="348768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34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2606D0-3963-4FED-AE50-0E9B5DBE5D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690"/>
          <a:stretch/>
        </p:blipFill>
        <p:spPr>
          <a:xfrm>
            <a:off x="538480" y="1108176"/>
            <a:ext cx="11010604" cy="5069678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D1ABBA-B390-44FC-8C9E-F64FA1A60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478175-7BB0-4E49-8644-E9D31D120AEB}"/>
              </a:ext>
            </a:extLst>
          </p:cNvPr>
          <p:cNvSpPr txBox="1"/>
          <p:nvPr/>
        </p:nvSpPr>
        <p:spPr>
          <a:xfrm>
            <a:off x="8328057" y="0"/>
            <a:ext cx="3863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Boxplot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그리기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75F8F1-914B-4BF1-A286-4E4089034891}"/>
              </a:ext>
            </a:extLst>
          </p:cNvPr>
          <p:cNvSpPr/>
          <p:nvPr/>
        </p:nvSpPr>
        <p:spPr>
          <a:xfrm>
            <a:off x="4208819" y="1148060"/>
            <a:ext cx="1962838" cy="46244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10B33-C754-4E75-B70F-84E38483CC29}"/>
              </a:ext>
            </a:extLst>
          </p:cNvPr>
          <p:cNvSpPr/>
          <p:nvPr/>
        </p:nvSpPr>
        <p:spPr>
          <a:xfrm>
            <a:off x="2892288" y="1148060"/>
            <a:ext cx="707045" cy="462447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44BAB3-4C4B-4551-BB15-E1E039991D2F}"/>
              </a:ext>
            </a:extLst>
          </p:cNvPr>
          <p:cNvSpPr/>
          <p:nvPr/>
        </p:nvSpPr>
        <p:spPr>
          <a:xfrm>
            <a:off x="1005205" y="5801111"/>
            <a:ext cx="10475541" cy="484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AE0EE48-C332-4011-ABD2-0C8BC44B96A8}"/>
              </a:ext>
            </a:extLst>
          </p:cNvPr>
          <p:cNvGrpSpPr/>
          <p:nvPr/>
        </p:nvGrpSpPr>
        <p:grpSpPr>
          <a:xfrm>
            <a:off x="1029450" y="5623924"/>
            <a:ext cx="10288441" cy="1017463"/>
            <a:chOff x="490970" y="5623924"/>
            <a:chExt cx="10288441" cy="101746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B6DAF69-BB20-4F6E-B29F-515E4B6C2AA2}"/>
                </a:ext>
              </a:extLst>
            </p:cNvPr>
            <p:cNvSpPr/>
            <p:nvPr/>
          </p:nvSpPr>
          <p:spPr>
            <a:xfrm rot="18178181">
              <a:off x="239426" y="6022842"/>
              <a:ext cx="842904" cy="339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attr_o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B320323-0765-4E7E-BDC5-43BDC1A088A9}"/>
                </a:ext>
              </a:extLst>
            </p:cNvPr>
            <p:cNvSpPr/>
            <p:nvPr/>
          </p:nvSpPr>
          <p:spPr>
            <a:xfrm rot="18178181">
              <a:off x="802208" y="6000048"/>
              <a:ext cx="997130" cy="2855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sinc_o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CC52B7C-7229-48F1-A4C6-B0347E58C9A7}"/>
                </a:ext>
              </a:extLst>
            </p:cNvPr>
            <p:cNvSpPr/>
            <p:nvPr/>
          </p:nvSpPr>
          <p:spPr>
            <a:xfrm rot="18178181">
              <a:off x="1476908" y="5953103"/>
              <a:ext cx="956257" cy="3685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intel_o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692B68F-3133-426D-8CAC-C237B333F556}"/>
                </a:ext>
              </a:extLst>
            </p:cNvPr>
            <p:cNvSpPr/>
            <p:nvPr/>
          </p:nvSpPr>
          <p:spPr>
            <a:xfrm rot="18178181">
              <a:off x="2214983" y="6022842"/>
              <a:ext cx="842904" cy="339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fun_o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071EBE6-8B84-4E11-9D1C-A8335DDA6D16}"/>
                </a:ext>
              </a:extLst>
            </p:cNvPr>
            <p:cNvSpPr/>
            <p:nvPr/>
          </p:nvSpPr>
          <p:spPr>
            <a:xfrm rot="18178181">
              <a:off x="2833114" y="5994586"/>
              <a:ext cx="929986" cy="329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amb_o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5D00C1C-9DF6-4A43-A7DF-BF6ED2CB67FB}"/>
                </a:ext>
              </a:extLst>
            </p:cNvPr>
            <p:cNvSpPr/>
            <p:nvPr/>
          </p:nvSpPr>
          <p:spPr>
            <a:xfrm rot="18178181">
              <a:off x="3450085" y="5963709"/>
              <a:ext cx="1006884" cy="3273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shar_o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D13D68B-B4B1-42B4-AA33-64B7D45DCD20}"/>
                </a:ext>
              </a:extLst>
            </p:cNvPr>
            <p:cNvSpPr/>
            <p:nvPr/>
          </p:nvSpPr>
          <p:spPr>
            <a:xfrm rot="18178181">
              <a:off x="4192852" y="6022842"/>
              <a:ext cx="842904" cy="339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like_o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CEF6DD-9B37-45F3-A12C-7BFAC9B22EC9}"/>
                </a:ext>
              </a:extLst>
            </p:cNvPr>
            <p:cNvSpPr/>
            <p:nvPr/>
          </p:nvSpPr>
          <p:spPr>
            <a:xfrm rot="18178181">
              <a:off x="4813379" y="5959590"/>
              <a:ext cx="956249" cy="3601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prob_o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0E9BA68-053D-4447-B1A7-2C024CB36B2D}"/>
                </a:ext>
              </a:extLst>
            </p:cNvPr>
            <p:cNvSpPr/>
            <p:nvPr/>
          </p:nvSpPr>
          <p:spPr>
            <a:xfrm rot="18178181">
              <a:off x="5547252" y="6022842"/>
              <a:ext cx="842904" cy="339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attr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B456796-FC2E-405E-8812-1D98B4E7F81D}"/>
                </a:ext>
              </a:extLst>
            </p:cNvPr>
            <p:cNvSpPr/>
            <p:nvPr/>
          </p:nvSpPr>
          <p:spPr>
            <a:xfrm rot="18178181">
              <a:off x="6110034" y="6000048"/>
              <a:ext cx="997130" cy="2855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Sinc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8DA0DDC-3C44-4CD6-8500-4C50222A7035}"/>
                </a:ext>
              </a:extLst>
            </p:cNvPr>
            <p:cNvSpPr/>
            <p:nvPr/>
          </p:nvSpPr>
          <p:spPr>
            <a:xfrm rot="18178181">
              <a:off x="6784734" y="5953103"/>
              <a:ext cx="956257" cy="3685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intel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234E5A8-0572-4F12-9224-9403DA992AD3}"/>
                </a:ext>
              </a:extLst>
            </p:cNvPr>
            <p:cNvSpPr/>
            <p:nvPr/>
          </p:nvSpPr>
          <p:spPr>
            <a:xfrm rot="18178181">
              <a:off x="7522809" y="6022842"/>
              <a:ext cx="842904" cy="339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fun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8381565-B9BD-487A-93B6-6413B847700B}"/>
                </a:ext>
              </a:extLst>
            </p:cNvPr>
            <p:cNvSpPr/>
            <p:nvPr/>
          </p:nvSpPr>
          <p:spPr>
            <a:xfrm rot="18178181">
              <a:off x="8140940" y="5994586"/>
              <a:ext cx="929986" cy="329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amb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93FCA5E-A5D5-4CCB-8AB9-1C7C7E20E74A}"/>
                </a:ext>
              </a:extLst>
            </p:cNvPr>
            <p:cNvSpPr/>
            <p:nvPr/>
          </p:nvSpPr>
          <p:spPr>
            <a:xfrm rot="18178181">
              <a:off x="8757911" y="5963709"/>
              <a:ext cx="1006884" cy="3273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shar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2DF1E04-C9D3-46AF-9F22-6B17685EA8C5}"/>
                </a:ext>
              </a:extLst>
            </p:cNvPr>
            <p:cNvSpPr/>
            <p:nvPr/>
          </p:nvSpPr>
          <p:spPr>
            <a:xfrm rot="18178181">
              <a:off x="9500678" y="6022842"/>
              <a:ext cx="842904" cy="339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like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949DDBE-32C2-4387-9FCE-167A10FEB33D}"/>
                </a:ext>
              </a:extLst>
            </p:cNvPr>
            <p:cNvSpPr/>
            <p:nvPr/>
          </p:nvSpPr>
          <p:spPr>
            <a:xfrm rot="18178181">
              <a:off x="10121207" y="5959591"/>
              <a:ext cx="956249" cy="3601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HE스피드" panose="02020503020101020101" pitchFamily="18" charset="-127"/>
                </a:rPr>
                <a:t>prob</a:t>
              </a:r>
              <a:endParaRPr lang="ko-KR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DX시인과나" panose="02020600000000000000" pitchFamily="18" charset="-127"/>
                <a:cs typeface="THE스피드" panose="02020503020101020101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CB2E95-BD9B-4B35-8568-91A8D9ECE94A}"/>
              </a:ext>
            </a:extLst>
          </p:cNvPr>
          <p:cNvSpPr/>
          <p:nvPr/>
        </p:nvSpPr>
        <p:spPr>
          <a:xfrm rot="18100408">
            <a:off x="2777339" y="6006857"/>
            <a:ext cx="826685" cy="348768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D452C1-ABE9-4D93-860F-3FCCE3C5C426}"/>
              </a:ext>
            </a:extLst>
          </p:cNvPr>
          <p:cNvSpPr/>
          <p:nvPr/>
        </p:nvSpPr>
        <p:spPr>
          <a:xfrm rot="18100408">
            <a:off x="4111341" y="6006857"/>
            <a:ext cx="826685" cy="348768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2E07B23-4F92-451A-B469-1BF53C987ADA}"/>
              </a:ext>
            </a:extLst>
          </p:cNvPr>
          <p:cNvSpPr/>
          <p:nvPr/>
        </p:nvSpPr>
        <p:spPr>
          <a:xfrm rot="18100408">
            <a:off x="4740212" y="6006857"/>
            <a:ext cx="826685" cy="348768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EDC4009-7957-45C7-9AE7-1B8053A0C0B4}"/>
              </a:ext>
            </a:extLst>
          </p:cNvPr>
          <p:cNvSpPr/>
          <p:nvPr/>
        </p:nvSpPr>
        <p:spPr>
          <a:xfrm rot="18100408">
            <a:off x="5454269" y="6006857"/>
            <a:ext cx="826685" cy="348768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B692F8-BC3B-4C16-A777-2BB36A832517}"/>
              </a:ext>
            </a:extLst>
          </p:cNvPr>
          <p:cNvSpPr/>
          <p:nvPr/>
        </p:nvSpPr>
        <p:spPr>
          <a:xfrm>
            <a:off x="538480" y="3098800"/>
            <a:ext cx="203200" cy="66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644ACF-6A77-431A-AB76-3CAFD89AD378}"/>
              </a:ext>
            </a:extLst>
          </p:cNvPr>
          <p:cNvSpPr/>
          <p:nvPr/>
        </p:nvSpPr>
        <p:spPr>
          <a:xfrm>
            <a:off x="616913" y="5425860"/>
            <a:ext cx="216842" cy="25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0</a:t>
            </a:r>
            <a:endParaRPr lang="ko-KR" altLang="en-US" sz="1500" dirty="0">
              <a:solidFill>
                <a:schemeClr val="tx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AA2AC4-BA76-4F5E-84CB-59D7F17CC212}"/>
              </a:ext>
            </a:extLst>
          </p:cNvPr>
          <p:cNvSpPr/>
          <p:nvPr/>
        </p:nvSpPr>
        <p:spPr>
          <a:xfrm>
            <a:off x="616913" y="4292600"/>
            <a:ext cx="216842" cy="25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3</a:t>
            </a:r>
            <a:endParaRPr lang="ko-KR" altLang="en-US" sz="1500" dirty="0">
              <a:solidFill>
                <a:schemeClr val="tx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5AE6E0C-2AC3-4A6E-AA11-6F503A300F71}"/>
              </a:ext>
            </a:extLst>
          </p:cNvPr>
          <p:cNvSpPr/>
          <p:nvPr/>
        </p:nvSpPr>
        <p:spPr>
          <a:xfrm>
            <a:off x="616913" y="3166210"/>
            <a:ext cx="216842" cy="25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6</a:t>
            </a:r>
            <a:endParaRPr lang="ko-KR" altLang="en-US" sz="1500" dirty="0">
              <a:solidFill>
                <a:schemeClr val="tx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FFB9303-B485-4C00-8D76-43C6B36CA284}"/>
              </a:ext>
            </a:extLst>
          </p:cNvPr>
          <p:cNvSpPr/>
          <p:nvPr/>
        </p:nvSpPr>
        <p:spPr>
          <a:xfrm>
            <a:off x="616913" y="2019685"/>
            <a:ext cx="216842" cy="25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9</a:t>
            </a:r>
            <a:endParaRPr lang="ko-KR" altLang="en-US" sz="1500" dirty="0">
              <a:solidFill>
                <a:schemeClr val="tx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1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2" grpId="0" animBg="1"/>
      <p:bldP spid="30" grpId="0" animBg="1"/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0905FD-21D6-49A1-B072-8641186B1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84C5D5-C133-4835-8E3D-5B5E18D002E7}"/>
              </a:ext>
            </a:extLst>
          </p:cNvPr>
          <p:cNvSpPr txBox="1"/>
          <p:nvPr/>
        </p:nvSpPr>
        <p:spPr>
          <a:xfrm>
            <a:off x="1545428" y="1251101"/>
            <a:ext cx="5945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중요도를 점수로 부여하는 변수들</a:t>
            </a:r>
            <a:endParaRPr lang="en-US" altLang="ko-KR" sz="3200" b="1" dirty="0">
              <a:solidFill>
                <a:schemeClr val="bg1">
                  <a:lumMod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1930AB-6882-43C7-B3A9-0880B17ABEE4}"/>
              </a:ext>
            </a:extLst>
          </p:cNvPr>
          <p:cNvSpPr txBox="1"/>
          <p:nvPr/>
        </p:nvSpPr>
        <p:spPr>
          <a:xfrm>
            <a:off x="2724156" y="3429000"/>
            <a:ext cx="31329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1</a:t>
            </a:r>
            <a:r>
              <a:rPr lang="ko-KR" altLang="en-US" sz="30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부터 </a:t>
            </a:r>
            <a:r>
              <a:rPr lang="en-US" altLang="ko-KR" sz="30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10</a:t>
            </a:r>
            <a:r>
              <a:rPr lang="ko-KR" altLang="en-US" sz="3000" dirty="0" err="1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까지인데</a:t>
            </a:r>
            <a:endParaRPr lang="en-US" altLang="ko-KR" sz="3000" dirty="0"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  <a:p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10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보다 큰 경우</a:t>
            </a:r>
            <a:endParaRPr lang="en-US" altLang="ko-KR" sz="3000" b="1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CD4AA0-9F53-4059-AE7E-C0B835217493}"/>
              </a:ext>
            </a:extLst>
          </p:cNvPr>
          <p:cNvSpPr txBox="1"/>
          <p:nvPr/>
        </p:nvSpPr>
        <p:spPr>
          <a:xfrm>
            <a:off x="2472533" y="2216341"/>
            <a:ext cx="1586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A62DEF-494A-40A7-969C-682890680D92}"/>
              </a:ext>
            </a:extLst>
          </p:cNvPr>
          <p:cNvSpPr txBox="1"/>
          <p:nvPr/>
        </p:nvSpPr>
        <p:spPr>
          <a:xfrm>
            <a:off x="6540634" y="2418246"/>
            <a:ext cx="1949446" cy="7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6E6499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0</a:t>
            </a:r>
            <a:r>
              <a:rPr lang="ko-KR" altLang="en-US" sz="2800" dirty="0">
                <a:solidFill>
                  <a:srgbClr val="6E6499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으로 대체 </a:t>
            </a:r>
            <a:r>
              <a:rPr lang="en-US" altLang="ko-KR" sz="2000" dirty="0">
                <a:solidFill>
                  <a:srgbClr val="6E6499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DCE2F3-B0F1-4A3A-A85F-DDF75EA1DB05}"/>
              </a:ext>
            </a:extLst>
          </p:cNvPr>
          <p:cNvSpPr txBox="1"/>
          <p:nvPr/>
        </p:nvSpPr>
        <p:spPr>
          <a:xfrm>
            <a:off x="6540634" y="4630072"/>
            <a:ext cx="31974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71699B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합산한 점수로 나눠 합이 </a:t>
            </a:r>
            <a:r>
              <a:rPr lang="en-US" altLang="ko-KR" sz="2800" b="1" dirty="0">
                <a:solidFill>
                  <a:srgbClr val="71699B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100</a:t>
            </a:r>
            <a:r>
              <a:rPr lang="ko-KR" altLang="en-US" sz="2800" dirty="0">
                <a:solidFill>
                  <a:srgbClr val="71699B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이 </a:t>
            </a:r>
            <a:r>
              <a:rPr lang="ko-KR" altLang="en-US" sz="2800" dirty="0" err="1">
                <a:solidFill>
                  <a:srgbClr val="71699B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되도록다시</a:t>
            </a:r>
            <a:r>
              <a:rPr lang="ko-KR" altLang="en-US" sz="2800" dirty="0">
                <a:solidFill>
                  <a:srgbClr val="71699B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입력</a:t>
            </a:r>
            <a:endParaRPr lang="en-US" altLang="ko-KR" sz="2800" dirty="0">
              <a:solidFill>
                <a:srgbClr val="71699B"/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2AD1E1-D4B5-4EB9-8071-C69901C78F82}"/>
              </a:ext>
            </a:extLst>
          </p:cNvPr>
          <p:cNvSpPr txBox="1"/>
          <p:nvPr/>
        </p:nvSpPr>
        <p:spPr>
          <a:xfrm>
            <a:off x="6540634" y="3422598"/>
            <a:ext cx="2092675" cy="7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6E6499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10</a:t>
            </a:r>
            <a:r>
              <a:rPr lang="ko-KR" altLang="en-US" sz="2800" dirty="0">
                <a:solidFill>
                  <a:srgbClr val="6E6499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으로 대체</a:t>
            </a:r>
            <a:endParaRPr lang="en-US" altLang="ko-KR" sz="2800" b="1" dirty="0">
              <a:solidFill>
                <a:srgbClr val="FF0000"/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3489F62-5B23-467F-BA63-0DCA450FB5FB}"/>
              </a:ext>
            </a:extLst>
          </p:cNvPr>
          <p:cNvCxnSpPr>
            <a:cxnSpLocks/>
          </p:cNvCxnSpPr>
          <p:nvPr/>
        </p:nvCxnSpPr>
        <p:spPr>
          <a:xfrm>
            <a:off x="5884708" y="2920884"/>
            <a:ext cx="557889" cy="0"/>
          </a:xfrm>
          <a:prstGeom prst="straightConnector1">
            <a:avLst/>
          </a:prstGeom>
          <a:ln w="38100">
            <a:solidFill>
              <a:srgbClr val="71699B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E2EFA24-FF5E-4519-A70C-6D138E8B7760}"/>
              </a:ext>
            </a:extLst>
          </p:cNvPr>
          <p:cNvSpPr txBox="1"/>
          <p:nvPr/>
        </p:nvSpPr>
        <p:spPr>
          <a:xfrm>
            <a:off x="2761770" y="4630072"/>
            <a:ext cx="28895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합산하여 </a:t>
            </a:r>
            <a:endParaRPr lang="en-US" altLang="ko-KR" sz="3000" dirty="0"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  <a:p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100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보다 큰 경우</a:t>
            </a:r>
            <a:endParaRPr lang="en-US" altLang="ko-KR" sz="3000" b="1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0C5912F-73DC-4DB8-BB81-FC1BC2D0C62B}"/>
              </a:ext>
            </a:extLst>
          </p:cNvPr>
          <p:cNvCxnSpPr>
            <a:cxnSpLocks/>
          </p:cNvCxnSpPr>
          <p:nvPr/>
        </p:nvCxnSpPr>
        <p:spPr>
          <a:xfrm>
            <a:off x="5884708" y="3878740"/>
            <a:ext cx="557889" cy="0"/>
          </a:xfrm>
          <a:prstGeom prst="straightConnector1">
            <a:avLst/>
          </a:prstGeom>
          <a:ln w="38100">
            <a:solidFill>
              <a:srgbClr val="71699B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77F13ED-D0D5-4EC1-8AC7-B0F3ED39755F}"/>
              </a:ext>
            </a:extLst>
          </p:cNvPr>
          <p:cNvCxnSpPr>
            <a:cxnSpLocks/>
          </p:cNvCxnSpPr>
          <p:nvPr/>
        </p:nvCxnSpPr>
        <p:spPr>
          <a:xfrm>
            <a:off x="5884708" y="5141479"/>
            <a:ext cx="557889" cy="0"/>
          </a:xfrm>
          <a:prstGeom prst="straightConnector1">
            <a:avLst/>
          </a:prstGeom>
          <a:ln w="38100">
            <a:solidFill>
              <a:srgbClr val="71699B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216D8DE-AD65-4065-8126-83A853A49ED1}"/>
              </a:ext>
            </a:extLst>
          </p:cNvPr>
          <p:cNvSpPr txBox="1"/>
          <p:nvPr/>
        </p:nvSpPr>
        <p:spPr>
          <a:xfrm>
            <a:off x="1955193" y="1716225"/>
            <a:ext cx="3799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ex) </a:t>
            </a:r>
            <a:r>
              <a:rPr lang="en-US" altLang="ko-KR" sz="3000" dirty="0" err="1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attr</a:t>
            </a:r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, attr1_1...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6FEEB338-F4CC-40AB-9689-A3B068DF5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37" y="2766968"/>
            <a:ext cx="307833" cy="30783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0DD4EC59-906E-479B-95FD-321B3ECF2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37" y="3518479"/>
            <a:ext cx="307833" cy="30783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CFF630D-70FB-44BE-B1E1-47282F271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37" y="4699800"/>
            <a:ext cx="307833" cy="30783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AC7EC3D-0FEB-444F-91D3-A1AA5735B9ED}"/>
              </a:ext>
            </a:extLst>
          </p:cNvPr>
          <p:cNvSpPr txBox="1"/>
          <p:nvPr/>
        </p:nvSpPr>
        <p:spPr>
          <a:xfrm>
            <a:off x="6674585" y="2920884"/>
            <a:ext cx="5220185" cy="50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점수를 매기지 않은 것은 중요하지 않다는 것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!</a:t>
            </a:r>
            <a:endParaRPr lang="en-US" altLang="ko-KR" sz="2000" b="1" dirty="0">
              <a:solidFill>
                <a:schemeClr val="bg1">
                  <a:lumMod val="6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47242C-90D3-4614-A76F-CA3F09647BDF}"/>
              </a:ext>
            </a:extLst>
          </p:cNvPr>
          <p:cNvSpPr txBox="1"/>
          <p:nvPr/>
        </p:nvSpPr>
        <p:spPr>
          <a:xfrm>
            <a:off x="8538736" y="86789"/>
            <a:ext cx="3679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전처리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-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연속형</a:t>
            </a:r>
          </a:p>
        </p:txBody>
      </p:sp>
    </p:spTree>
    <p:extLst>
      <p:ext uri="{BB962C8B-B14F-4D97-AF65-F5344CB8AC3E}">
        <p14:creationId xmlns:p14="http://schemas.microsoft.com/office/powerpoint/2010/main" val="70805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8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87897-866A-4E37-8CFF-4EB2CE4935B1}"/>
              </a:ext>
            </a:extLst>
          </p:cNvPr>
          <p:cNvSpPr txBox="1"/>
          <p:nvPr/>
        </p:nvSpPr>
        <p:spPr>
          <a:xfrm>
            <a:off x="842574" y="1312693"/>
            <a:ext cx="7221774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pt-BR" altLang="ko-KR" sz="2800" b="1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pf_o_fun, pf_o_amb, pf_o_sha </a:t>
            </a:r>
            <a:r>
              <a:rPr lang="ko-KR" altLang="en-US" sz="2800" b="1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가</a:t>
            </a:r>
            <a:r>
              <a:rPr lang="en-US" altLang="ko-KR" sz="2800" b="1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63FCF-3AAD-4371-9C01-B16196BB4D9B}"/>
              </a:ext>
            </a:extLst>
          </p:cNvPr>
          <p:cNvSpPr txBox="1"/>
          <p:nvPr/>
        </p:nvSpPr>
        <p:spPr>
          <a:xfrm>
            <a:off x="842573" y="2767082"/>
            <a:ext cx="7149824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pt-BR" altLang="ko-KR" sz="2800" b="1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attr_o ~ shar_o </a:t>
            </a:r>
            <a:r>
              <a:rPr lang="ko-KR" altLang="en-US" sz="2800" b="1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가</a:t>
            </a:r>
            <a:r>
              <a:rPr lang="en-US" altLang="ko-KR" sz="2800" b="1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80F6D-9B5B-4436-A4F4-098793AA6853}"/>
              </a:ext>
            </a:extLst>
          </p:cNvPr>
          <p:cNvSpPr txBox="1"/>
          <p:nvPr/>
        </p:nvSpPr>
        <p:spPr>
          <a:xfrm>
            <a:off x="842574" y="4875585"/>
            <a:ext cx="7221774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fun1_1, amb1_1, shar1_1 </a:t>
            </a:r>
            <a:r>
              <a:rPr lang="ko-KR" altLang="en-US" sz="2800" b="1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가</a:t>
            </a:r>
            <a:r>
              <a:rPr lang="ko-KR" altLang="en-US" sz="2800" b="1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6B40D1-DF12-486E-9348-E1CF039EE327}"/>
              </a:ext>
            </a:extLst>
          </p:cNvPr>
          <p:cNvSpPr txBox="1"/>
          <p:nvPr/>
        </p:nvSpPr>
        <p:spPr>
          <a:xfrm>
            <a:off x="1528080" y="1967347"/>
            <a:ext cx="6536268" cy="5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나머지 항목들을 더해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100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점이 되므로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0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할당</a:t>
            </a:r>
            <a:endParaRPr lang="en-US" altLang="ko-KR" sz="2400" dirty="0"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4DEAB-CDA9-445D-A2B3-65408DC2CF8D}"/>
              </a:ext>
            </a:extLst>
          </p:cNvPr>
          <p:cNvSpPr txBox="1"/>
          <p:nvPr/>
        </p:nvSpPr>
        <p:spPr>
          <a:xfrm>
            <a:off x="1528080" y="3449828"/>
            <a:ext cx="6536268" cy="114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위와 같은 이유로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0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할당</a:t>
            </a:r>
            <a:endParaRPr lang="en-US" altLang="ko-KR" sz="2400" dirty="0"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attr_o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가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10.5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인 값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,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10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으로 할당</a:t>
            </a:r>
            <a:endParaRPr lang="en-US" altLang="ko-KR" sz="2400" dirty="0"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F6F5C-3CE4-443F-9AF1-88E5388BD80B}"/>
              </a:ext>
            </a:extLst>
          </p:cNvPr>
          <p:cNvSpPr txBox="1"/>
          <p:nvPr/>
        </p:nvSpPr>
        <p:spPr>
          <a:xfrm>
            <a:off x="1527801" y="5528758"/>
            <a:ext cx="6536268" cy="5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위와 같은 이유로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0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할당</a:t>
            </a:r>
            <a:endParaRPr lang="en-US" altLang="ko-KR" sz="2400" dirty="0"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0905FD-21D6-49A1-B072-8641186B1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CE655-77F1-435D-80A9-FF560257B1EB}"/>
              </a:ext>
            </a:extLst>
          </p:cNvPr>
          <p:cNvSpPr txBox="1"/>
          <p:nvPr/>
        </p:nvSpPr>
        <p:spPr>
          <a:xfrm>
            <a:off x="8538736" y="86789"/>
            <a:ext cx="3679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전처리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-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연속형</a:t>
            </a:r>
          </a:p>
        </p:txBody>
      </p:sp>
    </p:spTree>
    <p:extLst>
      <p:ext uri="{BB962C8B-B14F-4D97-AF65-F5344CB8AC3E}">
        <p14:creationId xmlns:p14="http://schemas.microsoft.com/office/powerpoint/2010/main" val="233124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6F992-4931-4807-9473-FEA088A7F8F3}"/>
              </a:ext>
            </a:extLst>
          </p:cNvPr>
          <p:cNvSpPr txBox="1"/>
          <p:nvPr/>
        </p:nvSpPr>
        <p:spPr>
          <a:xfrm>
            <a:off x="677318" y="1312693"/>
            <a:ext cx="11057701" cy="70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like_o</a:t>
            </a:r>
            <a:r>
              <a:rPr lang="en-US" altLang="ko-KR" sz="3000" b="1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, </a:t>
            </a:r>
            <a:r>
              <a:rPr lang="en-US" altLang="ko-KR" sz="3000" b="1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prob_o</a:t>
            </a:r>
            <a:r>
              <a:rPr lang="en-US" altLang="ko-KR" sz="3000" b="1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2800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결측치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채우기</a:t>
            </a:r>
            <a:endParaRPr lang="en-US" altLang="ko-KR" sz="2800" dirty="0">
              <a:latin typeface="인터파크고딕 M" panose="02000000000000000000" pitchFamily="2" charset="-127"/>
              <a:ea typeface="인터파크고딕 M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3F4BF-3601-4845-B2D3-FBDCE179A972}"/>
              </a:ext>
            </a:extLst>
          </p:cNvPr>
          <p:cNvSpPr txBox="1"/>
          <p:nvPr/>
        </p:nvSpPr>
        <p:spPr>
          <a:xfrm>
            <a:off x="1149207" y="1971915"/>
            <a:ext cx="9129532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attr_o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+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sinc_o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+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⋯ +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shar_o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 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=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total_o</a:t>
            </a:r>
            <a:b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</a:b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total_o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범위에 따라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like_o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를 채움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(10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단위로 끊어서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17689-B17B-4DCC-B567-1EA24F8A686D}"/>
              </a:ext>
            </a:extLst>
          </p:cNvPr>
          <p:cNvSpPr txBox="1"/>
          <p:nvPr/>
        </p:nvSpPr>
        <p:spPr>
          <a:xfrm>
            <a:off x="677318" y="4846732"/>
            <a:ext cx="11057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사전 조사 안 한 사람들 </a:t>
            </a: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</a:t>
            </a:r>
            <a:r>
              <a:rPr lang="en-US" altLang="ko-KR" sz="3000" b="1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int_corr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이 </a:t>
            </a:r>
            <a:r>
              <a:rPr lang="en-US" altLang="ko-KR" sz="2800" b="1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 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값인 사람들</a:t>
            </a: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ACB7A5-8AE7-4E54-A2F2-AC69F29D1DB7}"/>
              </a:ext>
            </a:extLst>
          </p:cNvPr>
          <p:cNvSpPr txBox="1"/>
          <p:nvPr/>
        </p:nvSpPr>
        <p:spPr>
          <a:xfrm>
            <a:off x="1149207" y="5485898"/>
            <a:ext cx="7563299" cy="5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사전 조사가 결과에 중요하다고 생각하여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삭제</a:t>
            </a:r>
            <a:endParaRPr lang="ko-KR" altLang="en-US" sz="24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AEB27-1BA7-409C-94CA-AA0A5D58B765}"/>
              </a:ext>
            </a:extLst>
          </p:cNvPr>
          <p:cNvSpPr txBox="1"/>
          <p:nvPr/>
        </p:nvSpPr>
        <p:spPr>
          <a:xfrm>
            <a:off x="677318" y="3198132"/>
            <a:ext cx="11057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</a:t>
            </a:r>
            <a:r>
              <a:rPr lang="en-US" altLang="ko-KR" sz="3000" b="1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~ shar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은 평가하지 않았는데 </a:t>
            </a:r>
            <a:r>
              <a:rPr lang="en-US" altLang="ko-KR" sz="3000" b="1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like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값은 </a:t>
            </a:r>
            <a:r>
              <a:rPr lang="ko-KR" altLang="en-US" sz="2800" dirty="0" err="1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결측이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아닌 사람  </a:t>
            </a:r>
            <a:r>
              <a:rPr lang="en-US" altLang="ko-KR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- 4</a:t>
            </a:r>
            <a:r>
              <a:rPr lang="ko-KR" altLang="en-US" sz="2800" dirty="0">
                <a:solidFill>
                  <a:srgbClr val="6E6499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명</a:t>
            </a:r>
            <a:endParaRPr lang="en-US" altLang="ko-KR" sz="2800" dirty="0">
              <a:solidFill>
                <a:srgbClr val="6E6499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B00D6-C9A0-4B15-9990-F08E7466D83F}"/>
              </a:ext>
            </a:extLst>
          </p:cNvPr>
          <p:cNvSpPr txBox="1"/>
          <p:nvPr/>
        </p:nvSpPr>
        <p:spPr>
          <a:xfrm>
            <a:off x="1149207" y="3945054"/>
            <a:ext cx="4875183" cy="5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attr_shar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각각의 평균을 </a:t>
            </a:r>
            <a:r>
              <a:rPr lang="ko-KR" altLang="en-US" sz="2400" dirty="0" err="1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넣어줌</a:t>
            </a:r>
            <a:endParaRPr lang="ko-KR" altLang="en-US" sz="24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A94789-3A69-4E21-927F-B4C24645D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750D67-5AD6-4271-95EF-BB9E389742B6}"/>
              </a:ext>
            </a:extLst>
          </p:cNvPr>
          <p:cNvSpPr txBox="1"/>
          <p:nvPr/>
        </p:nvSpPr>
        <p:spPr>
          <a:xfrm>
            <a:off x="8538736" y="86789"/>
            <a:ext cx="3679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전처리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-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연속형</a:t>
            </a:r>
          </a:p>
        </p:txBody>
      </p:sp>
    </p:spTree>
    <p:extLst>
      <p:ext uri="{BB962C8B-B14F-4D97-AF65-F5344CB8AC3E}">
        <p14:creationId xmlns:p14="http://schemas.microsoft.com/office/powerpoint/2010/main" val="112494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9E6821-A903-42C7-8A45-9045EAC70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12F117E0-7D75-4928-8A78-8B5C7C8BA71F}"/>
              </a:ext>
            </a:extLst>
          </p:cNvPr>
          <p:cNvSpPr/>
          <p:nvPr/>
        </p:nvSpPr>
        <p:spPr>
          <a:xfrm>
            <a:off x="1583391" y="1573578"/>
            <a:ext cx="4516915" cy="4516915"/>
          </a:xfrm>
          <a:prstGeom prst="flowChartConnector">
            <a:avLst/>
          </a:prstGeom>
          <a:solidFill>
            <a:srgbClr val="A09ABC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범주형</a:t>
            </a:r>
            <a:endParaRPr lang="en-US" altLang="ko-KR" sz="40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서로 상관계수가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높게 나오거나 </a:t>
            </a:r>
            <a:r>
              <a:rPr lang="ko-KR" altLang="en-US" sz="2400" dirty="0" err="1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의미없는</a:t>
            </a: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범주가 많은 </a:t>
            </a:r>
            <a:r>
              <a:rPr lang="ko-KR" altLang="en-US" sz="2400" b="1" u="sng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변수통합</a:t>
            </a:r>
            <a:endParaRPr lang="en-US" altLang="ko-KR" sz="2400" b="1" u="sng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85BD85-5A75-41E1-9440-860625311834}"/>
              </a:ext>
            </a:extLst>
          </p:cNvPr>
          <p:cNvSpPr/>
          <p:nvPr/>
        </p:nvSpPr>
        <p:spPr>
          <a:xfrm>
            <a:off x="1475297" y="3077029"/>
            <a:ext cx="4680000" cy="99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B7CA0ED1-ADB8-4C29-A8F1-727D09092C57}"/>
              </a:ext>
            </a:extLst>
          </p:cNvPr>
          <p:cNvSpPr/>
          <p:nvPr/>
        </p:nvSpPr>
        <p:spPr>
          <a:xfrm>
            <a:off x="5674745" y="1573578"/>
            <a:ext cx="4516915" cy="4516915"/>
          </a:xfrm>
          <a:prstGeom prst="flowChartConnector">
            <a:avLst/>
          </a:prstGeom>
          <a:solidFill>
            <a:srgbClr val="A09ABC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종속변수인 </a:t>
            </a:r>
            <a:r>
              <a:rPr lang="en-US" altLang="ko-KR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match</a:t>
            </a: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와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도수분포표를 그리고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u="sng" dirty="0" err="1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카이제곱</a:t>
            </a:r>
            <a:r>
              <a:rPr lang="ko-KR" altLang="en-US" sz="2400" b="1" u="sng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테스트</a:t>
            </a: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를 하여 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유의미한 변수만 선택</a:t>
            </a:r>
            <a:endParaRPr lang="en-US" altLang="ko-KR" sz="24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b="1" u="sng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D0230-0F22-4857-A494-7590C5CEF78E}"/>
              </a:ext>
            </a:extLst>
          </p:cNvPr>
          <p:cNvSpPr/>
          <p:nvPr/>
        </p:nvSpPr>
        <p:spPr>
          <a:xfrm>
            <a:off x="5566651" y="3077029"/>
            <a:ext cx="4680000" cy="99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D4188-04E5-4FCE-BB55-BF637692B9B3}"/>
              </a:ext>
            </a:extLst>
          </p:cNvPr>
          <p:cNvSpPr txBox="1"/>
          <p:nvPr/>
        </p:nvSpPr>
        <p:spPr>
          <a:xfrm>
            <a:off x="1649122" y="3533075"/>
            <a:ext cx="702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alpha val="28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1</a:t>
            </a:r>
            <a:endParaRPr lang="ko-KR" altLang="en-US" sz="8000" dirty="0">
              <a:solidFill>
                <a:schemeClr val="tx1">
                  <a:alpha val="28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73B38A-E680-4602-8D5C-B130804CAB3B}"/>
              </a:ext>
            </a:extLst>
          </p:cNvPr>
          <p:cNvSpPr txBox="1"/>
          <p:nvPr/>
        </p:nvSpPr>
        <p:spPr>
          <a:xfrm>
            <a:off x="9387767" y="3533075"/>
            <a:ext cx="7585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alpha val="28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2</a:t>
            </a:r>
            <a:endParaRPr lang="ko-KR" altLang="en-US" sz="8000" dirty="0">
              <a:solidFill>
                <a:schemeClr val="tx1">
                  <a:alpha val="28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B17246-AAED-4392-82DD-AA24E5F86349}"/>
              </a:ext>
            </a:extLst>
          </p:cNvPr>
          <p:cNvSpPr txBox="1"/>
          <p:nvPr/>
        </p:nvSpPr>
        <p:spPr>
          <a:xfrm>
            <a:off x="9664483" y="81582"/>
            <a:ext cx="2472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변수 선택</a:t>
            </a:r>
          </a:p>
        </p:txBody>
      </p:sp>
    </p:spTree>
    <p:extLst>
      <p:ext uri="{BB962C8B-B14F-4D97-AF65-F5344CB8AC3E}">
        <p14:creationId xmlns:p14="http://schemas.microsoft.com/office/powerpoint/2010/main" val="133030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27700-3379-43D2-96FB-67802CC7726A}"/>
              </a:ext>
            </a:extLst>
          </p:cNvPr>
          <p:cNvSpPr txBox="1"/>
          <p:nvPr/>
        </p:nvSpPr>
        <p:spPr>
          <a:xfrm>
            <a:off x="6037733" y="2742259"/>
            <a:ext cx="5415717" cy="128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museum art music reading </a:t>
            </a:r>
          </a:p>
          <a:p>
            <a:pPr algn="ctr">
              <a:lnSpc>
                <a:spcPct val="80000"/>
              </a:lnSpc>
            </a:pPr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theater movies concert</a:t>
            </a:r>
          </a:p>
          <a:p>
            <a:pPr algn="ctr"/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= </a:t>
            </a:r>
            <a:r>
              <a:rPr lang="en-US" altLang="ko-KR" sz="3300" b="1" dirty="0">
                <a:solidFill>
                  <a:srgbClr val="F5808E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cult </a:t>
            </a:r>
            <a:r>
              <a:rPr lang="en-US" altLang="ko-KR" sz="2800" b="1" dirty="0">
                <a:solidFill>
                  <a:srgbClr val="F5808E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: </a:t>
            </a:r>
            <a:r>
              <a:rPr lang="ko-KR" altLang="en-US" sz="2800" dirty="0">
                <a:solidFill>
                  <a:srgbClr val="F5808E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문화생활</a:t>
            </a:r>
            <a:endParaRPr lang="en-US" altLang="ko-KR" sz="28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6413D-D396-46AB-8EF2-257BB1DE8A08}"/>
              </a:ext>
            </a:extLst>
          </p:cNvPr>
          <p:cNvSpPr txBox="1"/>
          <p:nvPr/>
        </p:nvSpPr>
        <p:spPr>
          <a:xfrm>
            <a:off x="6277722" y="4243361"/>
            <a:ext cx="493573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dining shopping clubbing</a:t>
            </a:r>
          </a:p>
          <a:p>
            <a:pPr algn="ctr"/>
            <a:r>
              <a:rPr lang="en-US" altLang="ko-KR" sz="28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= </a:t>
            </a:r>
            <a:r>
              <a:rPr lang="en-US" altLang="ko-KR" sz="3300" b="1" dirty="0">
                <a:solidFill>
                  <a:srgbClr val="F5808E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outside</a:t>
            </a:r>
            <a:r>
              <a:rPr lang="en-US" altLang="ko-KR" sz="2800" b="1" dirty="0">
                <a:solidFill>
                  <a:srgbClr val="F5808E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: </a:t>
            </a:r>
            <a:r>
              <a:rPr lang="ko-KR" altLang="en-US" sz="2800" dirty="0">
                <a:solidFill>
                  <a:srgbClr val="F5808E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외출활동</a:t>
            </a:r>
            <a:endParaRPr lang="en-US" altLang="ko-KR" sz="28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DBE3D-0A2D-4F9E-9523-467D5878EF31}"/>
              </a:ext>
            </a:extLst>
          </p:cNvPr>
          <p:cNvSpPr txBox="1"/>
          <p:nvPr/>
        </p:nvSpPr>
        <p:spPr>
          <a:xfrm>
            <a:off x="6268558" y="1268195"/>
            <a:ext cx="4935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71699B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1.</a:t>
            </a:r>
            <a:r>
              <a:rPr lang="en-US" altLang="ko-KR" sz="2800" dirty="0">
                <a:solidFill>
                  <a:srgbClr val="71699B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2800" dirty="0">
                <a:solidFill>
                  <a:srgbClr val="71699B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취미 변수 </a:t>
            </a:r>
            <a:br>
              <a:rPr lang="en-US" altLang="ko-KR" sz="2800" dirty="0">
                <a:solidFill>
                  <a:srgbClr val="71699B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</a:br>
            <a:r>
              <a:rPr lang="en-US" altLang="ko-KR" sz="2800" dirty="0">
                <a:solidFill>
                  <a:srgbClr val="71699B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    : </a:t>
            </a:r>
            <a:r>
              <a:rPr lang="ko-KR" altLang="en-US" sz="24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상관계수 높은 변수끼리 묶기</a:t>
            </a:r>
            <a:endParaRPr lang="en-US" altLang="ko-KR" sz="2400" dirty="0">
              <a:latin typeface="인터파크고딕 M" panose="02000000000000000000" pitchFamily="2" charset="-127"/>
              <a:ea typeface="인터파크고딕 M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353D80-0ABB-4C63-936A-84355B22A059}"/>
              </a:ext>
            </a:extLst>
          </p:cNvPr>
          <p:cNvSpPr txBox="1"/>
          <p:nvPr/>
        </p:nvSpPr>
        <p:spPr>
          <a:xfrm>
            <a:off x="8615682" y="5223217"/>
            <a:ext cx="493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.</a:t>
            </a:r>
          </a:p>
          <a:p>
            <a:r>
              <a:rPr lang="en-US" altLang="ko-KR" sz="2000" b="1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.</a:t>
            </a:r>
          </a:p>
          <a:p>
            <a:r>
              <a:rPr lang="en-US" altLang="ko-KR" sz="2000" b="1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B51EBD-6A20-4B4B-BAC1-42AB2A4910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12"/>
          <a:stretch/>
        </p:blipFill>
        <p:spPr>
          <a:xfrm>
            <a:off x="391506" y="1123522"/>
            <a:ext cx="5657381" cy="524857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046AB6-A2EC-4E2B-981C-4C69BFB05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0A1A5-9FD4-4031-847F-CF72B0C21607}"/>
              </a:ext>
            </a:extLst>
          </p:cNvPr>
          <p:cNvSpPr txBox="1"/>
          <p:nvPr/>
        </p:nvSpPr>
        <p:spPr>
          <a:xfrm>
            <a:off x="8538736" y="86789"/>
            <a:ext cx="3679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전처리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-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범주형</a:t>
            </a:r>
          </a:p>
        </p:txBody>
      </p:sp>
    </p:spTree>
    <p:extLst>
      <p:ext uri="{BB962C8B-B14F-4D97-AF65-F5344CB8AC3E}">
        <p14:creationId xmlns:p14="http://schemas.microsoft.com/office/powerpoint/2010/main" val="15464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48DCA8-8FD6-4C90-ADA1-14B6498BF03B}"/>
              </a:ext>
            </a:extLst>
          </p:cNvPr>
          <p:cNvSpPr txBox="1"/>
          <p:nvPr/>
        </p:nvSpPr>
        <p:spPr>
          <a:xfrm>
            <a:off x="1741682" y="1180311"/>
            <a:ext cx="3962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alpha val="30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1</a:t>
            </a:r>
            <a:endParaRPr lang="ko-KR" altLang="en-US" sz="6000" b="1" dirty="0">
              <a:solidFill>
                <a:schemeClr val="tx1">
                  <a:alpha val="30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846545-1278-4887-A8C7-BD8589EA773F}"/>
              </a:ext>
            </a:extLst>
          </p:cNvPr>
          <p:cNvSpPr txBox="1"/>
          <p:nvPr/>
        </p:nvSpPr>
        <p:spPr>
          <a:xfrm>
            <a:off x="717924" y="2436156"/>
            <a:ext cx="2460930" cy="1476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40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데이터소개</a:t>
            </a:r>
            <a:endParaRPr lang="en-US" altLang="ko-KR" sz="4000" b="1" spc="3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32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ko-KR" altLang="en-US" sz="40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분석목적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3A6B62-B0C3-4E06-A8F6-DA92ED7D98B1}"/>
              </a:ext>
            </a:extLst>
          </p:cNvPr>
          <p:cNvSpPr txBox="1"/>
          <p:nvPr/>
        </p:nvSpPr>
        <p:spPr>
          <a:xfrm>
            <a:off x="3644396" y="2432817"/>
            <a:ext cx="2444900" cy="1476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40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데이터탐색</a:t>
            </a:r>
            <a:endParaRPr lang="en-US" altLang="ko-KR" sz="4000" b="1" spc="3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32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ko-KR" altLang="en-US" sz="40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정제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624C8A-FD31-4CED-A262-5912610CC944}"/>
              </a:ext>
            </a:extLst>
          </p:cNvPr>
          <p:cNvSpPr txBox="1"/>
          <p:nvPr/>
        </p:nvSpPr>
        <p:spPr>
          <a:xfrm>
            <a:off x="6500572" y="2463088"/>
            <a:ext cx="1992853" cy="1476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40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모형구축</a:t>
            </a:r>
            <a:endParaRPr lang="en-US" altLang="ko-KR" sz="4000" b="1" spc="3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32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ko-KR" altLang="en-US" sz="40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설명</a:t>
            </a:r>
            <a:endParaRPr lang="en-US" altLang="ko-KR" sz="4000" b="1" spc="3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26293-219F-44D2-8151-811EE667C9F2}"/>
              </a:ext>
            </a:extLst>
          </p:cNvPr>
          <p:cNvSpPr txBox="1"/>
          <p:nvPr/>
        </p:nvSpPr>
        <p:spPr>
          <a:xfrm>
            <a:off x="4560781" y="1180311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alpha val="30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</a:t>
            </a:r>
            <a:endParaRPr lang="ko-KR" altLang="en-US" sz="6000" b="1" dirty="0">
              <a:solidFill>
                <a:schemeClr val="tx1">
                  <a:alpha val="30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70E741-D59F-42D4-A4AA-40F8C320A1A4}"/>
              </a:ext>
            </a:extLst>
          </p:cNvPr>
          <p:cNvSpPr txBox="1"/>
          <p:nvPr/>
        </p:nvSpPr>
        <p:spPr>
          <a:xfrm>
            <a:off x="7154849" y="1180311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alpha val="30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3</a:t>
            </a:r>
            <a:endParaRPr lang="ko-KR" altLang="en-US" sz="6000" b="1" dirty="0">
              <a:solidFill>
                <a:schemeClr val="tx1">
                  <a:alpha val="30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0E62A7-6DAA-4D01-A3BE-E6438B9F1BAA}"/>
              </a:ext>
            </a:extLst>
          </p:cNvPr>
          <p:cNvSpPr txBox="1"/>
          <p:nvPr/>
        </p:nvSpPr>
        <p:spPr>
          <a:xfrm>
            <a:off x="9712522" y="1180311"/>
            <a:ext cx="5918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alpha val="30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4</a:t>
            </a:r>
            <a:endParaRPr lang="ko-KR" altLang="en-US" sz="6000" b="1" dirty="0">
              <a:solidFill>
                <a:schemeClr val="tx1">
                  <a:alpha val="30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E25F5A-7072-494C-B6F0-853CB13D0617}"/>
              </a:ext>
            </a:extLst>
          </p:cNvPr>
          <p:cNvSpPr txBox="1"/>
          <p:nvPr/>
        </p:nvSpPr>
        <p:spPr>
          <a:xfrm>
            <a:off x="3557869" y="4799929"/>
            <a:ext cx="50762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300" dirty="0">
                <a:gradFill flip="none" rotWithShape="1">
                  <a:gsLst>
                    <a:gs pos="0">
                      <a:srgbClr val="5C5393">
                        <a:alpha val="78000"/>
                      </a:srgbClr>
                    </a:gs>
                    <a:gs pos="24000">
                      <a:srgbClr val="6C5B7B">
                        <a:lumMod val="100000"/>
                        <a:alpha val="78000"/>
                      </a:srgbClr>
                    </a:gs>
                    <a:gs pos="40000">
                      <a:srgbClr val="C06C84">
                        <a:alpha val="78000"/>
                      </a:srgbClr>
                    </a:gs>
                    <a:gs pos="71000">
                      <a:srgbClr val="F67280">
                        <a:alpha val="70000"/>
                      </a:srgbClr>
                    </a:gs>
                  </a:gsLst>
                  <a:lin ang="16200000" scaled="1"/>
                  <a:tileRect/>
                </a:gra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CONTENTS</a:t>
            </a:r>
            <a:endParaRPr lang="ko-KR" altLang="en-US" sz="8000" b="1" spc="300" dirty="0">
              <a:gradFill flip="none" rotWithShape="1">
                <a:gsLst>
                  <a:gs pos="0">
                    <a:srgbClr val="5C5393">
                      <a:alpha val="78000"/>
                    </a:srgbClr>
                  </a:gs>
                  <a:gs pos="24000">
                    <a:srgbClr val="6C5B7B">
                      <a:lumMod val="100000"/>
                      <a:alpha val="78000"/>
                    </a:srgbClr>
                  </a:gs>
                  <a:gs pos="40000">
                    <a:srgbClr val="C06C84">
                      <a:alpha val="78000"/>
                    </a:srgbClr>
                  </a:gs>
                  <a:gs pos="71000">
                    <a:srgbClr val="F67280">
                      <a:alpha val="70000"/>
                    </a:srgbClr>
                  </a:gs>
                </a:gsLst>
                <a:lin ang="16200000" scaled="1"/>
                <a:tileRect/>
              </a:gra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B512F31-65D7-46F6-8473-88B0005F5F12}"/>
              </a:ext>
            </a:extLst>
          </p:cNvPr>
          <p:cNvGrpSpPr/>
          <p:nvPr/>
        </p:nvGrpSpPr>
        <p:grpSpPr>
          <a:xfrm>
            <a:off x="0" y="3938095"/>
            <a:ext cx="12192000" cy="1065651"/>
            <a:chOff x="0" y="3938095"/>
            <a:chExt cx="12192000" cy="1065651"/>
          </a:xfrm>
        </p:grpSpPr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B17ED29C-2B93-4E6A-BA65-E0709F6CD8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20141" r="17145" b="19744"/>
            <a:stretch/>
          </p:blipFill>
          <p:spPr>
            <a:xfrm>
              <a:off x="1242077" y="3938095"/>
              <a:ext cx="1438533" cy="1043710"/>
            </a:xfrm>
            <a:prstGeom prst="rect">
              <a:avLst/>
            </a:prstGeom>
          </p:spPr>
        </p:pic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D4C1543E-0F34-4FEF-A95E-CC79084C6E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20141" r="17145" b="19744"/>
            <a:stretch/>
          </p:blipFill>
          <p:spPr>
            <a:xfrm>
              <a:off x="4065948" y="3948070"/>
              <a:ext cx="1438533" cy="1043710"/>
            </a:xfrm>
            <a:prstGeom prst="rect">
              <a:avLst/>
            </a:prstGeom>
          </p:spPr>
        </p:pic>
        <p:pic>
          <p:nvPicPr>
            <p:cNvPr id="16" name="그래픽 15">
              <a:extLst>
                <a:ext uri="{FF2B5EF4-FFF2-40B4-BE49-F238E27FC236}">
                  <a16:creationId xmlns:a16="http://schemas.microsoft.com/office/drawing/2014/main" id="{F718F96D-0153-4D6D-B0DC-1117A3804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20141" r="17145" b="19744"/>
            <a:stretch/>
          </p:blipFill>
          <p:spPr>
            <a:xfrm>
              <a:off x="6567878" y="3948070"/>
              <a:ext cx="1438533" cy="1043710"/>
            </a:xfrm>
            <a:prstGeom prst="rect">
              <a:avLst/>
            </a:prstGeom>
          </p:spPr>
        </p:pic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5BDC8760-3C0A-4E13-B361-D6C481E1EC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20141" r="17145" b="19744"/>
            <a:stretch/>
          </p:blipFill>
          <p:spPr>
            <a:xfrm>
              <a:off x="9300201" y="3960036"/>
              <a:ext cx="1438533" cy="1043710"/>
            </a:xfrm>
            <a:prstGeom prst="rect">
              <a:avLst/>
            </a:prstGeom>
          </p:spPr>
        </p:pic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83B1BD1-226B-4666-BC30-1E7DC8BB0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4483100"/>
              <a:ext cx="1721678" cy="0"/>
            </a:xfrm>
            <a:prstGeom prst="line">
              <a:avLst/>
            </a:prstGeom>
            <a:ln w="114300">
              <a:gradFill flip="none" rotWithShape="1">
                <a:gsLst>
                  <a:gs pos="0">
                    <a:srgbClr val="5C5393">
                      <a:alpha val="93000"/>
                    </a:srgbClr>
                  </a:gs>
                  <a:gs pos="40000">
                    <a:srgbClr val="6C5B7B">
                      <a:lumMod val="100000"/>
                    </a:srgbClr>
                  </a:gs>
                  <a:gs pos="71000">
                    <a:srgbClr val="C06C84"/>
                  </a:gs>
                  <a:gs pos="95000">
                    <a:srgbClr val="F67280">
                      <a:alpha val="0"/>
                    </a:srgb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7D33691-86D7-43C8-AB1F-0EC67D3285CF}"/>
                </a:ext>
              </a:extLst>
            </p:cNvPr>
            <p:cNvCxnSpPr>
              <a:cxnSpLocks/>
            </p:cNvCxnSpPr>
            <p:nvPr/>
          </p:nvCxnSpPr>
          <p:spPr>
            <a:xfrm>
              <a:off x="5259156" y="4488576"/>
              <a:ext cx="1895693" cy="0"/>
            </a:xfrm>
            <a:prstGeom prst="line">
              <a:avLst/>
            </a:prstGeom>
            <a:ln w="114300">
              <a:solidFill>
                <a:srgbClr val="F5808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BC79C8E-8C06-442B-8025-00DD668ACE37}"/>
                </a:ext>
              </a:extLst>
            </p:cNvPr>
            <p:cNvCxnSpPr>
              <a:cxnSpLocks/>
            </p:cNvCxnSpPr>
            <p:nvPr/>
          </p:nvCxnSpPr>
          <p:spPr>
            <a:xfrm>
              <a:off x="7643674" y="4490858"/>
              <a:ext cx="2126472" cy="16765"/>
            </a:xfrm>
            <a:prstGeom prst="line">
              <a:avLst/>
            </a:prstGeom>
            <a:ln w="114300">
              <a:solidFill>
                <a:srgbClr val="F5808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832C811-9084-499C-9941-DF27EABD4B84}"/>
                </a:ext>
              </a:extLst>
            </p:cNvPr>
            <p:cNvCxnSpPr>
              <a:cxnSpLocks/>
            </p:cNvCxnSpPr>
            <p:nvPr/>
          </p:nvCxnSpPr>
          <p:spPr>
            <a:xfrm>
              <a:off x="2451101" y="4481980"/>
              <a:ext cx="2233859" cy="6596"/>
            </a:xfrm>
            <a:prstGeom prst="line">
              <a:avLst/>
            </a:prstGeom>
            <a:ln w="114300">
              <a:solidFill>
                <a:srgbClr val="F5808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54FDB53-7012-4178-BB14-B4F2F9274E34}"/>
                </a:ext>
              </a:extLst>
            </p:cNvPr>
            <p:cNvCxnSpPr>
              <a:cxnSpLocks/>
            </p:cNvCxnSpPr>
            <p:nvPr/>
          </p:nvCxnSpPr>
          <p:spPr>
            <a:xfrm>
              <a:off x="10304351" y="4506840"/>
              <a:ext cx="1887649" cy="0"/>
            </a:xfrm>
            <a:prstGeom prst="line">
              <a:avLst/>
            </a:prstGeom>
            <a:ln w="120650">
              <a:gradFill flip="none" rotWithShape="1">
                <a:gsLst>
                  <a:gs pos="0">
                    <a:srgbClr val="5C5393">
                      <a:alpha val="93000"/>
                    </a:srgbClr>
                  </a:gs>
                  <a:gs pos="40000">
                    <a:srgbClr val="6C5B7B">
                      <a:lumMod val="100000"/>
                    </a:srgbClr>
                  </a:gs>
                  <a:gs pos="71000">
                    <a:srgbClr val="C06C84"/>
                  </a:gs>
                  <a:gs pos="100000">
                    <a:srgbClr val="F67280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51DAEEF-F4FF-4439-AD92-1E408201B2AD}"/>
              </a:ext>
            </a:extLst>
          </p:cNvPr>
          <p:cNvSpPr txBox="1"/>
          <p:nvPr/>
        </p:nvSpPr>
        <p:spPr>
          <a:xfrm>
            <a:off x="8758921" y="2436156"/>
            <a:ext cx="2460930" cy="1476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40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분석결과</a:t>
            </a:r>
            <a:endParaRPr lang="en-US" altLang="ko-KR" sz="4000" b="1" spc="3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32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ko-KR" altLang="en-US" sz="4000" b="1" spc="3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42039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6A05D68-42B8-415C-B501-38D171E3B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625971"/>
              </p:ext>
            </p:extLst>
          </p:nvPr>
        </p:nvGraphicFramePr>
        <p:xfrm>
          <a:off x="1292012" y="2708910"/>
          <a:ext cx="4050550" cy="365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275">
                  <a:extLst>
                    <a:ext uri="{9D8B030D-6E8A-4147-A177-3AD203B41FA5}">
                      <a16:colId xmlns:a16="http://schemas.microsoft.com/office/drawing/2014/main" val="490937864"/>
                    </a:ext>
                  </a:extLst>
                </a:gridCol>
                <a:gridCol w="2025275">
                  <a:extLst>
                    <a:ext uri="{9D8B030D-6E8A-4147-A177-3AD203B41FA5}">
                      <a16:colId xmlns:a16="http://schemas.microsoft.com/office/drawing/2014/main" val="2523057948"/>
                    </a:ext>
                  </a:extLst>
                </a:gridCol>
              </a:tblGrid>
              <a:tr h="534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career</a:t>
                      </a:r>
                    </a:p>
                  </a:txBody>
                  <a:tcPr>
                    <a:solidFill>
                      <a:srgbClr val="F4B3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 err="1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career_c</a:t>
                      </a:r>
                      <a:endParaRPr lang="en-US" altLang="ko-KR" sz="2600" dirty="0">
                        <a:solidFill>
                          <a:schemeClr val="tx1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>
                    <a:solidFill>
                      <a:srgbClr val="F4B3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874790"/>
                  </a:ext>
                </a:extLst>
              </a:tr>
              <a:tr h="73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Lawyer</a:t>
                      </a: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&amp; Law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1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아리따-돋움(OTF)-Medium" panose="02020603020101020101" pitchFamily="18" charset="-127"/>
                        <a:ea typeface="아리따-돋움(OTF)-Medium" panose="020206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21803"/>
                  </a:ext>
                </a:extLst>
              </a:tr>
              <a:tr h="73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Economist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2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아리따-돋움(OTF)-Medium" panose="02020603020101020101" pitchFamily="18" charset="-127"/>
                        <a:ea typeface="아리따-돋움(OTF)-Medium" panose="020206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627673"/>
                  </a:ext>
                </a:extLst>
              </a:tr>
              <a:tr h="73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Tech Professional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5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아리따-돋움(OTF)-Medium" panose="02020603020101020101" pitchFamily="18" charset="-127"/>
                        <a:ea typeface="아리따-돋움(OTF)-Medium" panose="020206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3035"/>
                  </a:ext>
                </a:extLst>
              </a:tr>
              <a:tr h="73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NA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아리따-돋움(OTF)-Medium" panose="02020603020101020101" pitchFamily="18" charset="-127"/>
                          <a:ea typeface="아리따-돋움(OTF)-Medium" panose="02020603020101020101" pitchFamily="18" charset="-127"/>
                        </a:rPr>
                        <a:t>15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아리따-돋움(OTF)-Medium" panose="02020603020101020101" pitchFamily="18" charset="-127"/>
                        <a:ea typeface="아리따-돋움(OTF)-Medium" panose="02020603020101020101" pitchFamily="18" charset="-127"/>
                      </a:endParaRPr>
                    </a:p>
                  </a:txBody>
                  <a:tcPr anchor="ctr">
                    <a:solidFill>
                      <a:srgbClr val="FD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252288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47C9EBE5-6F4B-4838-B898-C3040741864C}"/>
              </a:ext>
            </a:extLst>
          </p:cNvPr>
          <p:cNvSpPr/>
          <p:nvPr/>
        </p:nvSpPr>
        <p:spPr>
          <a:xfrm>
            <a:off x="3179871" y="3511753"/>
            <a:ext cx="627961" cy="339121"/>
          </a:xfrm>
          <a:prstGeom prst="rightArrow">
            <a:avLst/>
          </a:prstGeom>
          <a:solidFill>
            <a:srgbClr val="7169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D028F2D-92A2-4CED-812D-248523794ECF}"/>
              </a:ext>
            </a:extLst>
          </p:cNvPr>
          <p:cNvSpPr/>
          <p:nvPr/>
        </p:nvSpPr>
        <p:spPr>
          <a:xfrm>
            <a:off x="3179870" y="4246821"/>
            <a:ext cx="627961" cy="339121"/>
          </a:xfrm>
          <a:prstGeom prst="rightArrow">
            <a:avLst/>
          </a:prstGeom>
          <a:solidFill>
            <a:srgbClr val="7169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D11D64E-44D8-4FA8-A0B0-809C74BE9C77}"/>
              </a:ext>
            </a:extLst>
          </p:cNvPr>
          <p:cNvSpPr/>
          <p:nvPr/>
        </p:nvSpPr>
        <p:spPr>
          <a:xfrm>
            <a:off x="3179870" y="5052995"/>
            <a:ext cx="627961" cy="339121"/>
          </a:xfrm>
          <a:prstGeom prst="rightArrow">
            <a:avLst/>
          </a:prstGeom>
          <a:solidFill>
            <a:srgbClr val="7169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E4189CF-5875-4093-9CF8-80EC50297C62}"/>
              </a:ext>
            </a:extLst>
          </p:cNvPr>
          <p:cNvSpPr/>
          <p:nvPr/>
        </p:nvSpPr>
        <p:spPr>
          <a:xfrm>
            <a:off x="3179869" y="5815611"/>
            <a:ext cx="627961" cy="339121"/>
          </a:xfrm>
          <a:prstGeom prst="rightArrow">
            <a:avLst/>
          </a:prstGeom>
          <a:solidFill>
            <a:srgbClr val="7169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77119-4E00-4DB4-9B53-FC6678DCF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D2AF4F-6EEF-4E1D-B128-6FC49DE68801}"/>
              </a:ext>
            </a:extLst>
          </p:cNvPr>
          <p:cNvSpPr txBox="1"/>
          <p:nvPr/>
        </p:nvSpPr>
        <p:spPr>
          <a:xfrm>
            <a:off x="547157" y="1229394"/>
            <a:ext cx="4428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71699B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</a:t>
            </a:r>
            <a:r>
              <a:rPr lang="en-US" altLang="ko-KR" sz="3200" dirty="0" err="1">
                <a:solidFill>
                  <a:srgbClr val="71699B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career_c</a:t>
            </a:r>
            <a:r>
              <a:rPr lang="en-US" altLang="ko-KR" sz="3200" dirty="0">
                <a:solidFill>
                  <a:srgbClr val="71699B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가</a:t>
            </a:r>
            <a:r>
              <a:rPr lang="ko-KR" altLang="en-US" sz="3000" dirty="0">
                <a:solidFill>
                  <a:srgbClr val="71699B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3000" dirty="0">
                <a:solidFill>
                  <a:srgbClr val="FF0000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NA</a:t>
            </a:r>
            <a:r>
              <a:rPr lang="en-US" altLang="ko-KR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인</a:t>
            </a:r>
            <a:r>
              <a:rPr lang="en-US" altLang="ko-KR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ko-KR" altLang="en-US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사람들 </a:t>
            </a:r>
            <a:endParaRPr lang="en-US" altLang="ko-KR" sz="30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6E9D7A-9F28-4F0A-8205-EA6D1685A6FF}"/>
              </a:ext>
            </a:extLst>
          </p:cNvPr>
          <p:cNvSpPr txBox="1"/>
          <p:nvPr/>
        </p:nvSpPr>
        <p:spPr>
          <a:xfrm>
            <a:off x="813857" y="1835829"/>
            <a:ext cx="5559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en-US" altLang="ko-KR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career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를 보고 범주를 확인해 </a:t>
            </a:r>
            <a:r>
              <a:rPr lang="ko-KR" altLang="en-US" sz="2400" dirty="0" err="1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넣어줌</a:t>
            </a:r>
            <a:endParaRPr lang="ko-KR" altLang="en-US" sz="24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16" name="텍스트 상자 21">
            <a:extLst>
              <a:ext uri="{FF2B5EF4-FFF2-40B4-BE49-F238E27FC236}">
                <a16:creationId xmlns:a16="http://schemas.microsoft.com/office/drawing/2014/main" id="{A1E41203-25FB-4A20-8B45-40389FA1CD97}"/>
              </a:ext>
            </a:extLst>
          </p:cNvPr>
          <p:cNvSpPr txBox="1">
            <a:spLocks/>
          </p:cNvSpPr>
          <p:nvPr/>
        </p:nvSpPr>
        <p:spPr>
          <a:xfrm>
            <a:off x="6687241" y="1228112"/>
            <a:ext cx="5155894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</a:pPr>
            <a:r>
              <a:rPr lang="en-US" altLang="ko-KR" sz="3600" b="1" strike="noStrike" cap="none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3. </a:t>
            </a:r>
            <a:r>
              <a:rPr lang="en-US" altLang="ko-KR" sz="3000" dirty="0" err="1">
                <a:solidFill>
                  <a:srgbClr val="6E679F"/>
                </a:solidFill>
                <a:latin typeface="THE스피드" charset="0"/>
                <a:ea typeface="THE스피드" charset="0"/>
              </a:rPr>
              <a:t>d</a:t>
            </a:r>
            <a:r>
              <a:rPr lang="en-US" altLang="ko-KR" sz="3000" b="0" strike="noStrike" cap="none" dirty="0" err="1">
                <a:solidFill>
                  <a:srgbClr val="6E679F"/>
                </a:solidFill>
                <a:latin typeface="THE스피드" charset="0"/>
                <a:ea typeface="THE스피드" charset="0"/>
              </a:rPr>
              <a:t>ec</a:t>
            </a:r>
            <a:r>
              <a:rPr lang="en-US" altLang="ko-KR" sz="3000" b="0" strike="noStrike" cap="none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 / dec_o </a:t>
            </a:r>
            <a:r>
              <a:rPr lang="en-US" altLang="ko-KR" sz="3000" b="0" strike="noStrike" cap="none" dirty="0">
                <a:solidFill>
                  <a:srgbClr val="9966FF"/>
                </a:solidFill>
                <a:latin typeface="THE스피드" charset="0"/>
                <a:ea typeface="THE스피드" charset="0"/>
              </a:rPr>
              <a:t> </a:t>
            </a:r>
            <a:r>
              <a:rPr lang="en-US" altLang="ko-KR" sz="3000" b="0" strike="noStrike" cap="none" dirty="0">
                <a:solidFill>
                  <a:schemeClr val="tx1"/>
                </a:solidFill>
                <a:latin typeface="THE스피드" charset="0"/>
                <a:ea typeface="THE스피드" charset="0"/>
              </a:rPr>
              <a:t>변수</a:t>
            </a:r>
            <a:r>
              <a:rPr lang="en-US" altLang="ko-KR" sz="3000" b="0" strike="noStrike" cap="none" dirty="0">
                <a:solidFill>
                  <a:srgbClr val="9966FF"/>
                </a:solidFill>
                <a:latin typeface="THE스피드" charset="0"/>
                <a:ea typeface="THE스피드" charset="0"/>
              </a:rPr>
              <a:t> </a:t>
            </a:r>
            <a:r>
              <a:rPr lang="en-US" altLang="ko-KR" sz="3000" b="0" strike="noStrike" cap="none" dirty="0">
                <a:solidFill>
                  <a:srgbClr val="FF0000"/>
                </a:solidFill>
                <a:latin typeface="THE스피드" charset="0"/>
                <a:ea typeface="THE스피드" charset="0"/>
              </a:rPr>
              <a:t>제거</a:t>
            </a:r>
            <a:endParaRPr lang="ko-KR" altLang="en-US" sz="3000" b="0" strike="noStrike" cap="none" dirty="0">
              <a:latin typeface="THE스피드" charset="0"/>
              <a:ea typeface="THE스피드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710237-FC3E-4AAD-B20F-79B1F82B09BA}"/>
              </a:ext>
            </a:extLst>
          </p:cNvPr>
          <p:cNvSpPr/>
          <p:nvPr/>
        </p:nvSpPr>
        <p:spPr>
          <a:xfrm>
            <a:off x="7030140" y="2158824"/>
            <a:ext cx="42474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제거하지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않으면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br>
              <a:rPr lang="en-US" altLang="ko-KR" sz="2400" dirty="0">
                <a:latin typeface="인터파크고딕 L" charset="0"/>
                <a:ea typeface="인터파크고딕 L" charset="0"/>
              </a:rPr>
            </a:br>
            <a:r>
              <a:rPr lang="en-US" altLang="ko-KR" sz="32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match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가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그대로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예측이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됨</a:t>
            </a:r>
            <a:b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</a:br>
            <a:endParaRPr lang="en-US" altLang="ko-KR" sz="24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   </a:t>
            </a:r>
            <a:r>
              <a:rPr lang="en-US" altLang="ko-KR" sz="32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dec</a:t>
            </a:r>
            <a:r>
              <a:rPr lang="ko-KR" altLang="en-US" sz="32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X</a:t>
            </a:r>
            <a:r>
              <a:rPr lang="ko-KR" altLang="en-US" sz="32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32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dec_o</a:t>
            </a:r>
            <a:r>
              <a:rPr lang="en-US" altLang="ko-KR" sz="32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= match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3B4EEE-0F74-4EC6-9F1C-A2C2BD98975F}"/>
              </a:ext>
            </a:extLst>
          </p:cNvPr>
          <p:cNvSpPr txBox="1"/>
          <p:nvPr/>
        </p:nvSpPr>
        <p:spPr>
          <a:xfrm>
            <a:off x="8538736" y="86789"/>
            <a:ext cx="3679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전처리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-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범주형</a:t>
            </a:r>
          </a:p>
        </p:txBody>
      </p:sp>
    </p:spTree>
    <p:extLst>
      <p:ext uri="{BB962C8B-B14F-4D97-AF65-F5344CB8AC3E}">
        <p14:creationId xmlns:p14="http://schemas.microsoft.com/office/powerpoint/2010/main" val="177734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478752A-7BBD-4E96-8A80-55594C3501A1}"/>
              </a:ext>
            </a:extLst>
          </p:cNvPr>
          <p:cNvSpPr/>
          <p:nvPr/>
        </p:nvSpPr>
        <p:spPr>
          <a:xfrm>
            <a:off x="6835924" y="4065814"/>
            <a:ext cx="2748947" cy="502508"/>
          </a:xfrm>
          <a:prstGeom prst="rect">
            <a:avLst/>
          </a:prstGeom>
          <a:solidFill>
            <a:schemeClr val="accent4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805" y="0"/>
            <a:ext cx="8926195" cy="810895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925"/>
            <a:ext cx="12192000" cy="254635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403175"/>
              </p:ext>
            </p:extLst>
          </p:nvPr>
        </p:nvGraphicFramePr>
        <p:xfrm>
          <a:off x="1238549" y="2759869"/>
          <a:ext cx="3793254" cy="235245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92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4685"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match</a:t>
                      </a:r>
                      <a:endParaRPr lang="ko-KR" altLang="en-US" sz="2200" b="0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300" b="0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numdat_2</a:t>
                      </a:r>
                      <a:endParaRPr lang="ko-KR" altLang="en-US" sz="2200" b="0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C3C3C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match </a:t>
                      </a:r>
                      <a:endParaRPr lang="ko-KR" altLang="en-US" sz="2200" b="0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  <a:p>
                      <a:pPr marL="0" indent="0" algn="ctr" defTabSz="914400" eaLnBrk="0" fontAlgn="auto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X</a:t>
                      </a:r>
                      <a:endParaRPr lang="ko-KR" altLang="en-US" sz="2200" b="0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match </a:t>
                      </a:r>
                      <a:endParaRPr lang="ko-KR" altLang="en-US" sz="2200" b="0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  <a:p>
                      <a:pPr marL="0" indent="0" algn="ctr" defTabSz="914400" eaLnBrk="0" fontAlgn="auto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strike="noStrike" kern="1200" cap="none" dirty="0">
                          <a:solidFill>
                            <a:srgbClr val="FFFFFF"/>
                          </a:solidFill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O</a:t>
                      </a:r>
                      <a:endParaRPr lang="ko-KR" altLang="en-US" sz="2200" b="0" strike="noStrike" kern="1200" cap="none" dirty="0">
                        <a:solidFill>
                          <a:srgbClr val="FFFFFF"/>
                        </a:solidFill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09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13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455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95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13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2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2728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509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13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3</a:t>
                      </a:r>
                      <a:endParaRPr lang="ko-KR" altLang="en-US" sz="1800" b="1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2259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484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도형 20"/>
          <p:cNvSpPr>
            <a:spLocks/>
          </p:cNvSpPr>
          <p:nvPr/>
        </p:nvSpPr>
        <p:spPr>
          <a:xfrm>
            <a:off x="5326087" y="3373781"/>
            <a:ext cx="1346549" cy="635600"/>
          </a:xfrm>
          <a:prstGeom prst="rightArrow">
            <a:avLst/>
          </a:prstGeom>
          <a:solidFill>
            <a:srgbClr val="A09AB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6835924" y="3250968"/>
            <a:ext cx="5029803" cy="63222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latin typeface="인터파크고딕 B" charset="0"/>
                <a:ea typeface="인터파크고딕 B" charset="0"/>
              </a:rPr>
              <a:t>p</a:t>
            </a:r>
            <a:r>
              <a:rPr lang="en-US" altLang="ko-KR" sz="3200" b="0" strike="noStrike" cap="none" dirty="0">
                <a:latin typeface="인터파크고딕 B" charset="0"/>
                <a:ea typeface="인터파크고딕 B" charset="0"/>
              </a:rPr>
              <a:t>-value = 0.1284  </a:t>
            </a:r>
            <a:r>
              <a:rPr lang="en-US" altLang="ko-KR" sz="3500" b="1" strike="noStrike" cap="none" dirty="0">
                <a:solidFill>
                  <a:srgbClr val="FF0000"/>
                </a:solidFill>
                <a:latin typeface="인터파크고딕 B" charset="0"/>
                <a:ea typeface="인터파크고딕 B" charset="0"/>
              </a:rPr>
              <a:t>&gt; 0.05</a:t>
            </a:r>
            <a:endParaRPr lang="ko-KR" altLang="en-US" sz="3500" b="1" strike="noStrike" cap="none" dirty="0">
              <a:solidFill>
                <a:srgbClr val="FF0000"/>
              </a:solidFill>
              <a:latin typeface="인터파크고딕 B" charset="0"/>
              <a:ea typeface="인터파크고딕 B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>
            <a:off x="6835924" y="3743357"/>
            <a:ext cx="4478081" cy="9246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dirty="0">
                <a:latin typeface="THE스피드" charset="0"/>
                <a:ea typeface="THE스피드" charset="0"/>
              </a:rPr>
              <a:t>numdat</a:t>
            </a:r>
            <a:r>
              <a:rPr lang="en-US" altLang="ko-KR" sz="5400" b="0" strike="noStrike" cap="none" dirty="0">
                <a:latin typeface="THE스피드" charset="0"/>
                <a:ea typeface="THE스피드" charset="0"/>
              </a:rPr>
              <a:t>_2 제거</a:t>
            </a:r>
            <a:endParaRPr lang="ko-KR" altLang="en-US" sz="5400" b="0" strike="noStrike" cap="none" dirty="0">
              <a:latin typeface="THE스피드" charset="0"/>
              <a:ea typeface="THE스피드" charset="0"/>
            </a:endParaRPr>
          </a:p>
        </p:txBody>
      </p: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53993530-FFEA-494B-913B-ECE61FB9DD6E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67A26D-4E8D-4AC2-BEA6-642EEED0991A}"/>
              </a:ext>
            </a:extLst>
          </p:cNvPr>
          <p:cNvSpPr txBox="1"/>
          <p:nvPr/>
        </p:nvSpPr>
        <p:spPr>
          <a:xfrm>
            <a:off x="8538736" y="86789"/>
            <a:ext cx="3679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전처리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-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범주형</a:t>
            </a:r>
          </a:p>
        </p:txBody>
      </p:sp>
      <p:sp>
        <p:nvSpPr>
          <p:cNvPr id="11" name="텍스트 상자 21">
            <a:extLst>
              <a:ext uri="{FF2B5EF4-FFF2-40B4-BE49-F238E27FC236}">
                <a16:creationId xmlns:a16="http://schemas.microsoft.com/office/drawing/2014/main" id="{415037C8-56E3-46CE-98D4-67586B5C50E6}"/>
              </a:ext>
            </a:extLst>
          </p:cNvPr>
          <p:cNvSpPr txBox="1">
            <a:spLocks/>
          </p:cNvSpPr>
          <p:nvPr/>
        </p:nvSpPr>
        <p:spPr>
          <a:xfrm>
            <a:off x="585394" y="1253949"/>
            <a:ext cx="5923950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</a:pPr>
            <a:r>
              <a:rPr lang="en-US" altLang="ko-KR" sz="3600" b="1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4</a:t>
            </a:r>
            <a:r>
              <a:rPr lang="en-US" altLang="ko-KR" sz="3600" b="1" strike="noStrike" cap="none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. </a:t>
            </a:r>
            <a:r>
              <a:rPr lang="ko-KR" altLang="en-US" sz="3200" strike="noStrike" cap="none" dirty="0" err="1">
                <a:latin typeface="THE스피드" charset="0"/>
                <a:ea typeface="THE스피드" charset="0"/>
              </a:rPr>
              <a:t>카이제곱</a:t>
            </a:r>
            <a:r>
              <a:rPr lang="ko-KR" altLang="en-US" sz="3200" strike="noStrike" cap="none" dirty="0">
                <a:latin typeface="THE스피드" charset="0"/>
                <a:ea typeface="THE스피드" charset="0"/>
              </a:rPr>
              <a:t> 검정을 통한 </a:t>
            </a:r>
            <a:r>
              <a:rPr lang="en-US" altLang="ko-KR" sz="3200" b="0" strike="noStrike" cap="none" dirty="0" err="1">
                <a:solidFill>
                  <a:schemeClr val="tx1"/>
                </a:solidFill>
                <a:latin typeface="THE스피드" charset="0"/>
                <a:ea typeface="THE스피드" charset="0"/>
              </a:rPr>
              <a:t>변수</a:t>
            </a:r>
            <a:r>
              <a:rPr lang="en-US" altLang="ko-KR" sz="3200" b="0" strike="noStrike" cap="none" dirty="0">
                <a:solidFill>
                  <a:srgbClr val="9966FF"/>
                </a:solidFill>
                <a:latin typeface="THE스피드" charset="0"/>
                <a:ea typeface="THE스피드" charset="0"/>
              </a:rPr>
              <a:t> </a:t>
            </a:r>
            <a:r>
              <a:rPr lang="en-US" altLang="ko-KR" sz="3200" b="0" strike="noStrike" cap="none" dirty="0">
                <a:solidFill>
                  <a:srgbClr val="FF0000"/>
                </a:solidFill>
                <a:latin typeface="THE스피드" charset="0"/>
                <a:ea typeface="THE스피드" charset="0"/>
              </a:rPr>
              <a:t>제거</a:t>
            </a:r>
            <a:endParaRPr lang="ko-KR" altLang="en-US" sz="3200" b="0" strike="noStrike" cap="none" dirty="0">
              <a:latin typeface="THE스피드" charset="0"/>
              <a:ea typeface="THE스피드" charset="0"/>
            </a:endParaRPr>
          </a:p>
        </p:txBody>
      </p:sp>
      <p:sp>
        <p:nvSpPr>
          <p:cNvPr id="14" name="텍스트 상자 21">
            <a:extLst>
              <a:ext uri="{FF2B5EF4-FFF2-40B4-BE49-F238E27FC236}">
                <a16:creationId xmlns:a16="http://schemas.microsoft.com/office/drawing/2014/main" id="{F8BE6E33-4250-40F3-8ECC-2D476ADA9370}"/>
              </a:ext>
            </a:extLst>
          </p:cNvPr>
          <p:cNvSpPr txBox="1">
            <a:spLocks/>
          </p:cNvSpPr>
          <p:nvPr/>
        </p:nvSpPr>
        <p:spPr>
          <a:xfrm>
            <a:off x="1140575" y="2102220"/>
            <a:ext cx="5155894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</a:pPr>
            <a:r>
              <a:rPr lang="ko-KR" altLang="en-US" sz="3600" b="1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예 </a:t>
            </a:r>
            <a:r>
              <a:rPr lang="en-US" altLang="ko-KR" sz="3600" b="1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) </a:t>
            </a:r>
            <a:r>
              <a:rPr lang="en-US" altLang="ko-KR" sz="3200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numdat</a:t>
            </a:r>
            <a:r>
              <a:rPr lang="en-US" altLang="ko-KR" sz="3200" strike="noStrike" cap="none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_2</a:t>
            </a:r>
            <a:r>
              <a:rPr lang="en-US" altLang="ko-KR" sz="3000" b="1" strike="noStrike" cap="none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 </a:t>
            </a:r>
            <a:endParaRPr lang="ko-KR" altLang="en-US" sz="3000" b="0" strike="noStrike" cap="none" dirty="0">
              <a:latin typeface="THE스피드" charset="0"/>
              <a:ea typeface="THE스피드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6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>
            <a:spLocks/>
          </p:cNvSpPr>
          <p:nvPr/>
        </p:nvSpPr>
        <p:spPr>
          <a:xfrm>
            <a:off x="3265805" y="0"/>
            <a:ext cx="8926830" cy="811530"/>
          </a:xfrm>
          <a:prstGeom prst="rect">
            <a:avLst/>
          </a:prstGeom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  <a:gs pos="100000">
                <a:schemeClr val="bg1">
                  <a:alpha val="8000"/>
                </a:scheme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0" y="6638925"/>
            <a:ext cx="12192635" cy="255270"/>
          </a:xfrm>
          <a:prstGeom prst="rect">
            <a:avLst/>
          </a:prstGeom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848360" y="1322070"/>
            <a:ext cx="6764655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  <a:buFont typeface="Wingdings"/>
              <a:buChar char=""/>
            </a:pPr>
            <a:r>
              <a:rPr lang="en-US" altLang="ko-KR" sz="2800" b="0" strike="noStrike" cap="none" dirty="0" err="1">
                <a:solidFill>
                  <a:srgbClr val="6E679F"/>
                </a:solidFill>
                <a:latin typeface="THE스피드" charset="0"/>
                <a:ea typeface="THE스피드" charset="0"/>
              </a:rPr>
              <a:t>match_es</a:t>
            </a:r>
            <a:r>
              <a:rPr lang="en-US" altLang="ko-KR" sz="2800" b="0" strike="noStrike" cap="none" dirty="0">
                <a:solidFill>
                  <a:srgbClr val="9966FF"/>
                </a:solidFill>
                <a:latin typeface="THE스피드" charset="0"/>
                <a:ea typeface="THE스피드" charset="0"/>
              </a:rPr>
              <a:t> </a:t>
            </a:r>
            <a:r>
              <a:rPr lang="en-US" altLang="ko-KR" sz="2800" b="0" strike="noStrike" cap="none" dirty="0">
                <a:latin typeface="THE스피드" charset="0"/>
                <a:ea typeface="THE스피드" charset="0"/>
              </a:rPr>
              <a:t>가 </a:t>
            </a:r>
            <a:r>
              <a:rPr lang="en-US" altLang="ko-KR" sz="2800" b="0" strike="noStrike" cap="none" dirty="0">
                <a:solidFill>
                  <a:srgbClr val="FF0000"/>
                </a:solidFill>
                <a:latin typeface="THE스피드" charset="0"/>
                <a:ea typeface="THE스피드" charset="0"/>
              </a:rPr>
              <a:t>NA</a:t>
            </a:r>
            <a:endParaRPr lang="ko-KR" altLang="en-US" sz="2800" b="0" strike="noStrike" cap="none" dirty="0">
              <a:latin typeface="THE스피드" charset="0"/>
              <a:ea typeface="THE스피드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848360" y="3897426"/>
            <a:ext cx="6764655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  <a:buFont typeface="Wingdings"/>
              <a:buChar char=""/>
            </a:pPr>
            <a:r>
              <a:rPr lang="en-US" altLang="ko-KR" sz="2800" dirty="0" err="1">
                <a:solidFill>
                  <a:srgbClr val="6E679F"/>
                </a:solidFill>
                <a:latin typeface="THE스피드" charset="0"/>
                <a:ea typeface="THE스피드" charset="0"/>
              </a:rPr>
              <a:t>match_ess</a:t>
            </a:r>
            <a:r>
              <a:rPr lang="en-US" altLang="ko-KR" sz="2800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 = </a:t>
            </a:r>
            <a:r>
              <a:rPr lang="en-US" altLang="ko-KR" sz="2800" dirty="0" err="1">
                <a:solidFill>
                  <a:srgbClr val="6E679F"/>
                </a:solidFill>
                <a:latin typeface="THE스피드" charset="0"/>
                <a:ea typeface="THE스피드" charset="0"/>
              </a:rPr>
              <a:t>match_es</a:t>
            </a:r>
            <a:r>
              <a:rPr lang="en-US" altLang="ko-KR" sz="2800" dirty="0">
                <a:solidFill>
                  <a:srgbClr val="6E679F"/>
                </a:solidFill>
                <a:latin typeface="THE스피드" charset="0"/>
                <a:ea typeface="THE스피드" charset="0"/>
              </a:rPr>
              <a:t> / round</a:t>
            </a:r>
            <a:endParaRPr lang="ko-KR" altLang="en-US" sz="2800" b="0" strike="noStrike" cap="none" dirty="0">
              <a:latin typeface="THE스피드" charset="0"/>
              <a:ea typeface="THE스피드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D6E601-83EE-4369-A494-DF65A446D5E0}"/>
              </a:ext>
            </a:extLst>
          </p:cNvPr>
          <p:cNvSpPr/>
          <p:nvPr/>
        </p:nvSpPr>
        <p:spPr>
          <a:xfrm>
            <a:off x="1189883" y="4420709"/>
            <a:ext cx="10709983" cy="1144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예상 매칭 성공 수를 뜻하는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match_es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는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wave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별로 인원이 다르기 때문에 상이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.</a:t>
            </a:r>
            <a:b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</a:b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인원을 뜻하는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round</a:t>
            </a:r>
            <a:r>
              <a:rPr lang="ko-KR" altLang="en-US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로 나눠서 척도를 맞춰준다</a:t>
            </a:r>
            <a:r>
              <a:rPr lang="en-US" altLang="ko-KR" sz="2400" dirty="0"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0559FC-FBA6-4A6D-A27A-824F2DC81A26}"/>
              </a:ext>
            </a:extLst>
          </p:cNvPr>
          <p:cNvSpPr/>
          <p:nvPr/>
        </p:nvSpPr>
        <p:spPr>
          <a:xfrm>
            <a:off x="1189883" y="1882113"/>
            <a:ext cx="8046626" cy="1721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508000">
              <a:lnSpc>
                <a:spcPct val="150000"/>
              </a:lnSpc>
              <a:buFont typeface="인터파크고딕 L" panose="02000000000000000000" pitchFamily="2" charset="-127"/>
              <a:buChar char="⇒"/>
            </a:pP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만난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사람의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수 (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round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)와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밀접한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관련이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있을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것이라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생각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,</a:t>
            </a:r>
            <a:br>
              <a:rPr lang="en-US" altLang="ko-KR" sz="2400" dirty="0">
                <a:latin typeface="인터파크고딕 L" charset="0"/>
                <a:ea typeface="인터파크고딕 L" charset="0"/>
              </a:rPr>
            </a:b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table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을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그린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후 </a:t>
            </a:r>
            <a:r>
              <a:rPr lang="en-US" altLang="ko-KR" sz="2500" b="1" dirty="0" err="1">
                <a:solidFill>
                  <a:srgbClr val="FF0000"/>
                </a:solidFill>
                <a:latin typeface="인터파크고딕 L" charset="0"/>
                <a:ea typeface="인터파크고딕 L" charset="0"/>
              </a:rPr>
              <a:t>최빈값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을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넣는다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. </a:t>
            </a:r>
            <a:br>
              <a:rPr lang="en-US" altLang="ko-KR" sz="2400" dirty="0">
                <a:latin typeface="인터파크고딕 L" charset="0"/>
                <a:ea typeface="인터파크고딕 L" charset="0"/>
              </a:rPr>
            </a:br>
            <a:r>
              <a:rPr lang="en-US" altLang="ko-KR" sz="2400" dirty="0">
                <a:latin typeface="인터파크고딕 L" charset="0"/>
                <a:ea typeface="인터파크고딕 L" charset="0"/>
              </a:rPr>
              <a:t> + (1.5 , 2.5인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사람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-&gt;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각각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2,3 / 3.4인 </a:t>
            </a:r>
            <a:r>
              <a:rPr lang="en-US" altLang="ko-KR" sz="2400" dirty="0" err="1">
                <a:latin typeface="인터파크고딕 L" charset="0"/>
                <a:ea typeface="인터파크고딕 L" charset="0"/>
              </a:rPr>
              <a:t>사람</a:t>
            </a:r>
            <a:r>
              <a:rPr lang="en-US" altLang="ko-KR" sz="2400" dirty="0">
                <a:latin typeface="인터파크고딕 L" charset="0"/>
                <a:ea typeface="인터파크고딕 L" charset="0"/>
              </a:rPr>
              <a:t> -&gt; 3)</a:t>
            </a:r>
            <a:endParaRPr lang="ko-KR" altLang="en-US" sz="2400" dirty="0">
              <a:latin typeface="인터파크고딕 L" charset="0"/>
              <a:ea typeface="인터파크고딕 L" charset="0"/>
            </a:endParaRPr>
          </a:p>
        </p:txBody>
      </p:sp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50EE3FC7-422F-4ED2-837A-75B5D8B87014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8EADF5-A098-4448-AFE0-989531A7B3D4}"/>
              </a:ext>
            </a:extLst>
          </p:cNvPr>
          <p:cNvSpPr txBox="1"/>
          <p:nvPr/>
        </p:nvSpPr>
        <p:spPr>
          <a:xfrm>
            <a:off x="8538736" y="86789"/>
            <a:ext cx="3679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전처리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-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범주형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1B2EBEE-6430-475A-998E-AE806559E3C1}"/>
              </a:ext>
            </a:extLst>
          </p:cNvPr>
          <p:cNvSpPr/>
          <p:nvPr/>
        </p:nvSpPr>
        <p:spPr>
          <a:xfrm>
            <a:off x="7219950" y="3818486"/>
            <a:ext cx="2124075" cy="427120"/>
          </a:xfrm>
          <a:prstGeom prst="rect">
            <a:avLst/>
          </a:pr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>
            <a:spLocks/>
          </p:cNvSpPr>
          <p:nvPr/>
        </p:nvSpPr>
        <p:spPr>
          <a:xfrm>
            <a:off x="3265805" y="0"/>
            <a:ext cx="8926830" cy="811530"/>
          </a:xfrm>
          <a:prstGeom prst="rect">
            <a:avLst/>
          </a:prstGeom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  <a:gs pos="100000">
                <a:schemeClr val="bg1">
                  <a:alpha val="8000"/>
                </a:scheme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0" y="6638925"/>
            <a:ext cx="12192635" cy="255270"/>
          </a:xfrm>
          <a:prstGeom prst="rect">
            <a:avLst/>
          </a:prstGeom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759460" y="1213485"/>
            <a:ext cx="6764655" cy="58605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  <a:buFont typeface="Wingdings"/>
              <a:buChar char=""/>
            </a:pPr>
            <a:r>
              <a:rPr lang="en-US" altLang="ko-KR" sz="3200" b="0" strike="noStrike" cap="none" dirty="0">
                <a:solidFill>
                  <a:srgbClr val="6E679F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from</a:t>
            </a:r>
            <a:r>
              <a:rPr lang="en-US" altLang="ko-KR" sz="3200" b="0" strike="noStrike" cap="none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</a:t>
            </a:r>
            <a:r>
              <a:rPr lang="ko-KR" altLang="en-US" sz="3200" b="0" strike="noStrike" cap="none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출신 국가 및 지역 변수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AF90125E-AD15-4042-9FCA-5D46F65EC63E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A1E9337-42A4-4589-9DA3-D70F9D3CFFAD}"/>
              </a:ext>
            </a:extLst>
          </p:cNvPr>
          <p:cNvGrpSpPr/>
          <p:nvPr/>
        </p:nvGrpSpPr>
        <p:grpSpPr>
          <a:xfrm>
            <a:off x="1656101" y="2110740"/>
            <a:ext cx="4643437" cy="4029075"/>
            <a:chOff x="5838825" y="1334640"/>
            <a:chExt cx="4643437" cy="4029075"/>
          </a:xfrm>
        </p:grpSpPr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CC96CA4A-DEFB-4634-9DF6-9C7DD836E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38825" y="1334640"/>
              <a:ext cx="4643437" cy="4029075"/>
            </a:xfrm>
            <a:prstGeom prst="rect">
              <a:avLst/>
            </a:prstGeom>
          </p:spPr>
        </p:pic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EE69F2B-3B91-4392-B5B3-500F9BFBCAEB}"/>
                </a:ext>
              </a:extLst>
            </p:cNvPr>
            <p:cNvSpPr/>
            <p:nvPr/>
          </p:nvSpPr>
          <p:spPr>
            <a:xfrm>
              <a:off x="6334125" y="2777055"/>
              <a:ext cx="534730" cy="518020"/>
            </a:xfrm>
            <a:prstGeom prst="ellipse">
              <a:avLst/>
            </a:prstGeom>
            <a:solidFill>
              <a:srgbClr val="F5808E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8E9C89F-FE3C-46D1-84C7-5B198E2F9C29}"/>
                </a:ext>
              </a:extLst>
            </p:cNvPr>
            <p:cNvSpPr/>
            <p:nvPr/>
          </p:nvSpPr>
          <p:spPr>
            <a:xfrm>
              <a:off x="6993526" y="3802025"/>
              <a:ext cx="386969" cy="374875"/>
            </a:xfrm>
            <a:prstGeom prst="ellipse">
              <a:avLst/>
            </a:prstGeom>
            <a:solidFill>
              <a:srgbClr val="92D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7DA24B9-A2F9-42A4-BD75-A7E28264BA5F}"/>
                </a:ext>
              </a:extLst>
            </p:cNvPr>
            <p:cNvSpPr/>
            <p:nvPr/>
          </p:nvSpPr>
          <p:spPr>
            <a:xfrm>
              <a:off x="8988939" y="2710955"/>
              <a:ext cx="459861" cy="44549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0C00E24-7E39-4CB2-90E2-AC65A3A29D46}"/>
                </a:ext>
              </a:extLst>
            </p:cNvPr>
            <p:cNvSpPr/>
            <p:nvPr/>
          </p:nvSpPr>
          <p:spPr>
            <a:xfrm>
              <a:off x="8228418" y="3429000"/>
              <a:ext cx="459861" cy="445490"/>
            </a:xfrm>
            <a:prstGeom prst="ellipse">
              <a:avLst/>
            </a:prstGeom>
            <a:solidFill>
              <a:srgbClr val="C0000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E77621E-60C1-4189-90DD-59742CA5C3D0}"/>
                </a:ext>
              </a:extLst>
            </p:cNvPr>
            <p:cNvSpPr/>
            <p:nvPr/>
          </p:nvSpPr>
          <p:spPr>
            <a:xfrm>
              <a:off x="7479631" y="2228251"/>
              <a:ext cx="342240" cy="33154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텍스트 상자 19">
            <a:extLst>
              <a:ext uri="{FF2B5EF4-FFF2-40B4-BE49-F238E27FC236}">
                <a16:creationId xmlns:a16="http://schemas.microsoft.com/office/drawing/2014/main" id="{3B8153B0-4391-4802-921B-A9854E6BFFBF}"/>
              </a:ext>
            </a:extLst>
          </p:cNvPr>
          <p:cNvSpPr txBox="1">
            <a:spLocks/>
          </p:cNvSpPr>
          <p:nvPr/>
        </p:nvSpPr>
        <p:spPr>
          <a:xfrm>
            <a:off x="6833870" y="3290216"/>
            <a:ext cx="3876424" cy="138627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</a:pP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270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개의 범주 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pPr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</a:pP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→ 대륙 기준 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6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개의 범주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pPr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</a:pP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(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미국은 동부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/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서부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)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</a:t>
            </a:r>
            <a:endParaRPr lang="ko-KR" altLang="en-US" sz="2800" b="0" strike="noStrike" cap="none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94E905-3420-4CE5-AD7B-4243FAF1469F}"/>
              </a:ext>
            </a:extLst>
          </p:cNvPr>
          <p:cNvSpPr txBox="1"/>
          <p:nvPr/>
        </p:nvSpPr>
        <p:spPr>
          <a:xfrm>
            <a:off x="8538736" y="86789"/>
            <a:ext cx="3679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전처리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-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범주형</a:t>
            </a:r>
          </a:p>
        </p:txBody>
      </p:sp>
    </p:spTree>
    <p:extLst>
      <p:ext uri="{BB962C8B-B14F-4D97-AF65-F5344CB8AC3E}">
        <p14:creationId xmlns:p14="http://schemas.microsoft.com/office/powerpoint/2010/main" val="300979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>
            <a:spLocks/>
          </p:cNvSpPr>
          <p:nvPr/>
        </p:nvSpPr>
        <p:spPr>
          <a:xfrm>
            <a:off x="3265805" y="0"/>
            <a:ext cx="8926830" cy="811530"/>
          </a:xfrm>
          <a:prstGeom prst="rect">
            <a:avLst/>
          </a:prstGeom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  <a:gs pos="100000">
                <a:schemeClr val="bg1">
                  <a:alpha val="8000"/>
                </a:scheme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0" y="6638925"/>
            <a:ext cx="12192635" cy="255270"/>
          </a:xfrm>
          <a:prstGeom prst="rect">
            <a:avLst/>
          </a:prstGeom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>
            <a:off x="1178560" y="1588074"/>
            <a:ext cx="6172713" cy="415626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342900" indent="-342900" algn="l" defTabSz="508000" fontAlgn="auto">
              <a:spcBef>
                <a:spcPts val="0"/>
              </a:spcBef>
              <a:spcAft>
                <a:spcPts val="0"/>
              </a:spcAft>
              <a:buFont typeface="인터파크고딕 L" panose="02000000000000000000" pitchFamily="2" charset="-127"/>
              <a:buChar char="→"/>
            </a:pP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 1) 94115 -&gt; </a:t>
            </a:r>
            <a:r>
              <a:rPr lang="en-US" altLang="ko-KR" sz="2400" b="0" strike="noStrike" cap="none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San Francisco</a:t>
            </a:r>
            <a:endParaRPr lang="ko-KR" altLang="en-US" sz="2400" b="0" strike="noStrike" cap="none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marL="0" indent="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2) 미국 -&gt; 동부, </a:t>
            </a:r>
            <a:r>
              <a:rPr lang="en-US" altLang="ko-KR" sz="2400" b="0" strike="noStrike" cap="none" dirty="0" err="1">
                <a:latin typeface="인터파크고딕 L" charset="0"/>
                <a:ea typeface="인터파크고딕 L" charset="0"/>
              </a:rPr>
              <a:t>서부로</a:t>
            </a: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b="0" strike="noStrike" cap="none" dirty="0" err="1">
                <a:latin typeface="인터파크고딕 L" charset="0"/>
                <a:ea typeface="인터파크고딕 L" charset="0"/>
              </a:rPr>
              <a:t>나눔</a:t>
            </a: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b="0" strike="noStrike" cap="none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(East/West)</a:t>
            </a:r>
            <a:endParaRPr lang="ko-KR" altLang="en-US" sz="2400" b="0" strike="noStrike" cap="none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3) </a:t>
            </a:r>
            <a:r>
              <a:rPr lang="en-US" altLang="ko-KR" sz="2400" b="0" strike="noStrike" cap="none" dirty="0" err="1">
                <a:latin typeface="인터파크고딕 L" charset="0"/>
                <a:ea typeface="인터파크고딕 L" charset="0"/>
              </a:rPr>
              <a:t>유럽</a:t>
            </a: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b="0" strike="noStrike" cap="none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(Europe)</a:t>
            </a:r>
            <a:endParaRPr lang="ko-KR" altLang="en-US" sz="2400" b="0" strike="noStrike" cap="none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defTabSz="508000"/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4) </a:t>
            </a:r>
            <a:r>
              <a:rPr lang="en-US" altLang="ko-KR" sz="2400" b="0" strike="noStrike" cap="none" dirty="0" err="1">
                <a:latin typeface="인터파크고딕 L" charset="0"/>
                <a:ea typeface="인터파크고딕 L" charset="0"/>
              </a:rPr>
              <a:t>북아메리카</a:t>
            </a: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(North America)</a:t>
            </a: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defTabSz="508000"/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5) </a:t>
            </a:r>
            <a:r>
              <a:rPr lang="en-US" altLang="ko-KR" sz="2400" b="0" strike="noStrike" cap="none" dirty="0" err="1">
                <a:latin typeface="인터파크고딕 L" charset="0"/>
                <a:ea typeface="인터파크고딕 L" charset="0"/>
              </a:rPr>
              <a:t>아시아</a:t>
            </a:r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(Asia)</a:t>
            </a: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algn="l" defTabSz="5080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인터파크고딕 L" charset="0"/>
              <a:ea typeface="인터파크고딕 L" charset="0"/>
            </a:endParaRPr>
          </a:p>
          <a:p>
            <a:pPr marL="254000" indent="254000" defTabSz="508000"/>
            <a:r>
              <a:rPr lang="en-US" altLang="ko-KR" sz="2400" b="0" strike="noStrike" cap="none" dirty="0">
                <a:latin typeface="인터파크고딕 L" charset="0"/>
                <a:ea typeface="인터파크고딕 L" charset="0"/>
              </a:rPr>
              <a:t>6) 남</a:t>
            </a:r>
            <a:r>
              <a:rPr lang="ko-KR" altLang="en-US" sz="2400" b="0" strike="noStrike" cap="none" dirty="0">
                <a:latin typeface="인터파크고딕 L" charset="0"/>
                <a:ea typeface="인터파크고딕 L" charset="0"/>
              </a:rPr>
              <a:t>아메리카 </a:t>
            </a:r>
            <a:r>
              <a:rPr lang="en-US" altLang="ko-KR" sz="24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(South America)</a:t>
            </a:r>
            <a:endParaRPr lang="ko-KR" altLang="en-US" sz="24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8BFF2F-78F2-4745-80AD-601652685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22" t="24520" r="52560" b="36515"/>
          <a:stretch/>
        </p:blipFill>
        <p:spPr>
          <a:xfrm>
            <a:off x="7219546" y="1557338"/>
            <a:ext cx="3793894" cy="4067068"/>
          </a:xfrm>
          <a:prstGeom prst="ellipse">
            <a:avLst/>
          </a:prstGeom>
        </p:spPr>
      </p:pic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AF90125E-AD15-4042-9FCA-5D46F65EC63E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0AB8A-332B-40AC-B7A9-93939A213BD6}"/>
              </a:ext>
            </a:extLst>
          </p:cNvPr>
          <p:cNvSpPr txBox="1"/>
          <p:nvPr/>
        </p:nvSpPr>
        <p:spPr>
          <a:xfrm>
            <a:off x="8538736" y="86789"/>
            <a:ext cx="3679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전처리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-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범주형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로지스틱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BCC8E-5A63-4199-90B5-823F076376A2}"/>
              </a:ext>
            </a:extLst>
          </p:cNvPr>
          <p:cNvSpPr txBox="1"/>
          <p:nvPr/>
        </p:nvSpPr>
        <p:spPr>
          <a:xfrm>
            <a:off x="1534601" y="2221046"/>
            <a:ext cx="6286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iid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1F77B0-4CC5-40FC-B630-36DBEC214E39}"/>
              </a:ext>
            </a:extLst>
          </p:cNvPr>
          <p:cNvSpPr txBox="1"/>
          <p:nvPr/>
        </p:nvSpPr>
        <p:spPr>
          <a:xfrm>
            <a:off x="3591847" y="2753183"/>
            <a:ext cx="18149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pf_o_sha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5873F5-AF11-462A-B327-CB0FE89EF34F}"/>
              </a:ext>
            </a:extLst>
          </p:cNvPr>
          <p:cNvSpPr txBox="1"/>
          <p:nvPr/>
        </p:nvSpPr>
        <p:spPr>
          <a:xfrm>
            <a:off x="1479558" y="2753183"/>
            <a:ext cx="7601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pid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234055-1391-45A0-BD77-F89B3D276A24}"/>
              </a:ext>
            </a:extLst>
          </p:cNvPr>
          <p:cNvSpPr txBox="1"/>
          <p:nvPr/>
        </p:nvSpPr>
        <p:spPr>
          <a:xfrm>
            <a:off x="2331319" y="2753183"/>
            <a:ext cx="11993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order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AFFCCF-AEB2-4F42-AA80-A7D071E5687D}"/>
              </a:ext>
            </a:extLst>
          </p:cNvPr>
          <p:cNvSpPr txBox="1"/>
          <p:nvPr/>
        </p:nvSpPr>
        <p:spPr>
          <a:xfrm>
            <a:off x="3930458" y="2221046"/>
            <a:ext cx="13541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round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368685-8D59-4D8D-9E85-BF77E6C2A38F}"/>
              </a:ext>
            </a:extLst>
          </p:cNvPr>
          <p:cNvSpPr txBox="1"/>
          <p:nvPr/>
        </p:nvSpPr>
        <p:spPr>
          <a:xfrm>
            <a:off x="2343780" y="2221046"/>
            <a:ext cx="14318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condtn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A127C2-F23D-4FB1-AB9A-5A17FF65C21B}"/>
              </a:ext>
            </a:extLst>
          </p:cNvPr>
          <p:cNvSpPr txBox="1"/>
          <p:nvPr/>
        </p:nvSpPr>
        <p:spPr>
          <a:xfrm>
            <a:off x="-642937" y="1281708"/>
            <a:ext cx="635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3BD00E-5B85-4E01-9DE5-FA713320C9FA}"/>
              </a:ext>
            </a:extLst>
          </p:cNvPr>
          <p:cNvSpPr txBox="1"/>
          <p:nvPr/>
        </p:nvSpPr>
        <p:spPr>
          <a:xfrm>
            <a:off x="-672100" y="2118626"/>
            <a:ext cx="635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B132DE-A5C2-48FF-A751-D6AB35245372}"/>
              </a:ext>
            </a:extLst>
          </p:cNvPr>
          <p:cNvSpPr txBox="1"/>
          <p:nvPr/>
        </p:nvSpPr>
        <p:spPr>
          <a:xfrm>
            <a:off x="1822688" y="4300321"/>
            <a:ext cx="267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196</a:t>
            </a:r>
            <a:r>
              <a:rPr lang="ko-KR" altLang="en-US" sz="34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개의 변수</a:t>
            </a:r>
            <a:endParaRPr lang="en-US" altLang="ko-KR" sz="34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B1CB5E-74B9-4E92-B0FC-D78E476BB1BF}"/>
              </a:ext>
            </a:extLst>
          </p:cNvPr>
          <p:cNvSpPr txBox="1"/>
          <p:nvPr/>
        </p:nvSpPr>
        <p:spPr>
          <a:xfrm rot="5400000">
            <a:off x="2798761" y="354609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……</a:t>
            </a: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A69660DB-4B48-4842-91A9-2F09FA698F33}"/>
              </a:ext>
            </a:extLst>
          </p:cNvPr>
          <p:cNvSpPr/>
          <p:nvPr/>
        </p:nvSpPr>
        <p:spPr>
          <a:xfrm>
            <a:off x="7708886" y="4429957"/>
            <a:ext cx="920089" cy="402501"/>
          </a:xfrm>
          <a:prstGeom prst="flowChartProcess">
            <a:avLst/>
          </a:pr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914E9F-1F04-4569-9A76-1C21D118CEE3}"/>
              </a:ext>
            </a:extLst>
          </p:cNvPr>
          <p:cNvSpPr txBox="1"/>
          <p:nvPr/>
        </p:nvSpPr>
        <p:spPr>
          <a:xfrm rot="5400000">
            <a:off x="8474360" y="354609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……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E7CD0D-6655-4AB1-B0ED-14E8B94D461A}"/>
              </a:ext>
            </a:extLst>
          </p:cNvPr>
          <p:cNvSpPr txBox="1"/>
          <p:nvPr/>
        </p:nvSpPr>
        <p:spPr>
          <a:xfrm>
            <a:off x="7615517" y="4300317"/>
            <a:ext cx="245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30</a:t>
            </a:r>
            <a:r>
              <a:rPr lang="ko-KR" altLang="en-US" sz="34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개의 변수</a:t>
            </a:r>
            <a:endParaRPr lang="en-US" altLang="ko-KR" sz="34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F19000FD-4464-4791-92C6-9AB8222BA950}"/>
              </a:ext>
            </a:extLst>
          </p:cNvPr>
          <p:cNvSpPr/>
          <p:nvPr/>
        </p:nvSpPr>
        <p:spPr>
          <a:xfrm>
            <a:off x="5769741" y="3325356"/>
            <a:ext cx="771524" cy="4444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7BF9B9C-1EE3-40EE-8CBE-67D22392E9A7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A019AD-0DB4-47D1-BDA4-E7910198708D}"/>
              </a:ext>
            </a:extLst>
          </p:cNvPr>
          <p:cNvSpPr txBox="1"/>
          <p:nvPr/>
        </p:nvSpPr>
        <p:spPr>
          <a:xfrm>
            <a:off x="8927551" y="37176"/>
            <a:ext cx="323197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8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전처리</a:t>
            </a:r>
            <a:r>
              <a:rPr lang="ko-KR" altLang="en-US" sz="58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결과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595EB7-F6C0-4DF9-A42A-C058424F52B8}"/>
              </a:ext>
            </a:extLst>
          </p:cNvPr>
          <p:cNvSpPr txBox="1"/>
          <p:nvPr/>
        </p:nvSpPr>
        <p:spPr>
          <a:xfrm>
            <a:off x="6962393" y="2221046"/>
            <a:ext cx="6286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trike="sngStrike" dirty="0">
                <a:solidFill>
                  <a:schemeClr val="bg1">
                    <a:lumMod val="8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iid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49B556-C104-4A05-8A1C-2611734746C7}"/>
              </a:ext>
            </a:extLst>
          </p:cNvPr>
          <p:cNvSpPr txBox="1"/>
          <p:nvPr/>
        </p:nvSpPr>
        <p:spPr>
          <a:xfrm>
            <a:off x="9019639" y="2753183"/>
            <a:ext cx="18149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pf_o_sha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6FA2E5-16E2-422E-931A-88B38A983A35}"/>
              </a:ext>
            </a:extLst>
          </p:cNvPr>
          <p:cNvSpPr txBox="1"/>
          <p:nvPr/>
        </p:nvSpPr>
        <p:spPr>
          <a:xfrm>
            <a:off x="6907350" y="2753183"/>
            <a:ext cx="7601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trike="sngStrike" dirty="0" err="1">
                <a:solidFill>
                  <a:schemeClr val="bg1">
                    <a:lumMod val="8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pid</a:t>
            </a:r>
            <a:endParaRPr lang="en-US" altLang="ko-KR" sz="3000" strike="sngStrike" dirty="0">
              <a:solidFill>
                <a:schemeClr val="bg1">
                  <a:lumMod val="8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486131-457B-4111-B4AC-57BB20B18A86}"/>
              </a:ext>
            </a:extLst>
          </p:cNvPr>
          <p:cNvSpPr txBox="1"/>
          <p:nvPr/>
        </p:nvSpPr>
        <p:spPr>
          <a:xfrm>
            <a:off x="7759111" y="2753183"/>
            <a:ext cx="11993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order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687BF9-922A-4778-898B-F49421145C59}"/>
              </a:ext>
            </a:extLst>
          </p:cNvPr>
          <p:cNvSpPr txBox="1"/>
          <p:nvPr/>
        </p:nvSpPr>
        <p:spPr>
          <a:xfrm>
            <a:off x="9358250" y="2221046"/>
            <a:ext cx="13541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round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258E98-EF52-43EC-8284-EBF839D52FB4}"/>
              </a:ext>
            </a:extLst>
          </p:cNvPr>
          <p:cNvSpPr txBox="1"/>
          <p:nvPr/>
        </p:nvSpPr>
        <p:spPr>
          <a:xfrm>
            <a:off x="7771572" y="2221046"/>
            <a:ext cx="14318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condtn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866A8A59-EBBA-43DE-B4C5-358F199072B1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16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931DF36-A420-44F9-9EF6-5331C32ECD69}"/>
              </a:ext>
            </a:extLst>
          </p:cNvPr>
          <p:cNvSpPr/>
          <p:nvPr/>
        </p:nvSpPr>
        <p:spPr>
          <a:xfrm>
            <a:off x="0" y="0"/>
            <a:ext cx="12192000" cy="6857991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8CF25-14FF-4214-9721-1C7FA57C030D}"/>
              </a:ext>
            </a:extLst>
          </p:cNvPr>
          <p:cNvSpPr txBox="1"/>
          <p:nvPr/>
        </p:nvSpPr>
        <p:spPr>
          <a:xfrm>
            <a:off x="4034978" y="2705725"/>
            <a:ext cx="41040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6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모형 구축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A40BD4-B7FD-4C7B-BBF8-D6F3D42F76C5}"/>
              </a:ext>
            </a:extLst>
          </p:cNvPr>
          <p:cNvSpPr txBox="1"/>
          <p:nvPr/>
        </p:nvSpPr>
        <p:spPr>
          <a:xfrm>
            <a:off x="2795554" y="2320999"/>
            <a:ext cx="7617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F28BBCA-1890-4068-92B2-B52E96B840EC}"/>
              </a:ext>
            </a:extLst>
          </p:cNvPr>
          <p:cNvCxnSpPr>
            <a:cxnSpLocks/>
          </p:cNvCxnSpPr>
          <p:nvPr/>
        </p:nvCxnSpPr>
        <p:spPr>
          <a:xfrm>
            <a:off x="8477956" y="4297575"/>
            <a:ext cx="3710186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4AEC01-D12C-4BA8-8760-D5E49BFD3DC2}"/>
              </a:ext>
            </a:extLst>
          </p:cNvPr>
          <p:cNvSpPr txBox="1"/>
          <p:nvPr/>
        </p:nvSpPr>
        <p:spPr>
          <a:xfrm>
            <a:off x="8362977" y="2320999"/>
            <a:ext cx="7761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BC8FF73-FEA0-45F8-8A7E-1A47ED1B5CF8}"/>
              </a:ext>
            </a:extLst>
          </p:cNvPr>
          <p:cNvCxnSpPr>
            <a:cxnSpLocks/>
          </p:cNvCxnSpPr>
          <p:nvPr/>
        </p:nvCxnSpPr>
        <p:spPr>
          <a:xfrm>
            <a:off x="0" y="4297575"/>
            <a:ext cx="3318933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59707147-4EFC-4B96-A457-754C563251C0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4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5200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1.  </a:t>
            </a:r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랜덤포레스트</a:t>
            </a:r>
            <a:endParaRPr lang="ko-KR" altLang="en-US" sz="5400" b="1" spc="-15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F7FEABA-6EA3-49F3-9A95-2BEACC16C3F5}"/>
              </a:ext>
            </a:extLst>
          </p:cNvPr>
          <p:cNvSpPr/>
          <p:nvPr/>
        </p:nvSpPr>
        <p:spPr>
          <a:xfrm>
            <a:off x="3304466" y="2743901"/>
            <a:ext cx="1258492" cy="87884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9A0F07B-5DD3-488F-A70F-8F4108E5F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04" y="2209320"/>
            <a:ext cx="2093668" cy="20936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AA0264B-7969-42F2-B15D-DEE34562B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795" y="2092033"/>
            <a:ext cx="2223856" cy="22238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E0367D-4B39-4AA9-88E1-1B1FFE9D66FD}"/>
              </a:ext>
            </a:extLst>
          </p:cNvPr>
          <p:cNvSpPr txBox="1"/>
          <p:nvPr/>
        </p:nvSpPr>
        <p:spPr>
          <a:xfrm>
            <a:off x="3196538" y="4441883"/>
            <a:ext cx="1507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분산 감소</a:t>
            </a:r>
            <a:endParaRPr lang="en-US" altLang="ko-KR" sz="24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endParaRPr lang="en-US" altLang="ko-KR" sz="12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r>
              <a:rPr lang="ko-KR" altLang="en-US" sz="24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편향 유지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FB467973-7109-41D2-B2AC-633B7BEC0E41}"/>
              </a:ext>
            </a:extLst>
          </p:cNvPr>
          <p:cNvSpPr/>
          <p:nvPr/>
        </p:nvSpPr>
        <p:spPr>
          <a:xfrm>
            <a:off x="8030301" y="2743901"/>
            <a:ext cx="1246700" cy="87884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779D2A-6BB9-436E-981B-CFCEC0F670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383" y="2236284"/>
            <a:ext cx="1858421" cy="18584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EB856EF-4108-4C93-96FC-96DFECC73A67}"/>
              </a:ext>
            </a:extLst>
          </p:cNvPr>
          <p:cNvSpPr txBox="1"/>
          <p:nvPr/>
        </p:nvSpPr>
        <p:spPr>
          <a:xfrm>
            <a:off x="7925682" y="4672484"/>
            <a:ext cx="177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각각의 결정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C2736BBC-77AB-46B7-9CF5-A84D685C2D48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05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5200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1.  </a:t>
            </a:r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랜덤포레스트</a:t>
            </a:r>
            <a:endParaRPr lang="ko-KR" altLang="en-US" sz="5400" b="1" spc="-15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4E8636B-8B56-47A0-9FC0-C3EB9D15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139" y="2836396"/>
            <a:ext cx="2107771" cy="141451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75F2661-00F2-453F-AF64-D18739467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94" y="2049240"/>
            <a:ext cx="2686236" cy="268623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04EBE1B-A70C-4246-BFB5-82531347D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92" y="2049240"/>
            <a:ext cx="2686236" cy="268623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BFE30E-60E7-4211-93BB-BCC3C1C9130D}"/>
              </a:ext>
            </a:extLst>
          </p:cNvPr>
          <p:cNvSpPr/>
          <p:nvPr/>
        </p:nvSpPr>
        <p:spPr>
          <a:xfrm rot="2714463">
            <a:off x="5972299" y="2429227"/>
            <a:ext cx="276225" cy="2228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51CEF75B-93AB-4CE1-9234-FADE7DE19975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4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5200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1.  </a:t>
            </a:r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랜덤포레스트</a:t>
            </a:r>
            <a:endParaRPr lang="ko-KR" altLang="en-US" sz="5400" b="1" spc="-15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hlinkClick r:id="rId3" action="ppaction://hlinksldjump"/>
            <a:extLst>
              <a:ext uri="{FF2B5EF4-FFF2-40B4-BE49-F238E27FC236}">
                <a16:creationId xmlns:a16="http://schemas.microsoft.com/office/drawing/2014/main" id="{6B73742C-7EE2-4CB4-B237-444DA4E4F60A}"/>
              </a:ext>
            </a:extLst>
          </p:cNvPr>
          <p:cNvSpPr txBox="1"/>
          <p:nvPr/>
        </p:nvSpPr>
        <p:spPr>
          <a:xfrm>
            <a:off x="3993285" y="1000847"/>
            <a:ext cx="3951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Mtry</a:t>
            </a:r>
            <a:r>
              <a:rPr lang="en-US" altLang="ko-KR" sz="36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= </a:t>
            </a:r>
            <a:r>
              <a:rPr lang="ko-KR" altLang="en-US" sz="36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사용할 변수</a:t>
            </a:r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114D2E80-CAE1-4959-9D52-26B1B0A63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515" y="2874439"/>
            <a:ext cx="3280755" cy="3298405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1D58EA9-0135-4041-8710-059707BEE627}"/>
              </a:ext>
            </a:extLst>
          </p:cNvPr>
          <p:cNvGrpSpPr/>
          <p:nvPr/>
        </p:nvGrpSpPr>
        <p:grpSpPr>
          <a:xfrm>
            <a:off x="1976254" y="3540391"/>
            <a:ext cx="1814920" cy="2418906"/>
            <a:chOff x="1266615" y="3741228"/>
            <a:chExt cx="1814920" cy="2418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244F53-844B-486F-948A-39DFB2A0FE91}"/>
                </a:ext>
              </a:extLst>
            </p:cNvPr>
            <p:cNvSpPr txBox="1"/>
            <p:nvPr/>
          </p:nvSpPr>
          <p:spPr>
            <a:xfrm>
              <a:off x="1266615" y="5351132"/>
              <a:ext cx="1814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1"/>
                  </a:solidFill>
                  <a:latin typeface="인터파크고딕 B" panose="02000000000000000000" pitchFamily="2" charset="-127"/>
                  <a:ea typeface="인터파크고딕 B" panose="02000000000000000000" pitchFamily="2" charset="-127"/>
                  <a:cs typeface="THE스피드" panose="02020503020101020101" pitchFamily="18" charset="-127"/>
                </a:rPr>
                <a:t>pf_o_sha</a:t>
              </a:r>
              <a:endParaRPr lang="en-US" altLang="ko-KR" sz="24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F189B8-E3E7-491C-9CBF-50A9B404B6BB}"/>
                </a:ext>
              </a:extLst>
            </p:cNvPr>
            <p:cNvSpPr txBox="1"/>
            <p:nvPr/>
          </p:nvSpPr>
          <p:spPr>
            <a:xfrm>
              <a:off x="1492329" y="4928097"/>
              <a:ext cx="1199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인터파크고딕 B" panose="02000000000000000000" pitchFamily="2" charset="-127"/>
                  <a:ea typeface="인터파크고딕 B" panose="02000000000000000000" pitchFamily="2" charset="-127"/>
                  <a:cs typeface="THE스피드" panose="02020503020101020101" pitchFamily="18" charset="-127"/>
                </a:rPr>
                <a:t>order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4EB9B8-B36A-419C-8777-603620BE7FD9}"/>
                </a:ext>
              </a:extLst>
            </p:cNvPr>
            <p:cNvSpPr txBox="1"/>
            <p:nvPr/>
          </p:nvSpPr>
          <p:spPr>
            <a:xfrm>
              <a:off x="1492329" y="4555860"/>
              <a:ext cx="1354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인터파크고딕 B" panose="02000000000000000000" pitchFamily="2" charset="-127"/>
                  <a:ea typeface="인터파크고딕 B" panose="02000000000000000000" pitchFamily="2" charset="-127"/>
                  <a:cs typeface="THE스피드" panose="02020503020101020101" pitchFamily="18" charset="-127"/>
                </a:rPr>
                <a:t>round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2A2450-05E7-4F58-83DA-CCDBAB184B7C}"/>
                </a:ext>
              </a:extLst>
            </p:cNvPr>
            <p:cNvSpPr txBox="1"/>
            <p:nvPr/>
          </p:nvSpPr>
          <p:spPr>
            <a:xfrm>
              <a:off x="1435657" y="4137518"/>
              <a:ext cx="1431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1"/>
                  </a:solidFill>
                  <a:latin typeface="인터파크고딕 B" panose="02000000000000000000" pitchFamily="2" charset="-127"/>
                  <a:ea typeface="인터파크고딕 B" panose="02000000000000000000" pitchFamily="2" charset="-127"/>
                  <a:cs typeface="THE스피드" panose="02020503020101020101" pitchFamily="18" charset="-127"/>
                </a:rPr>
                <a:t>condtn</a:t>
              </a:r>
              <a:endParaRPr lang="en-US" altLang="ko-KR" sz="24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755A70-D354-42E9-A1C7-D381BB642453}"/>
                </a:ext>
              </a:extLst>
            </p:cNvPr>
            <p:cNvSpPr txBox="1"/>
            <p:nvPr/>
          </p:nvSpPr>
          <p:spPr>
            <a:xfrm>
              <a:off x="1385867" y="3741228"/>
              <a:ext cx="14606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인터파크고딕 B" panose="02000000000000000000" pitchFamily="2" charset="-127"/>
                  <a:ea typeface="인터파크고딕 B" panose="02000000000000000000" pitchFamily="2" charset="-127"/>
                  <a:cs typeface="THE스피드" panose="02020503020101020101" pitchFamily="18" charset="-127"/>
                </a:rPr>
                <a:t>gender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F1D8DC-3664-4D5B-A60E-019F75B7C12F}"/>
                </a:ext>
              </a:extLst>
            </p:cNvPr>
            <p:cNvSpPr txBox="1"/>
            <p:nvPr/>
          </p:nvSpPr>
          <p:spPr>
            <a:xfrm>
              <a:off x="1640606" y="5698469"/>
              <a:ext cx="9028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인터파크고딕 B" panose="02000000000000000000" pitchFamily="2" charset="-127"/>
                  <a:ea typeface="인터파크고딕 B" panose="02000000000000000000" pitchFamily="2" charset="-127"/>
                  <a:cs typeface="THE스피드" panose="02020503020101020101" pitchFamily="18" charset="-127"/>
                </a:rPr>
                <a:t>……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8F8A1CCE-04FA-4B36-A9FD-B80F12B94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3778" y="1156345"/>
            <a:ext cx="1606104" cy="16061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40CD9C4-467B-46F7-9D47-8C84DA8160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261" y="3921145"/>
            <a:ext cx="1329419" cy="1329419"/>
          </a:xfrm>
          <a:prstGeom prst="rect">
            <a:avLst/>
          </a:prstGeom>
        </p:spPr>
      </p:pic>
      <p:sp>
        <p:nvSpPr>
          <p:cNvPr id="17" name="TextBox 16">
            <a:hlinkClick r:id="rId7" action="ppaction://hlinksldjump"/>
            <a:extLst>
              <a:ext uri="{FF2B5EF4-FFF2-40B4-BE49-F238E27FC236}">
                <a16:creationId xmlns:a16="http://schemas.microsoft.com/office/drawing/2014/main" id="{E8F5B55E-1EDF-44D5-ABB5-8D5354AD3156}"/>
              </a:ext>
            </a:extLst>
          </p:cNvPr>
          <p:cNvSpPr txBox="1"/>
          <p:nvPr/>
        </p:nvSpPr>
        <p:spPr>
          <a:xfrm>
            <a:off x="7719286" y="4079469"/>
            <a:ext cx="3518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err="1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ntree</a:t>
            </a:r>
            <a:endParaRPr lang="ko-KR" altLang="en-US" sz="72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슬라이드 확대/축소 4">
                <a:extLst>
                  <a:ext uri="{FF2B5EF4-FFF2-40B4-BE49-F238E27FC236}">
                    <a16:creationId xmlns:a16="http://schemas.microsoft.com/office/drawing/2014/main" id="{F9A86581-94A3-4755-A33D-07CD4AD573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54354979"/>
                  </p:ext>
                </p:extLst>
              </p:nvPr>
            </p:nvGraphicFramePr>
            <p:xfrm>
              <a:off x="8137564" y="884894"/>
              <a:ext cx="1561308" cy="878236"/>
            </p:xfrm>
            <a:graphic>
              <a:graphicData uri="http://schemas.microsoft.com/office/powerpoint/2016/slidezoom">
                <pslz:sldZm>
                  <pslz:sldZmObj sldId="292" cId="676943144">
                    <pslz:zmPr id="{2CDA82F4-D6D8-49A7-9860-AC1AA74624BA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61308" cy="87823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슬라이드 확대/축소 4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F9A86581-94A3-4755-A33D-07CD4AD573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37564" y="884894"/>
                <a:ext cx="1561308" cy="87823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0" name="슬라이드 번호 개체 틀 2">
            <a:extLst>
              <a:ext uri="{FF2B5EF4-FFF2-40B4-BE49-F238E27FC236}">
                <a16:creationId xmlns:a16="http://schemas.microsoft.com/office/drawing/2014/main" id="{BEA09490-C930-408C-885D-FAFA6AB7A4C6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99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7F80-5110-4D87-BDE4-553BCA89DAA5}"/>
              </a:ext>
            </a:extLst>
          </p:cNvPr>
          <p:cNvSpPr/>
          <p:nvPr/>
        </p:nvSpPr>
        <p:spPr>
          <a:xfrm>
            <a:off x="0" y="0"/>
            <a:ext cx="12192000" cy="6857991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17E307-B291-4923-B499-D40854104FB3}"/>
              </a:ext>
            </a:extLst>
          </p:cNvPr>
          <p:cNvCxnSpPr>
            <a:cxnSpLocks/>
          </p:cNvCxnSpPr>
          <p:nvPr/>
        </p:nvCxnSpPr>
        <p:spPr>
          <a:xfrm>
            <a:off x="13420" y="4297575"/>
            <a:ext cx="3384536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07323" y="2705725"/>
            <a:ext cx="47772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30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데이터 소개</a:t>
            </a:r>
            <a:endParaRPr lang="ko-KR" altLang="en-US" sz="8000" b="1" spc="30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07F80-517A-4F52-90FE-2B05B90E21BB}"/>
              </a:ext>
            </a:extLst>
          </p:cNvPr>
          <p:cNvSpPr txBox="1"/>
          <p:nvPr/>
        </p:nvSpPr>
        <p:spPr>
          <a:xfrm>
            <a:off x="2826277" y="2320999"/>
            <a:ext cx="7617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02AB6E1-9F0D-4EA1-9518-BB635260FDB3}"/>
              </a:ext>
            </a:extLst>
          </p:cNvPr>
          <p:cNvCxnSpPr>
            <a:cxnSpLocks/>
          </p:cNvCxnSpPr>
          <p:nvPr/>
        </p:nvCxnSpPr>
        <p:spPr>
          <a:xfrm>
            <a:off x="8659709" y="4297575"/>
            <a:ext cx="3528433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F83888-266C-4F7D-835D-FFA4E94D783A}"/>
              </a:ext>
            </a:extLst>
          </p:cNvPr>
          <p:cNvSpPr txBox="1"/>
          <p:nvPr/>
        </p:nvSpPr>
        <p:spPr>
          <a:xfrm>
            <a:off x="8521023" y="2320999"/>
            <a:ext cx="7761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42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279007"/>
            <a:ext cx="627018" cy="6270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8115" y="222737"/>
            <a:ext cx="313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1087047"/>
            <a:ext cx="4431323" cy="12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1097" y="1390842"/>
            <a:ext cx="346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의사결정나무 예시</a:t>
            </a:r>
          </a:p>
        </p:txBody>
      </p:sp>
      <p:sp>
        <p:nvSpPr>
          <p:cNvPr id="3" name="평행 사변형 2"/>
          <p:cNvSpPr/>
          <p:nvPr/>
        </p:nvSpPr>
        <p:spPr>
          <a:xfrm rot="2153315">
            <a:off x="5315025" y="847105"/>
            <a:ext cx="1978391" cy="1516430"/>
          </a:xfrm>
          <a:prstGeom prst="parallelogram">
            <a:avLst>
              <a:gd name="adj" fmla="val 23961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10" name="평행 사변형 9"/>
          <p:cNvSpPr/>
          <p:nvPr/>
        </p:nvSpPr>
        <p:spPr>
          <a:xfrm rot="2153315">
            <a:off x="2047268" y="2838103"/>
            <a:ext cx="2373768" cy="1873444"/>
          </a:xfrm>
          <a:prstGeom prst="parallelogram">
            <a:avLst>
              <a:gd name="adj" fmla="val 2219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16732" y="1343710"/>
            <a:ext cx="157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남자인가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?</a:t>
            </a:r>
            <a:endParaRPr lang="ko-KR" altLang="en-US" sz="28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5392" y="3513215"/>
            <a:ext cx="2631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(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나이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&gt;9.5)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인가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?</a:t>
            </a:r>
            <a:endParaRPr lang="ko-KR" altLang="en-US" sz="28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2951" y="5198989"/>
            <a:ext cx="346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(</a:t>
            </a:r>
            <a:r>
              <a:rPr lang="en-US" altLang="ko-KR" sz="2800" dirty="0" err="1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sibsp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&gt;2.5)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인가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?</a:t>
            </a:r>
            <a:endParaRPr lang="ko-KR" altLang="en-US" sz="28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14" name="평행 사변형 13"/>
          <p:cNvSpPr/>
          <p:nvPr/>
        </p:nvSpPr>
        <p:spPr>
          <a:xfrm rot="2153315">
            <a:off x="6054019" y="4454133"/>
            <a:ext cx="2517616" cy="1997087"/>
          </a:xfrm>
          <a:prstGeom prst="parallelogram">
            <a:avLst>
              <a:gd name="adj" fmla="val 2219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2860087">
            <a:off x="4864880" y="1834740"/>
            <a:ext cx="82682" cy="16737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7667867">
            <a:off x="7944541" y="1588602"/>
            <a:ext cx="71472" cy="16737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11196" y="2399362"/>
            <a:ext cx="1101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아니오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8817" y="2666649"/>
            <a:ext cx="1101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예</a:t>
            </a:r>
          </a:p>
        </p:txBody>
      </p:sp>
      <p:sp>
        <p:nvSpPr>
          <p:cNvPr id="21" name="직사각형 20"/>
          <p:cNvSpPr/>
          <p:nvPr/>
        </p:nvSpPr>
        <p:spPr>
          <a:xfrm rot="7667867">
            <a:off x="5083275" y="3782904"/>
            <a:ext cx="71472" cy="16737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2860087">
            <a:off x="1762239" y="4279210"/>
            <a:ext cx="82682" cy="16737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15139" y="5069738"/>
            <a:ext cx="1101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예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23812" y="4632464"/>
            <a:ext cx="1101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아니오</a:t>
            </a:r>
          </a:p>
        </p:txBody>
      </p:sp>
      <p:sp>
        <p:nvSpPr>
          <p:cNvPr id="25" name="직사각형 24"/>
          <p:cNvSpPr/>
          <p:nvPr/>
        </p:nvSpPr>
        <p:spPr>
          <a:xfrm rot="4354220">
            <a:off x="5390840" y="5431942"/>
            <a:ext cx="68620" cy="16737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6386390">
            <a:off x="9083284" y="5334108"/>
            <a:ext cx="89008" cy="16737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9036234" y="2633568"/>
            <a:ext cx="1505243" cy="866381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생존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201508" y="5919590"/>
            <a:ext cx="1505243" cy="866381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생존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8228" y="5835622"/>
            <a:ext cx="1505243" cy="8663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>
                <a:solidFill>
                  <a:schemeClr val="tx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사망</a:t>
            </a:r>
            <a:endParaRPr lang="ko-KR" altLang="en-US" sz="4400" dirty="0">
              <a:solidFill>
                <a:schemeClr val="tx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26080" y="5891453"/>
            <a:ext cx="1505243" cy="8663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>
                <a:solidFill>
                  <a:schemeClr val="tx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사망</a:t>
            </a:r>
            <a:endParaRPr lang="ko-KR" altLang="en-US" sz="4400" dirty="0">
              <a:solidFill>
                <a:schemeClr val="tx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943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54FEE4-8D8C-4138-9EDC-EE373A688B31}"/>
              </a:ext>
            </a:extLst>
          </p:cNvPr>
          <p:cNvSpPr/>
          <p:nvPr/>
        </p:nvSpPr>
        <p:spPr>
          <a:xfrm>
            <a:off x="7013445" y="3882329"/>
            <a:ext cx="1318658" cy="523221"/>
          </a:xfrm>
          <a:prstGeom prst="rect">
            <a:avLst/>
          </a:prstGeom>
          <a:solidFill>
            <a:srgbClr val="FDE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0564CF-F1BF-4818-BE35-3B55F8A76382}"/>
              </a:ext>
            </a:extLst>
          </p:cNvPr>
          <p:cNvSpPr/>
          <p:nvPr/>
        </p:nvSpPr>
        <p:spPr>
          <a:xfrm>
            <a:off x="7013445" y="2084271"/>
            <a:ext cx="1436872" cy="523221"/>
          </a:xfrm>
          <a:prstGeom prst="rect">
            <a:avLst/>
          </a:prstGeom>
          <a:solidFill>
            <a:schemeClr val="accent4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73742C-7EE2-4CB4-B237-444DA4E4F60A}"/>
              </a:ext>
            </a:extLst>
          </p:cNvPr>
          <p:cNvSpPr txBox="1"/>
          <p:nvPr/>
        </p:nvSpPr>
        <p:spPr>
          <a:xfrm>
            <a:off x="2481422" y="4801696"/>
            <a:ext cx="2193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Train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데이터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CA58CC8-0D30-49DB-BD73-9F829C1B7F9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9219" y="1803472"/>
          <a:ext cx="5126784" cy="290420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54464">
                  <a:extLst>
                    <a:ext uri="{9D8B030D-6E8A-4147-A177-3AD203B41FA5}">
                      <a16:colId xmlns:a16="http://schemas.microsoft.com/office/drawing/2014/main" val="2656443731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981055062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3100426888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3107808353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1855951725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239882497"/>
                    </a:ext>
                  </a:extLst>
                </a:gridCol>
              </a:tblGrid>
              <a:tr h="4148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811931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490500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54397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60086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0576215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7642595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30329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7A74012-B55B-4B8E-9B33-B22945029820}"/>
              </a:ext>
            </a:extLst>
          </p:cNvPr>
          <p:cNvSpPr/>
          <p:nvPr/>
        </p:nvSpPr>
        <p:spPr>
          <a:xfrm>
            <a:off x="969219" y="2193211"/>
            <a:ext cx="5126781" cy="1757690"/>
          </a:xfrm>
          <a:prstGeom prst="rect">
            <a:avLst/>
          </a:prstGeom>
          <a:solidFill>
            <a:schemeClr val="accent4">
              <a:lumMod val="60000"/>
              <a:lumOff val="40000"/>
              <a:alpha val="21000"/>
            </a:schemeClr>
          </a:solidFill>
          <a:ln w="889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9808AE-0755-4569-9A56-AD3EAB3BF36E}"/>
              </a:ext>
            </a:extLst>
          </p:cNvPr>
          <p:cNvSpPr/>
          <p:nvPr/>
        </p:nvSpPr>
        <p:spPr>
          <a:xfrm>
            <a:off x="969219" y="3950902"/>
            <a:ext cx="5126781" cy="756779"/>
          </a:xfrm>
          <a:prstGeom prst="rect">
            <a:avLst/>
          </a:prstGeom>
          <a:solidFill>
            <a:srgbClr val="F5808E">
              <a:alpha val="21000"/>
            </a:srgbClr>
          </a:solidFill>
          <a:ln w="88900">
            <a:solidFill>
              <a:srgbClr val="F59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034AEC-33DD-4773-ACC6-D9ECB989F5D3}"/>
              </a:ext>
            </a:extLst>
          </p:cNvPr>
          <p:cNvSpPr txBox="1"/>
          <p:nvPr/>
        </p:nvSpPr>
        <p:spPr>
          <a:xfrm>
            <a:off x="6992353" y="2112976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Train70 : 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모형 설계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EE620D-3A8D-402E-8A25-468570034EEB}"/>
              </a:ext>
            </a:extLst>
          </p:cNvPr>
          <p:cNvSpPr txBox="1"/>
          <p:nvPr/>
        </p:nvSpPr>
        <p:spPr>
          <a:xfrm>
            <a:off x="7013440" y="3893557"/>
            <a:ext cx="3195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Test30 : 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모형 확인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7BB3B-27E6-41C7-B8BA-AE7EF4585860}"/>
              </a:ext>
            </a:extLst>
          </p:cNvPr>
          <p:cNvSpPr txBox="1"/>
          <p:nvPr/>
        </p:nvSpPr>
        <p:spPr>
          <a:xfrm>
            <a:off x="3205322" y="2690539"/>
            <a:ext cx="94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FC000">
                    <a:alpha val="34000"/>
                  </a:srgb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70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21C5B2-D490-4EB2-A05A-B356FB3A7BC5}"/>
              </a:ext>
            </a:extLst>
          </p:cNvPr>
          <p:cNvSpPr txBox="1"/>
          <p:nvPr/>
        </p:nvSpPr>
        <p:spPr>
          <a:xfrm>
            <a:off x="3205322" y="3867627"/>
            <a:ext cx="984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5919C">
                    <a:alpha val="34000"/>
                  </a:srgb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30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CEC21B-C396-4A02-914B-B75D4611A6DA}"/>
              </a:ext>
            </a:extLst>
          </p:cNvPr>
          <p:cNvSpPr txBox="1"/>
          <p:nvPr/>
        </p:nvSpPr>
        <p:spPr>
          <a:xfrm>
            <a:off x="7060745" y="2629911"/>
            <a:ext cx="31229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 err="1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randomForest</a:t>
            </a:r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사용</a:t>
            </a:r>
            <a:endParaRPr lang="en-US" altLang="ko-KR" sz="2600" dirty="0">
              <a:solidFill>
                <a:schemeClr val="bg1">
                  <a:lumMod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C9F546-C4FC-4904-809A-9DA793B10F41}"/>
              </a:ext>
            </a:extLst>
          </p:cNvPr>
          <p:cNvSpPr txBox="1"/>
          <p:nvPr/>
        </p:nvSpPr>
        <p:spPr>
          <a:xfrm>
            <a:off x="7060742" y="4427331"/>
            <a:ext cx="46875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OOB </a:t>
            </a:r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및 </a:t>
            </a:r>
            <a:r>
              <a:rPr lang="en-US" altLang="ko-KR" sz="2600" dirty="0" err="1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cofunsionMatrix</a:t>
            </a: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사용</a:t>
            </a:r>
            <a:endParaRPr lang="en-US" altLang="ko-KR" sz="2600" dirty="0">
              <a:solidFill>
                <a:schemeClr val="bg1">
                  <a:lumMod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56BE50-781D-4B1C-89FF-9CF4DF2C2DDE}"/>
              </a:ext>
            </a:extLst>
          </p:cNvPr>
          <p:cNvSpPr txBox="1"/>
          <p:nvPr/>
        </p:nvSpPr>
        <p:spPr>
          <a:xfrm>
            <a:off x="12482002" y="3688667"/>
            <a:ext cx="1421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Oob</a:t>
            </a:r>
            <a:r>
              <a:rPr lang="ko-KR" altLang="en-US" dirty="0"/>
              <a:t>는 사실상 자체적으로 테스트셋 돌려서 확인한 정확도</a:t>
            </a:r>
          </a:p>
        </p:txBody>
      </p:sp>
      <p:sp>
        <p:nvSpPr>
          <p:cNvPr id="20" name="슬라이드 번호 개체 틀 2">
            <a:extLst>
              <a:ext uri="{FF2B5EF4-FFF2-40B4-BE49-F238E27FC236}">
                <a16:creationId xmlns:a16="http://schemas.microsoft.com/office/drawing/2014/main" id="{D1E390BE-B16F-4DD9-B4A7-4F39758FC865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5B8CF4-DB60-464F-B416-722A97650C4A}"/>
              </a:ext>
            </a:extLst>
          </p:cNvPr>
          <p:cNvSpPr txBox="1"/>
          <p:nvPr/>
        </p:nvSpPr>
        <p:spPr>
          <a:xfrm>
            <a:off x="375990" y="85155"/>
            <a:ext cx="5200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1.  </a:t>
            </a:r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랜덤포레스트</a:t>
            </a:r>
            <a:endParaRPr lang="ko-KR" altLang="en-US" sz="5400" b="1" spc="-15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53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0" name="슬라이드 확대/축소 29">
                <a:extLst>
                  <a:ext uri="{FF2B5EF4-FFF2-40B4-BE49-F238E27FC236}">
                    <a16:creationId xmlns:a16="http://schemas.microsoft.com/office/drawing/2014/main" id="{7C1B7333-D63A-46CA-AEE5-D15EE83317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3023704"/>
                  </p:ext>
                </p:extLst>
              </p:nvPr>
            </p:nvGraphicFramePr>
            <p:xfrm>
              <a:off x="-430282" y="1237403"/>
              <a:ext cx="7575428" cy="4261178"/>
            </p:xfrm>
            <a:graphic>
              <a:graphicData uri="http://schemas.microsoft.com/office/powerpoint/2016/slidezoom">
                <pslz:sldZm>
                  <pslz:sldZmObj sldId="301" cId="2616741503">
                    <pslz:zmPr id="{3505F790-D667-438B-B772-41069C0D9C1A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575428" cy="426117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0" name="슬라이드 확대/축소 2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C1B7333-D63A-46CA-AEE5-D15EE83317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30282" y="1237403"/>
                <a:ext cx="7575428" cy="426117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37" name="직사각형 36">
            <a:extLst>
              <a:ext uri="{FF2B5EF4-FFF2-40B4-BE49-F238E27FC236}">
                <a16:creationId xmlns:a16="http://schemas.microsoft.com/office/drawing/2014/main" id="{7C57F0EA-9EF6-4AB1-BFFF-FC6CC1533B6A}"/>
              </a:ext>
            </a:extLst>
          </p:cNvPr>
          <p:cNvSpPr/>
          <p:nvPr/>
        </p:nvSpPr>
        <p:spPr>
          <a:xfrm>
            <a:off x="1721772" y="5529061"/>
            <a:ext cx="3309448" cy="254752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C4670A-E7A8-4F55-8CE4-D5166AA0A225}"/>
              </a:ext>
            </a:extLst>
          </p:cNvPr>
          <p:cNvSpPr txBox="1"/>
          <p:nvPr/>
        </p:nvSpPr>
        <p:spPr>
          <a:xfrm>
            <a:off x="1669255" y="5345414"/>
            <a:ext cx="34229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like  </a:t>
            </a:r>
            <a:r>
              <a:rPr lang="ko-KR" altLang="en-US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30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</a:t>
            </a:r>
            <a:r>
              <a:rPr lang="en-US" altLang="ko-KR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  </a:t>
            </a:r>
            <a:r>
              <a:rPr lang="en-US" altLang="ko-KR" sz="30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match_ess</a:t>
            </a:r>
            <a:endParaRPr lang="en-US" altLang="ko-KR" sz="30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  <a:p>
            <a:r>
              <a:rPr lang="en-US" altLang="ko-KR" sz="30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field_cd</a:t>
            </a:r>
            <a:r>
              <a:rPr lang="en-US" altLang="ko-KR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 </a:t>
            </a:r>
            <a:r>
              <a:rPr lang="en-US" altLang="ko-KR" sz="30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career_c</a:t>
            </a:r>
            <a:endParaRPr lang="en-US" altLang="ko-KR" sz="30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CC6FBB7-4562-41E1-8C5F-660A29F8E0A5}"/>
              </a:ext>
            </a:extLst>
          </p:cNvPr>
          <p:cNvSpPr/>
          <p:nvPr/>
        </p:nvSpPr>
        <p:spPr>
          <a:xfrm>
            <a:off x="7652744" y="5728018"/>
            <a:ext cx="3238776" cy="262995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20CE02-67B7-4D2A-9954-C3784F7530B3}"/>
              </a:ext>
            </a:extLst>
          </p:cNvPr>
          <p:cNvSpPr txBox="1"/>
          <p:nvPr/>
        </p:nvSpPr>
        <p:spPr>
          <a:xfrm>
            <a:off x="7640603" y="5596446"/>
            <a:ext cx="3422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like  </a:t>
            </a:r>
            <a:r>
              <a:rPr lang="ko-KR" altLang="en-US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r>
              <a:rPr lang="en-US" altLang="ko-KR" sz="30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attr</a:t>
            </a:r>
            <a:r>
              <a:rPr lang="en-US" altLang="ko-KR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 </a:t>
            </a:r>
            <a:r>
              <a:rPr lang="en-US" altLang="ko-KR" sz="3000" dirty="0" err="1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match_ess</a:t>
            </a:r>
            <a:r>
              <a:rPr lang="ko-KR" altLang="en-US" sz="3000" dirty="0"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 </a:t>
            </a:r>
            <a:endParaRPr lang="en-US" altLang="ko-KR" sz="3000" dirty="0"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5200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1.  </a:t>
            </a:r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랜덤포레스트</a:t>
            </a:r>
            <a:endParaRPr lang="ko-KR" altLang="en-US" sz="5400" b="1" spc="-15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0CC954-033F-479E-ACDE-92FBB67AB10D}"/>
              </a:ext>
            </a:extLst>
          </p:cNvPr>
          <p:cNvSpPr txBox="1"/>
          <p:nvPr/>
        </p:nvSpPr>
        <p:spPr>
          <a:xfrm>
            <a:off x="12718889" y="5269766"/>
            <a:ext cx="2305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지니 계수의 경우 범주가 다양할수록 불순도를 낮추어 주로 범주형 열에서 </a:t>
            </a:r>
            <a:r>
              <a:rPr lang="ko-KR" altLang="en-US" dirty="0" err="1"/>
              <a:t>높게잡힘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EE2BAE-BF32-4880-B23B-BAC0B11602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30" y="5468227"/>
            <a:ext cx="780745" cy="78074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A1B029-2362-463D-AD4D-334D4CB109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475" y="5435413"/>
            <a:ext cx="780745" cy="780745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슬라이드 확대/축소 20">
                <a:extLst>
                  <a:ext uri="{FF2B5EF4-FFF2-40B4-BE49-F238E27FC236}">
                    <a16:creationId xmlns:a16="http://schemas.microsoft.com/office/drawing/2014/main" id="{DDC72A5F-5FC4-4EB3-A6C9-2E046C9A307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74620380"/>
                  </p:ext>
                </p:extLst>
              </p:nvPr>
            </p:nvGraphicFramePr>
            <p:xfrm>
              <a:off x="5313072" y="1189122"/>
              <a:ext cx="7575428" cy="4261178"/>
            </p:xfrm>
            <a:graphic>
              <a:graphicData uri="http://schemas.microsoft.com/office/powerpoint/2016/slidezoom">
                <pslz:sldZm>
                  <pslz:sldZmObj sldId="300" cId="1468919400">
                    <pslz:zmPr id="{FE01EEB2-395B-4B76-B052-11A10F41554A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575428" cy="426117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슬라이드 확대/축소 20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DC72A5F-5FC4-4EB3-A6C9-2E046C9A30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13072" y="1189122"/>
                <a:ext cx="7575428" cy="426117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BE67CDF2-2C2E-408D-9351-AF7F7F13024B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97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024B9743-7CE5-4B58-964C-A959E663B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043" y="93670"/>
            <a:ext cx="6392110" cy="668531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766F653-7EEB-4F59-91E7-6AC87FA50C7B}"/>
              </a:ext>
            </a:extLst>
          </p:cNvPr>
          <p:cNvSpPr txBox="1"/>
          <p:nvPr/>
        </p:nvSpPr>
        <p:spPr>
          <a:xfrm>
            <a:off x="2507536" y="264969"/>
            <a:ext cx="647326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 err="1"/>
              <a:t>Shar_o</a:t>
            </a:r>
            <a:endParaRPr lang="ko-KR" altLang="en-US" sz="1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17849C-CC2A-4F8F-B48F-49C08658AFA8}"/>
              </a:ext>
            </a:extLst>
          </p:cNvPr>
          <p:cNvSpPr txBox="1"/>
          <p:nvPr/>
        </p:nvSpPr>
        <p:spPr>
          <a:xfrm>
            <a:off x="2507536" y="667471"/>
            <a:ext cx="647326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/>
              <a:t>Shar</a:t>
            </a:r>
            <a:endParaRPr lang="ko-KR" altLang="en-US" sz="11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6082F3-0397-4930-9E34-8402810502A9}"/>
              </a:ext>
            </a:extLst>
          </p:cNvPr>
          <p:cNvSpPr txBox="1"/>
          <p:nvPr/>
        </p:nvSpPr>
        <p:spPr>
          <a:xfrm>
            <a:off x="2507536" y="1069973"/>
            <a:ext cx="647326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 err="1"/>
              <a:t>Prob_o</a:t>
            </a:r>
            <a:endParaRPr lang="ko-KR" altLang="en-US" sz="11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F45C85-589A-48FB-85C1-A7BFCC607C50}"/>
              </a:ext>
            </a:extLst>
          </p:cNvPr>
          <p:cNvSpPr txBox="1"/>
          <p:nvPr/>
        </p:nvSpPr>
        <p:spPr>
          <a:xfrm>
            <a:off x="2507536" y="1472475"/>
            <a:ext cx="647326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/>
              <a:t>prob</a:t>
            </a:r>
            <a:endParaRPr lang="ko-KR" altLang="en-US" sz="11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576A6D-CF55-4C8E-BC99-A73C451D5261}"/>
              </a:ext>
            </a:extLst>
          </p:cNvPr>
          <p:cNvSpPr txBox="1"/>
          <p:nvPr/>
        </p:nvSpPr>
        <p:spPr>
          <a:xfrm>
            <a:off x="2507536" y="1874977"/>
            <a:ext cx="647326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/>
              <a:t>order</a:t>
            </a:r>
            <a:endParaRPr lang="ko-KR" altLang="en-US" sz="11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AC0C7F-F193-45ED-B1AD-C56581AC7037}"/>
              </a:ext>
            </a:extLst>
          </p:cNvPr>
          <p:cNvSpPr txBox="1"/>
          <p:nvPr/>
        </p:nvSpPr>
        <p:spPr>
          <a:xfrm>
            <a:off x="2220043" y="2277479"/>
            <a:ext cx="934819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 err="1"/>
              <a:t>Match_ess</a:t>
            </a:r>
            <a:endParaRPr lang="ko-KR" altLang="en-US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671CC6-84EC-449C-B9A4-2259BCEA4DE2}"/>
              </a:ext>
            </a:extLst>
          </p:cNvPr>
          <p:cNvSpPr txBox="1"/>
          <p:nvPr/>
        </p:nvSpPr>
        <p:spPr>
          <a:xfrm>
            <a:off x="2507536" y="2679981"/>
            <a:ext cx="647326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 err="1"/>
              <a:t>like_o</a:t>
            </a:r>
            <a:endParaRPr lang="ko-KR" altLang="en-US" sz="11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78E144-550F-4A1D-BD51-45D5BC9E16CB}"/>
              </a:ext>
            </a:extLst>
          </p:cNvPr>
          <p:cNvSpPr txBox="1"/>
          <p:nvPr/>
        </p:nvSpPr>
        <p:spPr>
          <a:xfrm>
            <a:off x="2507536" y="3082483"/>
            <a:ext cx="647326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/>
              <a:t>like</a:t>
            </a:r>
            <a:endParaRPr lang="ko-KR" altLang="en-US" sz="11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41E334-0E55-42F8-A1F1-6A279D591F6C}"/>
              </a:ext>
            </a:extLst>
          </p:cNvPr>
          <p:cNvSpPr txBox="1"/>
          <p:nvPr/>
        </p:nvSpPr>
        <p:spPr>
          <a:xfrm>
            <a:off x="2507536" y="3484985"/>
            <a:ext cx="647326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 err="1"/>
              <a:t>fun_o</a:t>
            </a:r>
            <a:endParaRPr lang="ko-KR" altLang="en-US" sz="11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CFA586-0FCA-44B6-B5C2-C5BD15309310}"/>
              </a:ext>
            </a:extLst>
          </p:cNvPr>
          <p:cNvSpPr txBox="1"/>
          <p:nvPr/>
        </p:nvSpPr>
        <p:spPr>
          <a:xfrm>
            <a:off x="2507536" y="3887487"/>
            <a:ext cx="647326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/>
              <a:t>fun</a:t>
            </a:r>
            <a:endParaRPr lang="ko-KR" altLang="en-US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D37A9C-061D-4283-BB40-B596DEEAF550}"/>
              </a:ext>
            </a:extLst>
          </p:cNvPr>
          <p:cNvSpPr txBox="1"/>
          <p:nvPr/>
        </p:nvSpPr>
        <p:spPr>
          <a:xfrm>
            <a:off x="2369333" y="4289989"/>
            <a:ext cx="785529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 err="1"/>
              <a:t>filed_cd</a:t>
            </a:r>
            <a:endParaRPr lang="ko-KR" altLang="en-US" sz="11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0B6122-AF6D-4DC8-BE43-300BBE080F36}"/>
              </a:ext>
            </a:extLst>
          </p:cNvPr>
          <p:cNvSpPr txBox="1"/>
          <p:nvPr/>
        </p:nvSpPr>
        <p:spPr>
          <a:xfrm>
            <a:off x="2507536" y="4692491"/>
            <a:ext cx="647326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/>
              <a:t>cult</a:t>
            </a:r>
            <a:endParaRPr lang="ko-KR" altLang="en-US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0E5FBE-6A0C-4645-B4D3-AD7FF8E9D971}"/>
              </a:ext>
            </a:extLst>
          </p:cNvPr>
          <p:cNvSpPr txBox="1"/>
          <p:nvPr/>
        </p:nvSpPr>
        <p:spPr>
          <a:xfrm>
            <a:off x="2369333" y="5094993"/>
            <a:ext cx="785529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 err="1"/>
              <a:t>Career_c</a:t>
            </a:r>
            <a:endParaRPr lang="ko-KR" altLang="en-US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D59CCF-81B1-4A75-AA70-22BC8426ACD7}"/>
              </a:ext>
            </a:extLst>
          </p:cNvPr>
          <p:cNvSpPr txBox="1"/>
          <p:nvPr/>
        </p:nvSpPr>
        <p:spPr>
          <a:xfrm>
            <a:off x="2507536" y="5497495"/>
            <a:ext cx="647326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 err="1"/>
              <a:t>attr_o</a:t>
            </a:r>
            <a:endParaRPr lang="ko-KR" altLang="en-US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965CF6-1039-41E5-855A-9853D5FACB91}"/>
              </a:ext>
            </a:extLst>
          </p:cNvPr>
          <p:cNvSpPr txBox="1"/>
          <p:nvPr/>
        </p:nvSpPr>
        <p:spPr>
          <a:xfrm>
            <a:off x="2504105" y="5900001"/>
            <a:ext cx="647327" cy="313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 err="1"/>
              <a:t>attr</a:t>
            </a:r>
            <a:endParaRPr lang="ko-KR" altLang="en-US" sz="11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C30055-54CF-4754-8C3E-C08D122A73C8}"/>
              </a:ext>
            </a:extLst>
          </p:cNvPr>
          <p:cNvSpPr/>
          <p:nvPr/>
        </p:nvSpPr>
        <p:spPr>
          <a:xfrm>
            <a:off x="3442354" y="3033823"/>
            <a:ext cx="4756765" cy="362207"/>
          </a:xfrm>
          <a:prstGeom prst="rect">
            <a:avLst/>
          </a:prstGeom>
          <a:solidFill>
            <a:srgbClr val="FBB4AE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6FE26A-CBD0-4897-9139-98D33163EF1F}"/>
              </a:ext>
            </a:extLst>
          </p:cNvPr>
          <p:cNvSpPr/>
          <p:nvPr/>
        </p:nvSpPr>
        <p:spPr>
          <a:xfrm>
            <a:off x="3442355" y="2230355"/>
            <a:ext cx="2460605" cy="366933"/>
          </a:xfrm>
          <a:prstGeom prst="rect">
            <a:avLst/>
          </a:prstGeom>
          <a:solidFill>
            <a:srgbClr val="FBB4AE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F054C43-0881-42DE-93A8-3E2CFA89FD8C}"/>
              </a:ext>
            </a:extLst>
          </p:cNvPr>
          <p:cNvSpPr/>
          <p:nvPr/>
        </p:nvSpPr>
        <p:spPr>
          <a:xfrm>
            <a:off x="3442355" y="5868691"/>
            <a:ext cx="3080365" cy="366933"/>
          </a:xfrm>
          <a:prstGeom prst="rect">
            <a:avLst/>
          </a:prstGeom>
          <a:solidFill>
            <a:srgbClr val="FBB4AE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74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542327AD-F2A1-4CDC-819C-4684565CBC2F}"/>
              </a:ext>
            </a:extLst>
          </p:cNvPr>
          <p:cNvGrpSpPr/>
          <p:nvPr/>
        </p:nvGrpSpPr>
        <p:grpSpPr>
          <a:xfrm>
            <a:off x="2140142" y="137546"/>
            <a:ext cx="6593313" cy="6694650"/>
            <a:chOff x="2140142" y="137546"/>
            <a:chExt cx="6593313" cy="6694650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8411624A-0CBE-4386-8BD7-DDBA8080B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142" y="137546"/>
              <a:ext cx="6593313" cy="66946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6DBEA3-A13D-4631-ADC8-17694B68F3D1}"/>
                </a:ext>
              </a:extLst>
            </p:cNvPr>
            <p:cNvSpPr txBox="1"/>
            <p:nvPr/>
          </p:nvSpPr>
          <p:spPr>
            <a:xfrm>
              <a:off x="2354746" y="265762"/>
              <a:ext cx="720215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/>
                <a:t>Shar1_2</a:t>
              </a:r>
              <a:endParaRPr lang="ko-KR" altLang="en-US" sz="11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58E03B-1178-454C-B7A3-4628BBE883E0}"/>
                </a:ext>
              </a:extLst>
            </p:cNvPr>
            <p:cNvSpPr txBox="1"/>
            <p:nvPr/>
          </p:nvSpPr>
          <p:spPr>
            <a:xfrm>
              <a:off x="2427635" y="668264"/>
              <a:ext cx="647326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 err="1"/>
                <a:t>Shar_o</a:t>
              </a:r>
              <a:endParaRPr lang="ko-KR" altLang="en-US" sz="11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E6836D-AAA5-4245-BEBE-D1D541D6D1F4}"/>
                </a:ext>
              </a:extLst>
            </p:cNvPr>
            <p:cNvSpPr txBox="1"/>
            <p:nvPr/>
          </p:nvSpPr>
          <p:spPr>
            <a:xfrm>
              <a:off x="2427635" y="1070766"/>
              <a:ext cx="647326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/>
                <a:t>shar</a:t>
              </a:r>
              <a:endParaRPr lang="ko-KR" altLang="en-US" sz="11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46C1C5-B2C6-403B-8FB5-7227F590F6A9}"/>
                </a:ext>
              </a:extLst>
            </p:cNvPr>
            <p:cNvSpPr txBox="1"/>
            <p:nvPr/>
          </p:nvSpPr>
          <p:spPr>
            <a:xfrm>
              <a:off x="2427635" y="1473268"/>
              <a:ext cx="647326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/>
                <a:t>round</a:t>
              </a:r>
              <a:endParaRPr lang="ko-KR" altLang="en-US" sz="11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B5B066-2E0E-4604-A0C4-6288A7F475D7}"/>
                </a:ext>
              </a:extLst>
            </p:cNvPr>
            <p:cNvSpPr txBox="1"/>
            <p:nvPr/>
          </p:nvSpPr>
          <p:spPr>
            <a:xfrm>
              <a:off x="2427635" y="1875770"/>
              <a:ext cx="647326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 err="1"/>
                <a:t>Prob_o</a:t>
              </a:r>
              <a:endParaRPr lang="ko-KR" altLang="en-US" sz="11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D75297-4A70-4B88-A366-E3A729EF8C3A}"/>
                </a:ext>
              </a:extLst>
            </p:cNvPr>
            <p:cNvSpPr txBox="1"/>
            <p:nvPr/>
          </p:nvSpPr>
          <p:spPr>
            <a:xfrm>
              <a:off x="2140142" y="2278272"/>
              <a:ext cx="934819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/>
                <a:t>prob</a:t>
              </a:r>
              <a:endParaRPr lang="ko-KR" altLang="en-US" sz="11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3ADF41-61FF-42BF-865A-EC1996579561}"/>
                </a:ext>
              </a:extLst>
            </p:cNvPr>
            <p:cNvSpPr txBox="1"/>
            <p:nvPr/>
          </p:nvSpPr>
          <p:spPr>
            <a:xfrm>
              <a:off x="2153949" y="2680774"/>
              <a:ext cx="921012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 err="1"/>
                <a:t>Match_ess</a:t>
              </a:r>
              <a:endParaRPr lang="ko-KR" altLang="en-US" sz="11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AA1B2D-0C4B-4FF2-BCE3-BEFA116DAC6A}"/>
                </a:ext>
              </a:extLst>
            </p:cNvPr>
            <p:cNvSpPr txBox="1"/>
            <p:nvPr/>
          </p:nvSpPr>
          <p:spPr>
            <a:xfrm>
              <a:off x="2427635" y="3083276"/>
              <a:ext cx="647326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 err="1"/>
                <a:t>Like_o</a:t>
              </a:r>
              <a:endParaRPr lang="ko-KR" altLang="en-US" sz="11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75A866-2FC3-4C36-837E-95283D291DD2}"/>
                </a:ext>
              </a:extLst>
            </p:cNvPr>
            <p:cNvSpPr txBox="1"/>
            <p:nvPr/>
          </p:nvSpPr>
          <p:spPr>
            <a:xfrm>
              <a:off x="2427635" y="3485778"/>
              <a:ext cx="647326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/>
                <a:t>like</a:t>
              </a:r>
              <a:endParaRPr lang="ko-KR" altLang="en-US" sz="11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771253-762D-4242-90E0-C5A62A667BFE}"/>
                </a:ext>
              </a:extLst>
            </p:cNvPr>
            <p:cNvSpPr txBox="1"/>
            <p:nvPr/>
          </p:nvSpPr>
          <p:spPr>
            <a:xfrm>
              <a:off x="2427635" y="3888280"/>
              <a:ext cx="647326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 err="1"/>
                <a:t>Fun_o</a:t>
              </a:r>
              <a:endParaRPr lang="ko-KR" altLang="en-US" sz="11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53F826B-E61C-45EF-9A0F-A8C7317A740E}"/>
                </a:ext>
              </a:extLst>
            </p:cNvPr>
            <p:cNvSpPr txBox="1"/>
            <p:nvPr/>
          </p:nvSpPr>
          <p:spPr>
            <a:xfrm>
              <a:off x="2289432" y="4290782"/>
              <a:ext cx="785529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/>
                <a:t>fun</a:t>
              </a:r>
              <a:endParaRPr lang="ko-KR" altLang="en-US" sz="11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CDF7F0-D385-4695-910D-BC6588FAB942}"/>
                </a:ext>
              </a:extLst>
            </p:cNvPr>
            <p:cNvSpPr txBox="1"/>
            <p:nvPr/>
          </p:nvSpPr>
          <p:spPr>
            <a:xfrm>
              <a:off x="2289432" y="4693284"/>
              <a:ext cx="785529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 err="1"/>
                <a:t>filed_cd</a:t>
              </a:r>
              <a:endParaRPr lang="ko-KR" altLang="en-US" sz="11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004CBB-BBF2-4E0C-B9BA-E727EEDC4AF0}"/>
                </a:ext>
              </a:extLst>
            </p:cNvPr>
            <p:cNvSpPr txBox="1"/>
            <p:nvPr/>
          </p:nvSpPr>
          <p:spPr>
            <a:xfrm>
              <a:off x="2289432" y="5095786"/>
              <a:ext cx="785529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 err="1"/>
                <a:t>Career_c</a:t>
              </a:r>
              <a:endParaRPr lang="ko-KR" altLang="en-US" sz="11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E704919-BC50-4ED9-9AD0-B166FE26D5F7}"/>
                </a:ext>
              </a:extLst>
            </p:cNvPr>
            <p:cNvSpPr txBox="1"/>
            <p:nvPr/>
          </p:nvSpPr>
          <p:spPr>
            <a:xfrm>
              <a:off x="2427635" y="5498288"/>
              <a:ext cx="647326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 err="1"/>
                <a:t>attr_o</a:t>
              </a:r>
              <a:endParaRPr lang="ko-KR" altLang="en-US" sz="11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5219CA1-122B-4CF7-BBD5-53EB11012D98}"/>
                </a:ext>
              </a:extLst>
            </p:cNvPr>
            <p:cNvSpPr txBox="1"/>
            <p:nvPr/>
          </p:nvSpPr>
          <p:spPr>
            <a:xfrm>
              <a:off x="2424204" y="5900794"/>
              <a:ext cx="647327" cy="313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 err="1"/>
                <a:t>attr</a:t>
              </a:r>
              <a:endParaRPr lang="ko-KR" altLang="en-US" sz="1100" b="1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8E01C9-F38A-4276-B308-38A1DEEE8E35}"/>
              </a:ext>
            </a:extLst>
          </p:cNvPr>
          <p:cNvSpPr/>
          <p:nvPr/>
        </p:nvSpPr>
        <p:spPr>
          <a:xfrm>
            <a:off x="3392934" y="3495031"/>
            <a:ext cx="4867146" cy="362207"/>
          </a:xfrm>
          <a:prstGeom prst="rect">
            <a:avLst/>
          </a:prstGeom>
          <a:solidFill>
            <a:srgbClr val="FBB4AE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EB1FD48-BC82-485C-B7B2-20BA11780DB1}"/>
              </a:ext>
            </a:extLst>
          </p:cNvPr>
          <p:cNvSpPr/>
          <p:nvPr/>
        </p:nvSpPr>
        <p:spPr>
          <a:xfrm>
            <a:off x="3391555" y="2697715"/>
            <a:ext cx="1962765" cy="366933"/>
          </a:xfrm>
          <a:prstGeom prst="rect">
            <a:avLst/>
          </a:prstGeom>
          <a:solidFill>
            <a:srgbClr val="FBB4AE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6E5BF2-B5DE-45B0-809B-0538BB11B381}"/>
              </a:ext>
            </a:extLst>
          </p:cNvPr>
          <p:cNvSpPr/>
          <p:nvPr/>
        </p:nvSpPr>
        <p:spPr>
          <a:xfrm>
            <a:off x="3391555" y="5919491"/>
            <a:ext cx="3700125" cy="366933"/>
          </a:xfrm>
          <a:prstGeom prst="rect">
            <a:avLst/>
          </a:prstGeom>
          <a:solidFill>
            <a:srgbClr val="FBB4AE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1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F6993F-91F7-4C6C-8419-DE9786DB5A01}"/>
              </a:ext>
            </a:extLst>
          </p:cNvPr>
          <p:cNvSpPr/>
          <p:nvPr/>
        </p:nvSpPr>
        <p:spPr>
          <a:xfrm>
            <a:off x="7682188" y="4430515"/>
            <a:ext cx="3252512" cy="20816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5200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1.  </a:t>
            </a:r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랜덤포레스트</a:t>
            </a:r>
            <a:endParaRPr lang="ko-KR" altLang="en-US" sz="5400" b="1" spc="-15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C4EE3AF-F6F5-4EB6-9BF5-2F77E5491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930971"/>
              </p:ext>
            </p:extLst>
          </p:nvPr>
        </p:nvGraphicFramePr>
        <p:xfrm>
          <a:off x="1403472" y="2029702"/>
          <a:ext cx="5045196" cy="327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732">
                  <a:extLst>
                    <a:ext uri="{9D8B030D-6E8A-4147-A177-3AD203B41FA5}">
                      <a16:colId xmlns:a16="http://schemas.microsoft.com/office/drawing/2014/main" val="338909668"/>
                    </a:ext>
                  </a:extLst>
                </a:gridCol>
                <a:gridCol w="1681732">
                  <a:extLst>
                    <a:ext uri="{9D8B030D-6E8A-4147-A177-3AD203B41FA5}">
                      <a16:colId xmlns:a16="http://schemas.microsoft.com/office/drawing/2014/main" val="3021941672"/>
                    </a:ext>
                  </a:extLst>
                </a:gridCol>
                <a:gridCol w="1681732">
                  <a:extLst>
                    <a:ext uri="{9D8B030D-6E8A-4147-A177-3AD203B41FA5}">
                      <a16:colId xmlns:a16="http://schemas.microsoft.com/office/drawing/2014/main" val="2782242876"/>
                    </a:ext>
                  </a:extLst>
                </a:gridCol>
              </a:tblGrid>
              <a:tr h="109145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marL="79008" marR="79008" marT="39504" marB="395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100" b="0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  0</a:t>
                      </a:r>
                      <a:endParaRPr lang="ko-KR" altLang="en-US" sz="3100" b="0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marL="79008" marR="79008" marT="39504" marB="39504" anchor="ctr">
                    <a:lnL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100" b="0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  1</a:t>
                      </a:r>
                      <a:endParaRPr lang="ko-KR" altLang="en-US" sz="3100" b="0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marL="79008" marR="79008" marT="39504" marB="3950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335670"/>
                  </a:ext>
                </a:extLst>
              </a:tr>
              <a:tr h="109145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100" b="0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0</a:t>
                      </a:r>
                      <a:endParaRPr lang="ko-KR" altLang="en-US" sz="3100" b="0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marL="79008" marR="79008" marT="39504" marB="395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1569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marL="79008" marR="79008" marT="39504" marB="39504" anchor="ctr">
                    <a:lnL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240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marL="79008" marR="79008" marT="39504" marB="3950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878809"/>
                  </a:ext>
                </a:extLst>
              </a:tr>
              <a:tr h="109145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100" b="0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1</a:t>
                      </a:r>
                      <a:endParaRPr lang="ko-KR" altLang="en-US" sz="3100" b="0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marL="79008" marR="79008" marT="39504" marB="395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50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marL="79008" marR="79008" marT="39504" marB="39504" anchor="ctr">
                    <a:lnL w="38100" cap="flat" cmpd="sng" algn="ctr">
                      <a:solidFill>
                        <a:srgbClr val="A09A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100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marL="79008" marR="79008" marT="39504" marB="3950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588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055C05-7CE5-4376-93A6-A60EBB6B5561}"/>
              </a:ext>
            </a:extLst>
          </p:cNvPr>
          <p:cNvSpPr txBox="1"/>
          <p:nvPr/>
        </p:nvSpPr>
        <p:spPr>
          <a:xfrm>
            <a:off x="3926070" y="1467746"/>
            <a:ext cx="1528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match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D617C-921C-4C99-AB7B-D687E6DE6172}"/>
              </a:ext>
            </a:extLst>
          </p:cNvPr>
          <p:cNvSpPr txBox="1"/>
          <p:nvPr/>
        </p:nvSpPr>
        <p:spPr>
          <a:xfrm rot="16200000">
            <a:off x="-106310" y="3971851"/>
            <a:ext cx="23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prediction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1BE5F1-A6A5-4556-8685-D9F1F0EE1372}"/>
              </a:ext>
            </a:extLst>
          </p:cNvPr>
          <p:cNvSpPr txBox="1"/>
          <p:nvPr/>
        </p:nvSpPr>
        <p:spPr>
          <a:xfrm>
            <a:off x="7622220" y="4236113"/>
            <a:ext cx="34451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accuracy = </a:t>
            </a:r>
            <a:r>
              <a:rPr lang="en-US" altLang="ko-KR" sz="3200" dirty="0">
                <a:solidFill>
                  <a:srgbClr val="FF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0.855</a:t>
            </a:r>
            <a:endParaRPr lang="ko-KR" altLang="en-US" sz="3200" dirty="0">
              <a:solidFill>
                <a:srgbClr val="FF0000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38FAA-489A-4984-AB09-08B3DBFD876E}"/>
              </a:ext>
            </a:extLst>
          </p:cNvPr>
          <p:cNvSpPr txBox="1"/>
          <p:nvPr/>
        </p:nvSpPr>
        <p:spPr>
          <a:xfrm>
            <a:off x="7024951" y="2572203"/>
            <a:ext cx="4388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Confusion Matrix</a:t>
            </a:r>
          </a:p>
          <a:p>
            <a:r>
              <a:rPr lang="en-US" altLang="ko-KR" sz="36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test set </a:t>
            </a:r>
            <a:r>
              <a:rPr lang="ko-KR" altLang="en-US" sz="36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적용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79F25BE-DE66-4AAE-915D-546728740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4228343"/>
            <a:ext cx="533246" cy="533246"/>
          </a:xfrm>
          <a:prstGeom prst="rect">
            <a:avLst/>
          </a:prstGeom>
        </p:spPr>
      </p:pic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81A7F9C7-9892-462E-BC21-0DDF20B51D99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61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54FEE4-8D8C-4138-9EDC-EE373A688B31}"/>
              </a:ext>
            </a:extLst>
          </p:cNvPr>
          <p:cNvSpPr/>
          <p:nvPr/>
        </p:nvSpPr>
        <p:spPr>
          <a:xfrm>
            <a:off x="7013445" y="3882329"/>
            <a:ext cx="1318658" cy="523221"/>
          </a:xfrm>
          <a:prstGeom prst="rect">
            <a:avLst/>
          </a:prstGeom>
          <a:solidFill>
            <a:srgbClr val="FDE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0564CF-F1BF-4818-BE35-3B55F8A76382}"/>
              </a:ext>
            </a:extLst>
          </p:cNvPr>
          <p:cNvSpPr/>
          <p:nvPr/>
        </p:nvSpPr>
        <p:spPr>
          <a:xfrm>
            <a:off x="7013445" y="2084271"/>
            <a:ext cx="1436872" cy="523221"/>
          </a:xfrm>
          <a:prstGeom prst="rect">
            <a:avLst/>
          </a:prstGeom>
          <a:solidFill>
            <a:schemeClr val="accent4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로지스틱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1180214" y="6667017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73742C-7EE2-4CB4-B237-444DA4E4F60A}"/>
              </a:ext>
            </a:extLst>
          </p:cNvPr>
          <p:cNvSpPr txBox="1"/>
          <p:nvPr/>
        </p:nvSpPr>
        <p:spPr>
          <a:xfrm>
            <a:off x="2481422" y="4801696"/>
            <a:ext cx="2193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Train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데이터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CA58CC8-0D30-49DB-BD73-9F829C1B7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275554"/>
              </p:ext>
            </p:extLst>
          </p:nvPr>
        </p:nvGraphicFramePr>
        <p:xfrm>
          <a:off x="969219" y="1803472"/>
          <a:ext cx="5126784" cy="290420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54464">
                  <a:extLst>
                    <a:ext uri="{9D8B030D-6E8A-4147-A177-3AD203B41FA5}">
                      <a16:colId xmlns:a16="http://schemas.microsoft.com/office/drawing/2014/main" val="2656443731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981055062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3100426888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3107808353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1855951725"/>
                    </a:ext>
                  </a:extLst>
                </a:gridCol>
                <a:gridCol w="854464">
                  <a:extLst>
                    <a:ext uri="{9D8B030D-6E8A-4147-A177-3AD203B41FA5}">
                      <a16:colId xmlns:a16="http://schemas.microsoft.com/office/drawing/2014/main" val="239882497"/>
                    </a:ext>
                  </a:extLst>
                </a:gridCol>
              </a:tblGrid>
              <a:tr h="4148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811931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490500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54397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60086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0576215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7642595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30329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7A74012-B55B-4B8E-9B33-B22945029820}"/>
              </a:ext>
            </a:extLst>
          </p:cNvPr>
          <p:cNvSpPr/>
          <p:nvPr/>
        </p:nvSpPr>
        <p:spPr>
          <a:xfrm>
            <a:off x="969219" y="2193211"/>
            <a:ext cx="5126781" cy="1757690"/>
          </a:xfrm>
          <a:prstGeom prst="rect">
            <a:avLst/>
          </a:prstGeom>
          <a:solidFill>
            <a:schemeClr val="accent4">
              <a:lumMod val="60000"/>
              <a:lumOff val="40000"/>
              <a:alpha val="21000"/>
            </a:schemeClr>
          </a:solidFill>
          <a:ln w="889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9808AE-0755-4569-9A56-AD3EAB3BF36E}"/>
              </a:ext>
            </a:extLst>
          </p:cNvPr>
          <p:cNvSpPr/>
          <p:nvPr/>
        </p:nvSpPr>
        <p:spPr>
          <a:xfrm>
            <a:off x="969219" y="3950902"/>
            <a:ext cx="5126781" cy="756779"/>
          </a:xfrm>
          <a:prstGeom prst="rect">
            <a:avLst/>
          </a:prstGeom>
          <a:solidFill>
            <a:srgbClr val="F5808E">
              <a:alpha val="21000"/>
            </a:srgbClr>
          </a:solidFill>
          <a:ln w="88900">
            <a:solidFill>
              <a:srgbClr val="F59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034AEC-33DD-4773-ACC6-D9ECB989F5D3}"/>
              </a:ext>
            </a:extLst>
          </p:cNvPr>
          <p:cNvSpPr txBox="1"/>
          <p:nvPr/>
        </p:nvSpPr>
        <p:spPr>
          <a:xfrm>
            <a:off x="6992353" y="2112976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Train70 : 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모형 설계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EE620D-3A8D-402E-8A25-468570034EEB}"/>
              </a:ext>
            </a:extLst>
          </p:cNvPr>
          <p:cNvSpPr txBox="1"/>
          <p:nvPr/>
        </p:nvSpPr>
        <p:spPr>
          <a:xfrm>
            <a:off x="7013440" y="3893557"/>
            <a:ext cx="3195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Test30 : 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모형 확인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7BB3B-27E6-41C7-B8BA-AE7EF4585860}"/>
              </a:ext>
            </a:extLst>
          </p:cNvPr>
          <p:cNvSpPr txBox="1"/>
          <p:nvPr/>
        </p:nvSpPr>
        <p:spPr>
          <a:xfrm>
            <a:off x="3205322" y="2690539"/>
            <a:ext cx="94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FC000">
                    <a:alpha val="34000"/>
                  </a:srgb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70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21C5B2-D490-4EB2-A05A-B356FB3A7BC5}"/>
              </a:ext>
            </a:extLst>
          </p:cNvPr>
          <p:cNvSpPr txBox="1"/>
          <p:nvPr/>
        </p:nvSpPr>
        <p:spPr>
          <a:xfrm>
            <a:off x="3205322" y="3867627"/>
            <a:ext cx="984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5919C">
                    <a:alpha val="34000"/>
                  </a:srgb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30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CEC21B-C396-4A02-914B-B75D4611A6DA}"/>
              </a:ext>
            </a:extLst>
          </p:cNvPr>
          <p:cNvSpPr txBox="1"/>
          <p:nvPr/>
        </p:nvSpPr>
        <p:spPr>
          <a:xfrm>
            <a:off x="7060745" y="2629911"/>
            <a:ext cx="281840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 err="1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glm</a:t>
            </a:r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을 활용한 </a:t>
            </a:r>
            <a:endParaRPr lang="en-US" altLang="ko-KR" sz="2600" dirty="0">
              <a:solidFill>
                <a:schemeClr val="bg1">
                  <a:lumMod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로지스틱 회귀 모형</a:t>
            </a:r>
            <a:endParaRPr lang="en-US" altLang="ko-KR" sz="2600" dirty="0">
              <a:solidFill>
                <a:schemeClr val="bg1">
                  <a:lumMod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C9F546-C4FC-4904-809A-9DA793B10F41}"/>
              </a:ext>
            </a:extLst>
          </p:cNvPr>
          <p:cNvSpPr txBox="1"/>
          <p:nvPr/>
        </p:nvSpPr>
        <p:spPr>
          <a:xfrm>
            <a:off x="7060742" y="4427331"/>
            <a:ext cx="277031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roc</a:t>
            </a:r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곡선</a:t>
            </a: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, </a:t>
            </a:r>
            <a:r>
              <a:rPr lang="en-US" altLang="ko-KR" sz="2600" dirty="0" err="1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auc</a:t>
            </a: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, </a:t>
            </a:r>
          </a:p>
          <a:p>
            <a:r>
              <a:rPr lang="en-US" altLang="ko-KR" sz="2600" dirty="0" err="1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confusionMatrix</a:t>
            </a:r>
            <a:endParaRPr lang="en-US" altLang="ko-KR" sz="2600" dirty="0">
              <a:solidFill>
                <a:schemeClr val="bg1">
                  <a:lumMod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96A2C9-C6BB-4528-8A4E-1C65A1515F6E}"/>
              </a:ext>
            </a:extLst>
          </p:cNvPr>
          <p:cNvSpPr txBox="1"/>
          <p:nvPr/>
        </p:nvSpPr>
        <p:spPr>
          <a:xfrm>
            <a:off x="8037134" y="5560572"/>
            <a:ext cx="3684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C0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4</a:t>
            </a:r>
            <a:r>
              <a:rPr lang="ko-KR" altLang="en-US" sz="3600" dirty="0">
                <a:solidFill>
                  <a:srgbClr val="C0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번 반복</a:t>
            </a:r>
            <a:r>
              <a:rPr lang="ko-KR" altLang="en-US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하여 비교</a:t>
            </a:r>
            <a:endParaRPr lang="en-US" altLang="ko-KR" sz="36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0" name="슬라이드 번호 개체 틀 2">
            <a:extLst>
              <a:ext uri="{FF2B5EF4-FFF2-40B4-BE49-F238E27FC236}">
                <a16:creationId xmlns:a16="http://schemas.microsoft.com/office/drawing/2014/main" id="{EB79FD97-6B9E-4A93-9F88-E1CBFF423AF6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36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2E7EDF80-B906-41A1-9922-761DF58238C1}"/>
              </a:ext>
            </a:extLst>
          </p:cNvPr>
          <p:cNvSpPr/>
          <p:nvPr/>
        </p:nvSpPr>
        <p:spPr>
          <a:xfrm>
            <a:off x="3895454" y="4830633"/>
            <a:ext cx="1606711" cy="432008"/>
          </a:xfrm>
          <a:prstGeom prst="flowChartProcess">
            <a:avLst/>
          </a:pr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08B1982F-F698-45DA-8D21-805DC1C26958}"/>
              </a:ext>
            </a:extLst>
          </p:cNvPr>
          <p:cNvSpPr/>
          <p:nvPr/>
        </p:nvSpPr>
        <p:spPr>
          <a:xfrm>
            <a:off x="6669909" y="4135010"/>
            <a:ext cx="1528160" cy="402875"/>
          </a:xfrm>
          <a:prstGeom prst="flowChartProcess">
            <a:avLst/>
          </a:pr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로지스틱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73742C-7EE2-4CB4-B237-444DA4E4F60A}"/>
              </a:ext>
            </a:extLst>
          </p:cNvPr>
          <p:cNvSpPr txBox="1"/>
          <p:nvPr/>
        </p:nvSpPr>
        <p:spPr>
          <a:xfrm>
            <a:off x="2468955" y="1830641"/>
            <a:ext cx="72298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match 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예측하는 로지스틱 회귀 모형 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fitting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8B66755-C238-4624-A74C-8581CF50F9F3}"/>
              </a:ext>
            </a:extLst>
          </p:cNvPr>
          <p:cNvSpPr/>
          <p:nvPr/>
        </p:nvSpPr>
        <p:spPr>
          <a:xfrm rot="5400000">
            <a:off x="5806887" y="3103046"/>
            <a:ext cx="553998" cy="74552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84348D-3AF6-46D7-912D-9532837A765F}"/>
              </a:ext>
            </a:extLst>
          </p:cNvPr>
          <p:cNvSpPr txBox="1"/>
          <p:nvPr/>
        </p:nvSpPr>
        <p:spPr>
          <a:xfrm>
            <a:off x="3821018" y="4059262"/>
            <a:ext cx="45207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변수 내 무의미한 범주 통합</a:t>
            </a:r>
            <a:endParaRPr lang="en-US" altLang="ko-KR" sz="30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7E722F6-3CB2-42B2-BF8A-C8FC9B0A9CE9}"/>
              </a:ext>
            </a:extLst>
          </p:cNvPr>
          <p:cNvSpPr/>
          <p:nvPr/>
        </p:nvSpPr>
        <p:spPr>
          <a:xfrm>
            <a:off x="3677710" y="4969007"/>
            <a:ext cx="137560" cy="137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5E3B36A-2A25-447F-B971-5069A12159D0}"/>
              </a:ext>
            </a:extLst>
          </p:cNvPr>
          <p:cNvSpPr/>
          <p:nvPr/>
        </p:nvSpPr>
        <p:spPr>
          <a:xfrm>
            <a:off x="3677710" y="4287060"/>
            <a:ext cx="137560" cy="137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4C83DB-FDF3-4A61-B718-13D07F44C771}"/>
              </a:ext>
            </a:extLst>
          </p:cNvPr>
          <p:cNvSpPr txBox="1"/>
          <p:nvPr/>
        </p:nvSpPr>
        <p:spPr>
          <a:xfrm>
            <a:off x="2737165" y="2358069"/>
            <a:ext cx="67072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=&gt; </a:t>
            </a:r>
            <a:r>
              <a:rPr lang="ko-KR" altLang="en-US" sz="30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유의하지 않은 변수</a:t>
            </a:r>
            <a:r>
              <a:rPr lang="en-US" altLang="ko-KR" sz="30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, </a:t>
            </a:r>
            <a:r>
              <a:rPr lang="ko-KR" altLang="en-US" sz="30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다중</a:t>
            </a:r>
            <a:r>
              <a:rPr lang="en-US" altLang="ko-KR" sz="30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30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공선성 문제</a:t>
            </a:r>
            <a:endParaRPr lang="en-US" altLang="ko-KR" sz="3000" dirty="0">
              <a:latin typeface="인터파크고딕 M" panose="02000000000000000000" pitchFamily="2" charset="-127"/>
              <a:ea typeface="인터파크고딕 M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EE04DD-D405-4E33-8675-9ACD05F4EB41}"/>
              </a:ext>
            </a:extLst>
          </p:cNvPr>
          <p:cNvSpPr txBox="1"/>
          <p:nvPr/>
        </p:nvSpPr>
        <p:spPr>
          <a:xfrm>
            <a:off x="3821018" y="4729256"/>
            <a:ext cx="37689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stepwise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로 변수 제거</a:t>
            </a:r>
            <a:endParaRPr lang="en-US" altLang="ko-KR" sz="30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1629962F-5AB6-45CF-B6A0-5E0F854A75C5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8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ADDE0DAF-4D9F-40B8-A9B9-16313B4CE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594" y="2057604"/>
            <a:ext cx="3918786" cy="342127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D9D7AEB-9C1A-4529-B8C0-42451998BC14}"/>
              </a:ext>
            </a:extLst>
          </p:cNvPr>
          <p:cNvSpPr/>
          <p:nvPr/>
        </p:nvSpPr>
        <p:spPr>
          <a:xfrm>
            <a:off x="7105684" y="4791075"/>
            <a:ext cx="3457863" cy="356884"/>
          </a:xfrm>
          <a:prstGeom prst="rect">
            <a:avLst/>
          </a:prstGeom>
          <a:solidFill>
            <a:schemeClr val="accent4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로지스틱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B132DE-A5C2-48FF-A751-D6AB35245372}"/>
              </a:ext>
            </a:extLst>
          </p:cNvPr>
          <p:cNvSpPr txBox="1"/>
          <p:nvPr/>
        </p:nvSpPr>
        <p:spPr>
          <a:xfrm>
            <a:off x="2457019" y="1434001"/>
            <a:ext cx="198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ROC curve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F359D7-1BF2-4D1E-A125-7469447B5795}"/>
              </a:ext>
            </a:extLst>
          </p:cNvPr>
          <p:cNvGrpSpPr/>
          <p:nvPr/>
        </p:nvGrpSpPr>
        <p:grpSpPr>
          <a:xfrm>
            <a:off x="993428" y="2552992"/>
            <a:ext cx="3485485" cy="3279826"/>
            <a:chOff x="753577" y="2689673"/>
            <a:chExt cx="3992723" cy="375713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67DD3A-CE2F-41A8-A821-8D6C11823895}"/>
                </a:ext>
              </a:extLst>
            </p:cNvPr>
            <p:cNvSpPr txBox="1"/>
            <p:nvPr/>
          </p:nvSpPr>
          <p:spPr>
            <a:xfrm rot="16200000">
              <a:off x="-208087" y="3651337"/>
              <a:ext cx="2328779" cy="405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700" dirty="0">
                  <a:latin typeface="인터파크고딕 M" panose="02000000000000000000" pitchFamily="2" charset="-127"/>
                  <a:ea typeface="인터파크고딕 M" panose="02000000000000000000" pitchFamily="2" charset="-127"/>
                  <a:cs typeface="THE스피드" panose="02020503020101020101" pitchFamily="18" charset="-127"/>
                </a:rPr>
                <a:t>True positive rate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F822EE-CBCF-4C09-8C0C-9517ACE38831}"/>
                </a:ext>
              </a:extLst>
            </p:cNvPr>
            <p:cNvSpPr txBox="1"/>
            <p:nvPr/>
          </p:nvSpPr>
          <p:spPr>
            <a:xfrm>
              <a:off x="2342235" y="6041357"/>
              <a:ext cx="2404065" cy="405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700" dirty="0">
                  <a:latin typeface="인터파크고딕 M" panose="02000000000000000000" pitchFamily="2" charset="-127"/>
                  <a:ea typeface="인터파크고딕 M" panose="02000000000000000000" pitchFamily="2" charset="-127"/>
                  <a:cs typeface="THE스피드" panose="02020503020101020101" pitchFamily="18" charset="-127"/>
                </a:rPr>
                <a:t>False positive rate</a:t>
              </a:r>
            </a:p>
          </p:txBody>
        </p:sp>
      </p:grp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1DB02FA-0EFA-4BD2-943B-F27E66CEF082}"/>
              </a:ext>
            </a:extLst>
          </p:cNvPr>
          <p:cNvSpPr/>
          <p:nvPr/>
        </p:nvSpPr>
        <p:spPr>
          <a:xfrm>
            <a:off x="2164066" y="3512115"/>
            <a:ext cx="803582" cy="484632"/>
          </a:xfrm>
          <a:prstGeom prst="rightArrow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A553651-845E-4EE2-97E3-F4BC7B9C4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32399"/>
              </p:ext>
            </p:extLst>
          </p:nvPr>
        </p:nvGraphicFramePr>
        <p:xfrm>
          <a:off x="7425553" y="2194365"/>
          <a:ext cx="3042744" cy="2087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48">
                  <a:extLst>
                    <a:ext uri="{9D8B030D-6E8A-4147-A177-3AD203B41FA5}">
                      <a16:colId xmlns:a16="http://schemas.microsoft.com/office/drawing/2014/main" val="338909668"/>
                    </a:ext>
                  </a:extLst>
                </a:gridCol>
                <a:gridCol w="1014248">
                  <a:extLst>
                    <a:ext uri="{9D8B030D-6E8A-4147-A177-3AD203B41FA5}">
                      <a16:colId xmlns:a16="http://schemas.microsoft.com/office/drawing/2014/main" val="3021941672"/>
                    </a:ext>
                  </a:extLst>
                </a:gridCol>
                <a:gridCol w="1014248">
                  <a:extLst>
                    <a:ext uri="{9D8B030D-6E8A-4147-A177-3AD203B41FA5}">
                      <a16:colId xmlns:a16="http://schemas.microsoft.com/office/drawing/2014/main" val="2782242876"/>
                    </a:ext>
                  </a:extLst>
                </a:gridCol>
              </a:tblGrid>
              <a:tr h="695854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  0</a:t>
                      </a:r>
                      <a:endParaRPr lang="ko-KR" altLang="en-US" sz="2800" b="1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  1</a:t>
                      </a:r>
                      <a:endParaRPr lang="ko-KR" altLang="en-US" sz="2800" b="1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335670"/>
                  </a:ext>
                </a:extLst>
              </a:tr>
              <a:tr h="695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0</a:t>
                      </a:r>
                      <a:endParaRPr lang="ko-KR" altLang="en-US" sz="2800" b="1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1569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203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878809"/>
                  </a:ext>
                </a:extLst>
              </a:tr>
              <a:tr h="695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1</a:t>
                      </a:r>
                      <a:endParaRPr lang="ko-KR" altLang="en-US" sz="2800" b="1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63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123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58884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F618E70-24B8-437C-9FA1-BAD8B9316043}"/>
              </a:ext>
            </a:extLst>
          </p:cNvPr>
          <p:cNvSpPr txBox="1"/>
          <p:nvPr/>
        </p:nvSpPr>
        <p:spPr>
          <a:xfrm>
            <a:off x="9012810" y="1851959"/>
            <a:ext cx="9941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2">
                    <a:lumMod val="50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match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0FE6E-03BA-4624-A351-6FA59DE7AAF4}"/>
              </a:ext>
            </a:extLst>
          </p:cNvPr>
          <p:cNvSpPr txBox="1"/>
          <p:nvPr/>
        </p:nvSpPr>
        <p:spPr>
          <a:xfrm rot="16200000">
            <a:off x="6455268" y="3394029"/>
            <a:ext cx="1541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2">
                    <a:lumMod val="50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prediction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21FD32-4427-4060-BBCE-0B1858B025FC}"/>
              </a:ext>
            </a:extLst>
          </p:cNvPr>
          <p:cNvSpPr txBox="1"/>
          <p:nvPr/>
        </p:nvSpPr>
        <p:spPr>
          <a:xfrm>
            <a:off x="7010434" y="4621721"/>
            <a:ext cx="3591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accuracy = 0.864 </a:t>
            </a:r>
          </a:p>
        </p:txBody>
      </p: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E8B9E884-8513-4B3F-ACB9-B7A4F4EB4792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92618E-427F-446C-AB92-362433FAFBF5}"/>
              </a:ext>
            </a:extLst>
          </p:cNvPr>
          <p:cNvSpPr txBox="1"/>
          <p:nvPr/>
        </p:nvSpPr>
        <p:spPr>
          <a:xfrm>
            <a:off x="5781782" y="5448134"/>
            <a:ext cx="6272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다음을 갖는 모형을 최종적으로 선택</a:t>
            </a:r>
            <a:endParaRPr lang="en-US" altLang="ko-KR" sz="32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8F001DB-F9EF-4610-84DE-9A25F1965499}"/>
              </a:ext>
            </a:extLst>
          </p:cNvPr>
          <p:cNvCxnSpPr>
            <a:cxnSpLocks/>
          </p:cNvCxnSpPr>
          <p:nvPr/>
        </p:nvCxnSpPr>
        <p:spPr>
          <a:xfrm flipV="1">
            <a:off x="1807779" y="2261826"/>
            <a:ext cx="3184634" cy="274110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F85B1B0-FFE3-40BE-8B0A-2A4BA22AD629}"/>
              </a:ext>
            </a:extLst>
          </p:cNvPr>
          <p:cNvSpPr txBox="1"/>
          <p:nvPr/>
        </p:nvSpPr>
        <p:spPr>
          <a:xfrm>
            <a:off x="2967648" y="3442749"/>
            <a:ext cx="22397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auc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= 0.855</a:t>
            </a:r>
          </a:p>
        </p:txBody>
      </p:sp>
    </p:spTree>
    <p:extLst>
      <p:ext uri="{BB962C8B-B14F-4D97-AF65-F5344CB8AC3E}">
        <p14:creationId xmlns:p14="http://schemas.microsoft.com/office/powerpoint/2010/main" val="246505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AD5EBB-4BDC-496B-B601-F778FB263E88}"/>
              </a:ext>
            </a:extLst>
          </p:cNvPr>
          <p:cNvSpPr/>
          <p:nvPr/>
        </p:nvSpPr>
        <p:spPr>
          <a:xfrm>
            <a:off x="6885211" y="3449320"/>
            <a:ext cx="1811749" cy="462280"/>
          </a:xfrm>
          <a:prstGeom prst="rect">
            <a:avLst/>
          </a:prstGeom>
          <a:solidFill>
            <a:schemeClr val="accent4">
              <a:lumMod val="60000"/>
              <a:lumOff val="4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827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90" y="85155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로지스틱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73742C-7EE2-4CB4-B237-444DA4E4F60A}"/>
              </a:ext>
            </a:extLst>
          </p:cNvPr>
          <p:cNvSpPr txBox="1"/>
          <p:nvPr/>
        </p:nvSpPr>
        <p:spPr>
          <a:xfrm>
            <a:off x="2334671" y="5629083"/>
            <a:ext cx="24000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Summary </a:t>
            </a:r>
            <a:r>
              <a:rPr lang="ko-KR" altLang="en-US" sz="26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결과</a:t>
            </a:r>
            <a:endParaRPr lang="en-US" altLang="ko-KR" sz="2600" dirty="0">
              <a:latin typeface="인터파크고딕 M" panose="02000000000000000000" pitchFamily="2" charset="-127"/>
              <a:ea typeface="인터파크고딕 M" panose="02000000000000000000" pitchFamily="2" charset="-127"/>
              <a:cs typeface="THE스피드" panose="02020503020101020101" pitchFamily="18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CA58CC8-0D30-49DB-BD73-9F829C1B7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148365"/>
              </p:ext>
            </p:extLst>
          </p:nvPr>
        </p:nvGraphicFramePr>
        <p:xfrm>
          <a:off x="1085265" y="1510693"/>
          <a:ext cx="4848175" cy="414887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94095">
                  <a:extLst>
                    <a:ext uri="{9D8B030D-6E8A-4147-A177-3AD203B41FA5}">
                      <a16:colId xmlns:a16="http://schemas.microsoft.com/office/drawing/2014/main" val="2656443731"/>
                    </a:ext>
                  </a:extLst>
                </a:gridCol>
                <a:gridCol w="1348647">
                  <a:extLst>
                    <a:ext uri="{9D8B030D-6E8A-4147-A177-3AD203B41FA5}">
                      <a16:colId xmlns:a16="http://schemas.microsoft.com/office/drawing/2014/main" val="3100426888"/>
                    </a:ext>
                  </a:extLst>
                </a:gridCol>
                <a:gridCol w="1348647">
                  <a:extLst>
                    <a:ext uri="{9D8B030D-6E8A-4147-A177-3AD203B41FA5}">
                      <a16:colId xmlns:a16="http://schemas.microsoft.com/office/drawing/2014/main" val="3107808353"/>
                    </a:ext>
                  </a:extLst>
                </a:gridCol>
                <a:gridCol w="1056786">
                  <a:extLst>
                    <a:ext uri="{9D8B030D-6E8A-4147-A177-3AD203B41FA5}">
                      <a16:colId xmlns:a16="http://schemas.microsoft.com/office/drawing/2014/main" val="239882497"/>
                    </a:ext>
                  </a:extLst>
                </a:gridCol>
              </a:tblGrid>
              <a:tr h="41488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Odds ratio</a:t>
                      </a:r>
                      <a:endParaRPr lang="ko-KR" altLang="en-US" b="0" dirty="0"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Std.error</a:t>
                      </a:r>
                      <a:endParaRPr lang="ko-KR" altLang="en-US" b="0" dirty="0"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Pr</a:t>
                      </a:r>
                      <a:r>
                        <a:rPr lang="en-US" altLang="ko-KR" b="0" dirty="0"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(&gt;|z|)</a:t>
                      </a:r>
                      <a:endParaRPr lang="ko-KR" altLang="en-US" b="0" dirty="0"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811931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attr_o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1.38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0.03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&lt;0.05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490500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like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1.27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0.05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&lt;0.05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54397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attr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1.23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0.04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&lt;0.05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60086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prob_o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1.20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0.03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&lt;0.05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0576215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….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….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….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….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7642595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shar_o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1.04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0.02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0.11</a:t>
                      </a:r>
                      <a:endParaRPr lang="ko-KR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303293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attr3_2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0.81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0.04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&lt;0.05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51977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likedif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0.76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0.04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&lt;0.05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33442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condtn2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0.31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0.22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&lt;0.05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141081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2034AEC-33DD-4773-ACC6-D9ECB989F5D3}"/>
              </a:ext>
            </a:extLst>
          </p:cNvPr>
          <p:cNvSpPr txBox="1"/>
          <p:nvPr/>
        </p:nvSpPr>
        <p:spPr>
          <a:xfrm>
            <a:off x="6814092" y="2204880"/>
            <a:ext cx="41905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shar_o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, outside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변수 제외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모든 변수 유의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EC8BE76F-E5B5-4063-9EC3-A3323E3D3DDE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8D957-9B3C-4F5D-82C9-75F70B1FE60E}"/>
              </a:ext>
            </a:extLst>
          </p:cNvPr>
          <p:cNvSpPr txBox="1"/>
          <p:nvPr/>
        </p:nvSpPr>
        <p:spPr>
          <a:xfrm>
            <a:off x="6814092" y="3429000"/>
            <a:ext cx="34275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Odds ratio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를 통해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match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와의 관계 파악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14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F707FD5-D996-453D-A13F-7E359AE92808}"/>
              </a:ext>
            </a:extLst>
          </p:cNvPr>
          <p:cNvSpPr/>
          <p:nvPr/>
        </p:nvSpPr>
        <p:spPr>
          <a:xfrm>
            <a:off x="1538776" y="2303029"/>
            <a:ext cx="3619378" cy="205709"/>
          </a:xfrm>
          <a:prstGeom prst="rect">
            <a:avLst/>
          </a:prstGeom>
          <a:solidFill>
            <a:srgbClr val="BCBDD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1027290" y="1"/>
            <a:ext cx="11164710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F794586C-F0EF-4287-8ED5-EC39B207B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0185" y="2788069"/>
            <a:ext cx="2035688" cy="20356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13A0D9C-754B-402E-9DBC-D4D71A20F08E}"/>
              </a:ext>
            </a:extLst>
          </p:cNvPr>
          <p:cNvSpPr txBox="1"/>
          <p:nvPr/>
        </p:nvSpPr>
        <p:spPr>
          <a:xfrm>
            <a:off x="1538776" y="1979864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Speed Dating?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8050185" y="39999"/>
            <a:ext cx="3867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introduction</a:t>
            </a:r>
            <a:endParaRPr lang="ko-KR" altLang="en-US" sz="6000" b="1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4DEA792-2BD3-4B6F-A768-90F2EBFB9CE3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799AF-FBB3-4933-89B8-CE9593614F07}"/>
              </a:ext>
            </a:extLst>
          </p:cNvPr>
          <p:cNvSpPr txBox="1"/>
          <p:nvPr/>
        </p:nvSpPr>
        <p:spPr>
          <a:xfrm>
            <a:off x="1538776" y="2750352"/>
            <a:ext cx="6302575" cy="196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독신 여자</a:t>
            </a:r>
            <a:r>
              <a:rPr lang="en-US" altLang="ko-KR" sz="28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,</a:t>
            </a:r>
            <a:r>
              <a:rPr lang="ko-KR" altLang="en-US" sz="28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남자가 </a:t>
            </a:r>
            <a:r>
              <a:rPr lang="ko-KR" altLang="en-US" sz="2800" b="1" dirty="0">
                <a:solidFill>
                  <a:srgbClr val="71699B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애인을 찾을 수 있도록</a:t>
            </a:r>
            <a:endParaRPr lang="en-US" altLang="ko-KR" sz="2800" b="1" dirty="0">
              <a:solidFill>
                <a:srgbClr val="71699B"/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짧은 시간동안 여러 사람들을 돌아가며</a:t>
            </a:r>
            <a:endParaRPr lang="en-US" altLang="ko-KR" sz="2800" dirty="0">
              <a:latin typeface="인터파크고딕 M" panose="02000000000000000000" pitchFamily="2" charset="-127"/>
              <a:ea typeface="인터파크고딕 M" panose="02000000000000000000" pitchFamily="2" charset="-127"/>
              <a:cs typeface="THE스피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만나보는 일종의 소개팅</a:t>
            </a:r>
            <a:endParaRPr lang="en-US" altLang="ko-KR" sz="2800" dirty="0">
              <a:latin typeface="인터파크고딕 M" panose="02000000000000000000" pitchFamily="2" charset="-127"/>
              <a:ea typeface="인터파크고딕 M" panose="02000000000000000000" pitchFamily="2" charset="-127"/>
              <a:cs typeface="THE스피드" panose="02020503020101020101" pitchFamily="18" charset="-127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4E3D750-27B1-40DF-BFFD-B8F23FE68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7446" y="1743643"/>
            <a:ext cx="1181166" cy="118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9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7F80-5110-4D87-BDE4-553BCA89DAA5}"/>
              </a:ext>
            </a:extLst>
          </p:cNvPr>
          <p:cNvSpPr/>
          <p:nvPr/>
        </p:nvSpPr>
        <p:spPr>
          <a:xfrm>
            <a:off x="0" y="0"/>
            <a:ext cx="12192000" cy="6857991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4034978" y="2705725"/>
            <a:ext cx="41040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6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07F80-517A-4F52-90FE-2B05B90E21BB}"/>
              </a:ext>
            </a:extLst>
          </p:cNvPr>
          <p:cNvSpPr txBox="1"/>
          <p:nvPr/>
        </p:nvSpPr>
        <p:spPr>
          <a:xfrm>
            <a:off x="2795554" y="2320999"/>
            <a:ext cx="7617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02AB6E1-9F0D-4EA1-9518-BB635260FDB3}"/>
              </a:ext>
            </a:extLst>
          </p:cNvPr>
          <p:cNvCxnSpPr>
            <a:cxnSpLocks/>
          </p:cNvCxnSpPr>
          <p:nvPr/>
        </p:nvCxnSpPr>
        <p:spPr>
          <a:xfrm>
            <a:off x="8477956" y="4297575"/>
            <a:ext cx="3710186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F83888-266C-4F7D-835D-FFA4E94D783A}"/>
              </a:ext>
            </a:extLst>
          </p:cNvPr>
          <p:cNvSpPr txBox="1"/>
          <p:nvPr/>
        </p:nvSpPr>
        <p:spPr>
          <a:xfrm>
            <a:off x="8362977" y="2320999"/>
            <a:ext cx="7761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67F6654-1B90-4191-B5D5-9086A7809937}"/>
              </a:ext>
            </a:extLst>
          </p:cNvPr>
          <p:cNvCxnSpPr>
            <a:cxnSpLocks/>
          </p:cNvCxnSpPr>
          <p:nvPr/>
        </p:nvCxnSpPr>
        <p:spPr>
          <a:xfrm>
            <a:off x="0" y="4297575"/>
            <a:ext cx="3318933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45BE0CC4-0A4E-4824-A94D-C7F25C51CC23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3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7A32A22-D758-427C-A896-44C016987B9A}"/>
              </a:ext>
            </a:extLst>
          </p:cNvPr>
          <p:cNvGrpSpPr/>
          <p:nvPr/>
        </p:nvGrpSpPr>
        <p:grpSpPr>
          <a:xfrm>
            <a:off x="0" y="3753085"/>
            <a:ext cx="12191999" cy="1043710"/>
            <a:chOff x="1" y="3753085"/>
            <a:chExt cx="10600266" cy="1043710"/>
          </a:xfrm>
          <a:solidFill>
            <a:srgbClr val="71699B"/>
          </a:solidFill>
        </p:grpSpPr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991BF1E0-33F0-4C0D-9876-0F55590BDA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20141" r="17145" b="19744"/>
            <a:stretch/>
          </p:blipFill>
          <p:spPr>
            <a:xfrm>
              <a:off x="6940402" y="3753085"/>
              <a:ext cx="1438533" cy="1043710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DF7124E-8B70-4331-B782-281C3CFF68E6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85" y="4291480"/>
              <a:ext cx="2538582" cy="0"/>
            </a:xfrm>
            <a:prstGeom prst="line">
              <a:avLst/>
            </a:prstGeom>
            <a:grpFill/>
            <a:ln w="114300">
              <a:solidFill>
                <a:srgbClr val="71699B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83B1BD1-226B-4666-BC30-1E7DC8BB0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" y="4292600"/>
              <a:ext cx="7154848" cy="0"/>
            </a:xfrm>
            <a:prstGeom prst="line">
              <a:avLst/>
            </a:prstGeom>
            <a:grpFill/>
            <a:ln w="114300">
              <a:solidFill>
                <a:srgbClr val="7169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슬라이드 번호 개체 틀 2">
            <a:extLst>
              <a:ext uri="{FF2B5EF4-FFF2-40B4-BE49-F238E27FC236}">
                <a16:creationId xmlns:a16="http://schemas.microsoft.com/office/drawing/2014/main" id="{D107FD74-0785-4BBB-A46B-206EBCC6CDD3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C016-75E9-4C2E-81A1-EF03709AA3F2}"/>
              </a:ext>
            </a:extLst>
          </p:cNvPr>
          <p:cNvSpPr txBox="1"/>
          <p:nvPr/>
        </p:nvSpPr>
        <p:spPr>
          <a:xfrm>
            <a:off x="3426643" y="2389204"/>
            <a:ext cx="53206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spc="600" dirty="0">
                <a:gradFill>
                  <a:gsLst>
                    <a:gs pos="0">
                      <a:srgbClr val="5C5393">
                        <a:alpha val="78000"/>
                      </a:srgbClr>
                    </a:gs>
                    <a:gs pos="24000">
                      <a:srgbClr val="6C5B7B">
                        <a:lumMod val="100000"/>
                        <a:alpha val="78000"/>
                      </a:srgbClr>
                    </a:gs>
                    <a:gs pos="46000">
                      <a:srgbClr val="C06C84">
                        <a:alpha val="78000"/>
                      </a:srgbClr>
                    </a:gs>
                    <a:gs pos="100000">
                      <a:srgbClr val="F67280">
                        <a:alpha val="78000"/>
                      </a:srgbClr>
                    </a:gs>
                  </a:gsLst>
                  <a:lin ang="10800000" scaled="1"/>
                </a:gra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높을수록 매칭이</a:t>
            </a:r>
            <a:endParaRPr lang="en-US" altLang="ko-KR" sz="5400" b="1" spc="600" dirty="0">
              <a:gradFill>
                <a:gsLst>
                  <a:gs pos="0">
                    <a:srgbClr val="5C5393">
                      <a:alpha val="78000"/>
                    </a:srgbClr>
                  </a:gs>
                  <a:gs pos="24000">
                    <a:srgbClr val="6C5B7B">
                      <a:lumMod val="100000"/>
                      <a:alpha val="78000"/>
                    </a:srgbClr>
                  </a:gs>
                  <a:gs pos="46000">
                    <a:srgbClr val="C06C84">
                      <a:alpha val="78000"/>
                    </a:srgbClr>
                  </a:gs>
                  <a:gs pos="100000">
                    <a:srgbClr val="F67280">
                      <a:alpha val="78000"/>
                    </a:srgbClr>
                  </a:gs>
                </a:gsLst>
                <a:lin ang="10800000" scaled="1"/>
              </a:gra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5400" b="1" spc="600" dirty="0">
                <a:gradFill>
                  <a:gsLst>
                    <a:gs pos="0">
                      <a:srgbClr val="5C5393">
                        <a:alpha val="78000"/>
                      </a:srgbClr>
                    </a:gs>
                    <a:gs pos="24000">
                      <a:srgbClr val="6C5B7B">
                        <a:lumMod val="100000"/>
                        <a:alpha val="78000"/>
                      </a:srgbClr>
                    </a:gs>
                    <a:gs pos="46000">
                      <a:srgbClr val="C06C84">
                        <a:alpha val="78000"/>
                      </a:srgbClr>
                    </a:gs>
                    <a:gs pos="100000">
                      <a:srgbClr val="F67280">
                        <a:alpha val="78000"/>
                      </a:srgbClr>
                    </a:gs>
                  </a:gsLst>
                  <a:lin ang="10800000" scaled="1"/>
                </a:gra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성공하는 요인</a:t>
            </a:r>
          </a:p>
        </p:txBody>
      </p:sp>
      <p:sp>
        <p:nvSpPr>
          <p:cNvPr id="4" name="하트 3">
            <a:extLst>
              <a:ext uri="{FF2B5EF4-FFF2-40B4-BE49-F238E27FC236}">
                <a16:creationId xmlns:a16="http://schemas.microsoft.com/office/drawing/2014/main" id="{3AFCA930-0A3E-4EB1-93D9-A7BCF48FCECB}"/>
              </a:ext>
            </a:extLst>
          </p:cNvPr>
          <p:cNvSpPr/>
          <p:nvPr/>
        </p:nvSpPr>
        <p:spPr>
          <a:xfrm>
            <a:off x="5662247" y="1453661"/>
            <a:ext cx="879230" cy="821642"/>
          </a:xfrm>
          <a:prstGeom prst="heart">
            <a:avLst/>
          </a:prstGeom>
          <a:gradFill>
            <a:gsLst>
              <a:gs pos="0">
                <a:srgbClr val="5C5393">
                  <a:alpha val="78000"/>
                </a:srgbClr>
              </a:gs>
              <a:gs pos="24000">
                <a:srgbClr val="6C5B7B">
                  <a:lumMod val="100000"/>
                  <a:alpha val="78000"/>
                </a:srgbClr>
              </a:gs>
              <a:gs pos="46000">
                <a:srgbClr val="C06C84">
                  <a:alpha val="78000"/>
                </a:srgbClr>
              </a:gs>
              <a:gs pos="100000">
                <a:srgbClr val="F67280">
                  <a:alpha val="78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28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3846545-1278-4887-A8C7-BD8589EA773F}"/>
              </a:ext>
            </a:extLst>
          </p:cNvPr>
          <p:cNvSpPr txBox="1"/>
          <p:nvPr/>
        </p:nvSpPr>
        <p:spPr>
          <a:xfrm>
            <a:off x="5979884" y="4817250"/>
            <a:ext cx="1719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매력도</a:t>
            </a:r>
            <a:endParaRPr lang="en-US" altLang="ko-KR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점수</a:t>
            </a:r>
            <a:endParaRPr lang="en-US" altLang="ko-KR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7A32A22-D758-427C-A896-44C016987B9A}"/>
              </a:ext>
            </a:extLst>
          </p:cNvPr>
          <p:cNvGrpSpPr/>
          <p:nvPr/>
        </p:nvGrpSpPr>
        <p:grpSpPr>
          <a:xfrm>
            <a:off x="1" y="3753085"/>
            <a:ext cx="10600266" cy="1043710"/>
            <a:chOff x="1" y="3753085"/>
            <a:chExt cx="10600266" cy="1043710"/>
          </a:xfrm>
        </p:grpSpPr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991BF1E0-33F0-4C0D-9876-0F55590BDA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20141" r="17145" b="19744"/>
            <a:stretch/>
          </p:blipFill>
          <p:spPr>
            <a:xfrm>
              <a:off x="6940402" y="3753085"/>
              <a:ext cx="1438533" cy="1043710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DF7124E-8B70-4331-B782-281C3CFF68E6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85" y="4291480"/>
              <a:ext cx="2538582" cy="0"/>
            </a:xfrm>
            <a:prstGeom prst="line">
              <a:avLst/>
            </a:prstGeom>
            <a:ln w="114300">
              <a:solidFill>
                <a:srgbClr val="F5808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83B1BD1-226B-4666-BC30-1E7DC8BB0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" y="4292600"/>
              <a:ext cx="7154848" cy="0"/>
            </a:xfrm>
            <a:prstGeom prst="line">
              <a:avLst/>
            </a:prstGeom>
            <a:ln w="114300">
              <a:gradFill flip="none" rotWithShape="1">
                <a:gsLst>
                  <a:gs pos="0">
                    <a:srgbClr val="5C5393">
                      <a:alpha val="93000"/>
                    </a:srgbClr>
                  </a:gs>
                  <a:gs pos="20000">
                    <a:srgbClr val="6C5B7B">
                      <a:lumMod val="100000"/>
                    </a:srgbClr>
                  </a:gs>
                  <a:gs pos="42000">
                    <a:srgbClr val="C06C84"/>
                  </a:gs>
                  <a:gs pos="69000">
                    <a:srgbClr val="F5919C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6E3291C-3B40-4DE7-B4AE-884236089BEC}"/>
              </a:ext>
            </a:extLst>
          </p:cNvPr>
          <p:cNvGrpSpPr/>
          <p:nvPr/>
        </p:nvGrpSpPr>
        <p:grpSpPr>
          <a:xfrm>
            <a:off x="10094112" y="2583330"/>
            <a:ext cx="1969196" cy="2361203"/>
            <a:chOff x="10094112" y="2583330"/>
            <a:chExt cx="1969196" cy="236120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EBDCD64-FC91-4DB8-8199-79F7C47F1F54}"/>
                </a:ext>
              </a:extLst>
            </p:cNvPr>
            <p:cNvSpPr/>
            <p:nvPr/>
          </p:nvSpPr>
          <p:spPr>
            <a:xfrm rot="8916513">
              <a:off x="10347628" y="2712212"/>
              <a:ext cx="75053" cy="708058"/>
            </a:xfrm>
            <a:prstGeom prst="rect">
              <a:avLst/>
            </a:prstGeom>
            <a:solidFill>
              <a:srgbClr val="F580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BB098FC-740B-47EE-A1D0-3CBE93F0ED22}"/>
                </a:ext>
              </a:extLst>
            </p:cNvPr>
            <p:cNvSpPr/>
            <p:nvPr/>
          </p:nvSpPr>
          <p:spPr>
            <a:xfrm rot="10800000">
              <a:off x="11033327" y="2583330"/>
              <a:ext cx="75053" cy="708058"/>
            </a:xfrm>
            <a:prstGeom prst="rect">
              <a:avLst/>
            </a:prstGeom>
            <a:solidFill>
              <a:srgbClr val="F580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D2F09DF-EABA-4AA4-91BD-EE2789DD8892}"/>
                </a:ext>
              </a:extLst>
            </p:cNvPr>
            <p:cNvSpPr/>
            <p:nvPr/>
          </p:nvSpPr>
          <p:spPr>
            <a:xfrm rot="12683487" flipH="1">
              <a:off x="11719028" y="2679221"/>
              <a:ext cx="75053" cy="708058"/>
            </a:xfrm>
            <a:prstGeom prst="rect">
              <a:avLst/>
            </a:prstGeom>
            <a:solidFill>
              <a:srgbClr val="F580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하트 8">
              <a:extLst>
                <a:ext uri="{FF2B5EF4-FFF2-40B4-BE49-F238E27FC236}">
                  <a16:creationId xmlns:a16="http://schemas.microsoft.com/office/drawing/2014/main" id="{D0C2291D-92C0-42E3-A7E0-65283369F1C4}"/>
                </a:ext>
              </a:extLst>
            </p:cNvPr>
            <p:cNvSpPr/>
            <p:nvPr/>
          </p:nvSpPr>
          <p:spPr>
            <a:xfrm>
              <a:off x="10295544" y="3431821"/>
              <a:ext cx="1543754" cy="1512712"/>
            </a:xfrm>
            <a:prstGeom prst="heart">
              <a:avLst/>
            </a:prstGeom>
            <a:solidFill>
              <a:srgbClr val="F580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BA46FD-8CAF-46D8-AF67-B239E832972F}"/>
                </a:ext>
              </a:extLst>
            </p:cNvPr>
            <p:cNvSpPr txBox="1"/>
            <p:nvPr/>
          </p:nvSpPr>
          <p:spPr>
            <a:xfrm>
              <a:off x="10094112" y="3895990"/>
              <a:ext cx="1969196" cy="548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3600" b="1" dirty="0">
                  <a:solidFill>
                    <a:schemeClr val="bg1"/>
                  </a:solidFill>
                  <a:latin typeface="THE스피드" panose="02020503020101020101" pitchFamily="18" charset="-127"/>
                  <a:ea typeface="THE스피드" panose="02020503020101020101" pitchFamily="18" charset="-127"/>
                  <a:cs typeface="THE스피드" panose="02020503020101020101" pitchFamily="18" charset="-127"/>
                </a:rPr>
                <a:t>MATCH</a:t>
              </a:r>
              <a:endParaRPr lang="ko-KR" altLang="en-US" sz="3600" b="1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endParaRPr>
            </a:p>
          </p:txBody>
        </p: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9FCA39E-758F-4E58-AC50-0F0FAE51776E}"/>
              </a:ext>
            </a:extLst>
          </p:cNvPr>
          <p:cNvCxnSpPr>
            <a:cxnSpLocks/>
          </p:cNvCxnSpPr>
          <p:nvPr/>
        </p:nvCxnSpPr>
        <p:spPr>
          <a:xfrm>
            <a:off x="6836496" y="4248433"/>
            <a:ext cx="0" cy="548362"/>
          </a:xfrm>
          <a:prstGeom prst="line">
            <a:avLst/>
          </a:prstGeom>
          <a:ln w="31750">
            <a:solidFill>
              <a:srgbClr val="F5808E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C5DD78B-EDEB-49E4-9029-975FF4A76897}"/>
              </a:ext>
            </a:extLst>
          </p:cNvPr>
          <p:cNvCxnSpPr>
            <a:cxnSpLocks/>
          </p:cNvCxnSpPr>
          <p:nvPr/>
        </p:nvCxnSpPr>
        <p:spPr>
          <a:xfrm>
            <a:off x="5204885" y="3194756"/>
            <a:ext cx="0" cy="1096724"/>
          </a:xfrm>
          <a:prstGeom prst="line">
            <a:avLst/>
          </a:prstGeom>
          <a:ln w="31750">
            <a:solidFill>
              <a:srgbClr val="F5808E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548DE5A-AA5F-4E68-BA90-726BA0DEA720}"/>
              </a:ext>
            </a:extLst>
          </p:cNvPr>
          <p:cNvCxnSpPr>
            <a:cxnSpLocks/>
          </p:cNvCxnSpPr>
          <p:nvPr/>
        </p:nvCxnSpPr>
        <p:spPr>
          <a:xfrm>
            <a:off x="8706739" y="3194756"/>
            <a:ext cx="0" cy="1096724"/>
          </a:xfrm>
          <a:prstGeom prst="line">
            <a:avLst/>
          </a:prstGeom>
          <a:ln w="31750">
            <a:solidFill>
              <a:srgbClr val="F5808E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D65D4B0-E503-462A-BC68-6031508ED845}"/>
              </a:ext>
            </a:extLst>
          </p:cNvPr>
          <p:cNvCxnSpPr>
            <a:cxnSpLocks/>
          </p:cNvCxnSpPr>
          <p:nvPr/>
        </p:nvCxnSpPr>
        <p:spPr>
          <a:xfrm>
            <a:off x="3658607" y="4292600"/>
            <a:ext cx="0" cy="651933"/>
          </a:xfrm>
          <a:prstGeom prst="line">
            <a:avLst/>
          </a:prstGeom>
          <a:ln w="31750">
            <a:solidFill>
              <a:srgbClr val="F5808E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C320885-F765-4CC2-BB80-1D3D6E1026D5}"/>
              </a:ext>
            </a:extLst>
          </p:cNvPr>
          <p:cNvCxnSpPr>
            <a:cxnSpLocks/>
          </p:cNvCxnSpPr>
          <p:nvPr/>
        </p:nvCxnSpPr>
        <p:spPr>
          <a:xfrm>
            <a:off x="2135556" y="3429000"/>
            <a:ext cx="0" cy="818313"/>
          </a:xfrm>
          <a:prstGeom prst="line">
            <a:avLst/>
          </a:prstGeom>
          <a:ln w="31750">
            <a:solidFill>
              <a:srgbClr val="F5808E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5982774-1538-4FAC-BC4A-1F4DBAC26A59}"/>
              </a:ext>
            </a:extLst>
          </p:cNvPr>
          <p:cNvSpPr txBox="1"/>
          <p:nvPr/>
        </p:nvSpPr>
        <p:spPr>
          <a:xfrm>
            <a:off x="4345082" y="2010605"/>
            <a:ext cx="1719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예상</a:t>
            </a:r>
            <a:endParaRPr lang="en-US" altLang="ko-KR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3600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매칭수</a:t>
            </a:r>
            <a:endParaRPr lang="en-US" altLang="ko-KR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DC3416-BE12-4831-B61B-7B3AD639E089}"/>
              </a:ext>
            </a:extLst>
          </p:cNvPr>
          <p:cNvSpPr txBox="1"/>
          <p:nvPr/>
        </p:nvSpPr>
        <p:spPr>
          <a:xfrm>
            <a:off x="2803819" y="4903030"/>
            <a:ext cx="1719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재미</a:t>
            </a:r>
            <a:endParaRPr lang="en-US" altLang="ko-KR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점수</a:t>
            </a:r>
            <a:endParaRPr lang="en-US" altLang="ko-KR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D2D650-7A16-4814-9BF0-D2E905526831}"/>
              </a:ext>
            </a:extLst>
          </p:cNvPr>
          <p:cNvSpPr txBox="1"/>
          <p:nvPr/>
        </p:nvSpPr>
        <p:spPr>
          <a:xfrm>
            <a:off x="1016148" y="1755378"/>
            <a:ext cx="2249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30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관심사를 공유하는 정도</a:t>
            </a:r>
            <a:endParaRPr lang="en-US" altLang="ko-KR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A8391-280D-45D7-9A9A-137E096EDEA8}"/>
              </a:ext>
            </a:extLst>
          </p:cNvPr>
          <p:cNvSpPr txBox="1"/>
          <p:nvPr/>
        </p:nvSpPr>
        <p:spPr>
          <a:xfrm>
            <a:off x="7543787" y="1563565"/>
            <a:ext cx="2333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상대가</a:t>
            </a:r>
            <a:endParaRPr lang="en-US" altLang="ko-KR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마음에 든 정도</a:t>
            </a:r>
            <a:endParaRPr lang="en-US" altLang="ko-KR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8" name="슬라이드 번호 개체 틀 2">
            <a:extLst>
              <a:ext uri="{FF2B5EF4-FFF2-40B4-BE49-F238E27FC236}">
                <a16:creationId xmlns:a16="http://schemas.microsoft.com/office/drawing/2014/main" id="{D107FD74-0785-4BBB-A46B-206EBCC6CDD3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30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" grpId="0"/>
      <p:bldP spid="25" grpId="0"/>
      <p:bldP spid="26" grpId="0"/>
      <p:bldP spid="3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2">
            <a:extLst>
              <a:ext uri="{FF2B5EF4-FFF2-40B4-BE49-F238E27FC236}">
                <a16:creationId xmlns:a16="http://schemas.microsoft.com/office/drawing/2014/main" id="{D107FD74-0785-4BBB-A46B-206EBCC6CDD3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C016-75E9-4C2E-81A1-EF03709AA3F2}"/>
              </a:ext>
            </a:extLst>
          </p:cNvPr>
          <p:cNvSpPr txBox="1"/>
          <p:nvPr/>
        </p:nvSpPr>
        <p:spPr>
          <a:xfrm>
            <a:off x="3426643" y="2389204"/>
            <a:ext cx="53206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spc="600" dirty="0">
                <a:gradFill>
                  <a:gsLst>
                    <a:gs pos="0">
                      <a:srgbClr val="5C5393">
                        <a:alpha val="78000"/>
                      </a:srgbClr>
                    </a:gs>
                    <a:gs pos="24000">
                      <a:srgbClr val="6C5B7B">
                        <a:lumMod val="100000"/>
                        <a:alpha val="78000"/>
                      </a:srgbClr>
                    </a:gs>
                    <a:gs pos="46000">
                      <a:srgbClr val="A0A0AB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10800000" scaled="1"/>
                </a:gra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높을수록 매칭이</a:t>
            </a:r>
            <a:endParaRPr lang="en-US" altLang="ko-KR" sz="5400" b="1" spc="600" dirty="0">
              <a:gradFill>
                <a:gsLst>
                  <a:gs pos="0">
                    <a:srgbClr val="5C5393">
                      <a:alpha val="78000"/>
                    </a:srgbClr>
                  </a:gs>
                  <a:gs pos="24000">
                    <a:srgbClr val="6C5B7B">
                      <a:lumMod val="100000"/>
                      <a:alpha val="78000"/>
                    </a:srgbClr>
                  </a:gs>
                  <a:gs pos="46000">
                    <a:srgbClr val="A0A0AB"/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1"/>
              </a:gra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5400" b="1" spc="600" dirty="0">
                <a:gradFill>
                  <a:gsLst>
                    <a:gs pos="0">
                      <a:srgbClr val="5C5393">
                        <a:alpha val="78000"/>
                      </a:srgbClr>
                    </a:gs>
                    <a:gs pos="24000">
                      <a:srgbClr val="6C5B7B">
                        <a:lumMod val="100000"/>
                        <a:alpha val="78000"/>
                      </a:srgbClr>
                    </a:gs>
                    <a:gs pos="46000">
                      <a:srgbClr val="A0A0AB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10800000" scaled="1"/>
                </a:gra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실패하는 요인</a:t>
            </a:r>
          </a:p>
        </p:txBody>
      </p:sp>
      <p:sp>
        <p:nvSpPr>
          <p:cNvPr id="4" name="하트 3">
            <a:extLst>
              <a:ext uri="{FF2B5EF4-FFF2-40B4-BE49-F238E27FC236}">
                <a16:creationId xmlns:a16="http://schemas.microsoft.com/office/drawing/2014/main" id="{3AFCA930-0A3E-4EB1-93D9-A7BCF48FCECB}"/>
              </a:ext>
            </a:extLst>
          </p:cNvPr>
          <p:cNvSpPr/>
          <p:nvPr/>
        </p:nvSpPr>
        <p:spPr>
          <a:xfrm>
            <a:off x="5662247" y="1453661"/>
            <a:ext cx="879230" cy="821642"/>
          </a:xfrm>
          <a:prstGeom prst="heart">
            <a:avLst/>
          </a:prstGeom>
          <a:gradFill>
            <a:gsLst>
              <a:gs pos="0">
                <a:srgbClr val="5C5393">
                  <a:alpha val="78000"/>
                </a:srgbClr>
              </a:gs>
              <a:gs pos="24000">
                <a:srgbClr val="8A7E9F"/>
              </a:gs>
              <a:gs pos="46000">
                <a:srgbClr val="A4A9BD"/>
              </a:gs>
              <a:gs pos="100000">
                <a:srgbClr val="C9C9C9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rgbClr val="5C5393">
                      <a:alpha val="78000"/>
                    </a:srgbClr>
                  </a:gs>
                  <a:gs pos="24000">
                    <a:srgbClr val="6C5B7B">
                      <a:lumMod val="100000"/>
                      <a:alpha val="78000"/>
                    </a:srgbClr>
                  </a:gs>
                  <a:gs pos="46000">
                    <a:srgbClr val="A0A0AB"/>
                  </a:gs>
                  <a:gs pos="100000">
                    <a:srgbClr val="C9C9C9"/>
                  </a:gs>
                </a:gsLst>
                <a:lin ang="10800000" scaled="1"/>
              </a:gra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1454AA6-87B0-4B51-B421-D24EB35C5C5C}"/>
              </a:ext>
            </a:extLst>
          </p:cNvPr>
          <p:cNvCxnSpPr>
            <a:cxnSpLocks/>
          </p:cNvCxnSpPr>
          <p:nvPr/>
        </p:nvCxnSpPr>
        <p:spPr>
          <a:xfrm flipH="1">
            <a:off x="2" y="4292600"/>
            <a:ext cx="12191998" cy="0"/>
          </a:xfrm>
          <a:prstGeom prst="line">
            <a:avLst/>
          </a:prstGeom>
          <a:ln w="114300">
            <a:gradFill flip="none" rotWithShape="1">
              <a:gsLst>
                <a:gs pos="12000">
                  <a:srgbClr val="5C5393">
                    <a:alpha val="71000"/>
                  </a:srgbClr>
                </a:gs>
                <a:gs pos="39000">
                  <a:srgbClr val="6C5B7B">
                    <a:lumMod val="100000"/>
                    <a:alpha val="80000"/>
                  </a:srgbClr>
                </a:gs>
                <a:gs pos="63000">
                  <a:schemeClr val="tx2">
                    <a:lumMod val="40000"/>
                    <a:lumOff val="60000"/>
                  </a:schemeClr>
                </a:gs>
                <a:gs pos="88000">
                  <a:schemeClr val="accent3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664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3B1BD1-226B-4666-BC30-1E7DC8BB0935}"/>
              </a:ext>
            </a:extLst>
          </p:cNvPr>
          <p:cNvCxnSpPr>
            <a:cxnSpLocks/>
          </p:cNvCxnSpPr>
          <p:nvPr/>
        </p:nvCxnSpPr>
        <p:spPr>
          <a:xfrm flipH="1">
            <a:off x="1" y="4292600"/>
            <a:ext cx="10611555" cy="0"/>
          </a:xfrm>
          <a:prstGeom prst="line">
            <a:avLst/>
          </a:prstGeom>
          <a:ln w="114300">
            <a:gradFill flip="none" rotWithShape="1">
              <a:gsLst>
                <a:gs pos="12000">
                  <a:srgbClr val="5C5393">
                    <a:alpha val="71000"/>
                  </a:srgbClr>
                </a:gs>
                <a:gs pos="39000">
                  <a:srgbClr val="6C5B7B">
                    <a:lumMod val="100000"/>
                    <a:alpha val="80000"/>
                  </a:srgbClr>
                </a:gs>
                <a:gs pos="63000">
                  <a:schemeClr val="tx2">
                    <a:lumMod val="40000"/>
                    <a:lumOff val="60000"/>
                  </a:schemeClr>
                </a:gs>
                <a:gs pos="88000">
                  <a:schemeClr val="accent3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9FCA39E-758F-4E58-AC50-0F0FAE51776E}"/>
              </a:ext>
            </a:extLst>
          </p:cNvPr>
          <p:cNvCxnSpPr>
            <a:cxnSpLocks/>
          </p:cNvCxnSpPr>
          <p:nvPr/>
        </p:nvCxnSpPr>
        <p:spPr>
          <a:xfrm>
            <a:off x="2326218" y="3194756"/>
            <a:ext cx="0" cy="1096724"/>
          </a:xfrm>
          <a:prstGeom prst="line">
            <a:avLst/>
          </a:prstGeom>
          <a:ln w="31750">
            <a:solidFill>
              <a:srgbClr val="8982AC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C5DD78B-EDEB-49E4-9029-975FF4A76897}"/>
              </a:ext>
            </a:extLst>
          </p:cNvPr>
          <p:cNvCxnSpPr>
            <a:cxnSpLocks/>
          </p:cNvCxnSpPr>
          <p:nvPr/>
        </p:nvCxnSpPr>
        <p:spPr>
          <a:xfrm>
            <a:off x="8699640" y="4292600"/>
            <a:ext cx="0" cy="1096724"/>
          </a:xfrm>
          <a:prstGeom prst="line">
            <a:avLst/>
          </a:prstGeom>
          <a:ln w="31750">
            <a:solidFill>
              <a:srgbClr val="8982AC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548DE5A-AA5F-4E68-BA90-726BA0DEA720}"/>
              </a:ext>
            </a:extLst>
          </p:cNvPr>
          <p:cNvCxnSpPr>
            <a:cxnSpLocks/>
          </p:cNvCxnSpPr>
          <p:nvPr/>
        </p:nvCxnSpPr>
        <p:spPr>
          <a:xfrm>
            <a:off x="6464576" y="3194756"/>
            <a:ext cx="0" cy="1096724"/>
          </a:xfrm>
          <a:prstGeom prst="line">
            <a:avLst/>
          </a:prstGeom>
          <a:ln w="31750">
            <a:solidFill>
              <a:srgbClr val="8982AC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>
            <a:extLst>
              <a:ext uri="{FF2B5EF4-FFF2-40B4-BE49-F238E27FC236}">
                <a16:creationId xmlns:a16="http://schemas.microsoft.com/office/drawing/2014/main" id="{34DB0161-251F-4A77-B5A2-5777B7958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0747" y="3417711"/>
            <a:ext cx="1635558" cy="1635558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E2B35E-4A4C-418E-B63F-AEF69A6CA837}"/>
              </a:ext>
            </a:extLst>
          </p:cNvPr>
          <p:cNvCxnSpPr>
            <a:cxnSpLocks/>
          </p:cNvCxnSpPr>
          <p:nvPr/>
        </p:nvCxnSpPr>
        <p:spPr>
          <a:xfrm>
            <a:off x="3726605" y="4322516"/>
            <a:ext cx="0" cy="1096724"/>
          </a:xfrm>
          <a:prstGeom prst="line">
            <a:avLst/>
          </a:prstGeom>
          <a:ln w="31750">
            <a:solidFill>
              <a:srgbClr val="8982AC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19F0B72-5C4C-46AD-9B21-784DDC1E22DC}"/>
              </a:ext>
            </a:extLst>
          </p:cNvPr>
          <p:cNvSpPr txBox="1"/>
          <p:nvPr/>
        </p:nvSpPr>
        <p:spPr>
          <a:xfrm>
            <a:off x="2954989" y="5482285"/>
            <a:ext cx="1543232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지성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261280-EBCE-4657-8A47-A21DC0176C43}"/>
              </a:ext>
            </a:extLst>
          </p:cNvPr>
          <p:cNvSpPr txBox="1"/>
          <p:nvPr/>
        </p:nvSpPr>
        <p:spPr>
          <a:xfrm>
            <a:off x="732677" y="1562051"/>
            <a:ext cx="318708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자신을</a:t>
            </a:r>
            <a:endParaRPr lang="en-US" altLang="ko-KR" sz="34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3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매력적으로</a:t>
            </a:r>
            <a:endParaRPr lang="en-US" altLang="ko-KR" sz="34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3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생각하는 정도</a:t>
            </a:r>
            <a:endParaRPr lang="en-US" altLang="ko-KR" sz="34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C53B41-187D-4E55-9D94-D76C10B5BF81}"/>
              </a:ext>
            </a:extLst>
          </p:cNvPr>
          <p:cNvSpPr txBox="1"/>
          <p:nvPr/>
        </p:nvSpPr>
        <p:spPr>
          <a:xfrm>
            <a:off x="7710157" y="5174444"/>
            <a:ext cx="199545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의욕적인</a:t>
            </a:r>
            <a:endParaRPr lang="en-US" altLang="ko-KR" sz="34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3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정도</a:t>
            </a:r>
            <a:endParaRPr lang="en-US" altLang="ko-KR" sz="34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60E69-B407-4763-829F-6ED47C67C991}"/>
              </a:ext>
            </a:extLst>
          </p:cNvPr>
          <p:cNvSpPr txBox="1"/>
          <p:nvPr/>
        </p:nvSpPr>
        <p:spPr>
          <a:xfrm>
            <a:off x="5022063" y="1989599"/>
            <a:ext cx="28850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상대와 나의 </a:t>
            </a:r>
            <a:r>
              <a:rPr lang="en-US" altLang="ko-KR" sz="3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like</a:t>
            </a:r>
            <a:r>
              <a:rPr lang="ko-KR" altLang="en-US" sz="3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점수차</a:t>
            </a:r>
            <a:endParaRPr lang="en-US" altLang="ko-KR" sz="3400" b="1" spc="300" dirty="0">
              <a:solidFill>
                <a:schemeClr val="tx1">
                  <a:lumMod val="65000"/>
                  <a:lumOff val="3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0" name="슬라이드 번호 개체 틀 2">
            <a:extLst>
              <a:ext uri="{FF2B5EF4-FFF2-40B4-BE49-F238E27FC236}">
                <a16:creationId xmlns:a16="http://schemas.microsoft.com/office/drawing/2014/main" id="{53BB4CBB-39F8-42DF-A95F-EC5CBA052DA5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30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99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17E307-B291-4923-B499-D40854104FB3}"/>
              </a:ext>
            </a:extLst>
          </p:cNvPr>
          <p:cNvCxnSpPr>
            <a:cxnSpLocks/>
          </p:cNvCxnSpPr>
          <p:nvPr/>
        </p:nvCxnSpPr>
        <p:spPr>
          <a:xfrm>
            <a:off x="3385078" y="4297575"/>
            <a:ext cx="5612165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629293" y="2705725"/>
            <a:ext cx="49215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b="1" spc="3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감사합니다</a:t>
            </a: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7B595990-987C-4C5E-B142-279B36DDB35A}"/>
              </a:ext>
            </a:extLst>
          </p:cNvPr>
          <p:cNvSpPr txBox="1">
            <a:spLocks/>
          </p:cNvSpPr>
          <p:nvPr/>
        </p:nvSpPr>
        <p:spPr>
          <a:xfrm>
            <a:off x="9448800" y="63018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CD1-5D8E-42DC-B9AD-D1D544CBF19C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0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7F80-5110-4D87-BDE4-553BCA89DAA5}"/>
              </a:ext>
            </a:extLst>
          </p:cNvPr>
          <p:cNvSpPr/>
          <p:nvPr/>
        </p:nvSpPr>
        <p:spPr>
          <a:xfrm>
            <a:off x="0" y="0"/>
            <a:ext cx="12192000" cy="6857991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4046267" y="2705725"/>
            <a:ext cx="41040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6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목적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07F80-517A-4F52-90FE-2B05B90E21BB}"/>
              </a:ext>
            </a:extLst>
          </p:cNvPr>
          <p:cNvSpPr txBox="1"/>
          <p:nvPr/>
        </p:nvSpPr>
        <p:spPr>
          <a:xfrm>
            <a:off x="2806843" y="2320999"/>
            <a:ext cx="7617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F83888-266C-4F7D-835D-FFA4E94D783A}"/>
              </a:ext>
            </a:extLst>
          </p:cNvPr>
          <p:cNvSpPr txBox="1"/>
          <p:nvPr/>
        </p:nvSpPr>
        <p:spPr>
          <a:xfrm>
            <a:off x="8374266" y="2320999"/>
            <a:ext cx="7761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ADD6081-3DB0-49B5-B278-65705609147F}"/>
              </a:ext>
            </a:extLst>
          </p:cNvPr>
          <p:cNvCxnSpPr>
            <a:cxnSpLocks/>
          </p:cNvCxnSpPr>
          <p:nvPr/>
        </p:nvCxnSpPr>
        <p:spPr>
          <a:xfrm>
            <a:off x="8477956" y="4297575"/>
            <a:ext cx="3710186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51292F8-6BF9-438B-9E0F-EB7EF2A63C36}"/>
              </a:ext>
            </a:extLst>
          </p:cNvPr>
          <p:cNvCxnSpPr>
            <a:cxnSpLocks/>
          </p:cNvCxnSpPr>
          <p:nvPr/>
        </p:nvCxnSpPr>
        <p:spPr>
          <a:xfrm>
            <a:off x="0" y="4297575"/>
            <a:ext cx="3318933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77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A657429-883B-4F83-A78C-38CDC2510AD3}"/>
              </a:ext>
            </a:extLst>
          </p:cNvPr>
          <p:cNvSpPr/>
          <p:nvPr/>
        </p:nvSpPr>
        <p:spPr>
          <a:xfrm>
            <a:off x="5385919" y="4991274"/>
            <a:ext cx="1120389" cy="381224"/>
          </a:xfrm>
          <a:prstGeom prst="rect">
            <a:avLst/>
          </a:prstGeom>
          <a:solidFill>
            <a:srgbClr val="BCBDD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9054897" y="-50313"/>
            <a:ext cx="2657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b="1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purpose</a:t>
            </a:r>
            <a:endParaRPr lang="ko-KR" altLang="en-US" sz="6000" b="1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3A0D9C-754B-402E-9DBC-D4D71A20F08E}"/>
              </a:ext>
            </a:extLst>
          </p:cNvPr>
          <p:cNvSpPr txBox="1"/>
          <p:nvPr/>
        </p:nvSpPr>
        <p:spPr>
          <a:xfrm>
            <a:off x="2303634" y="3785203"/>
            <a:ext cx="7608172" cy="1587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매칭 성공에 영향을 주는</a:t>
            </a:r>
            <a:r>
              <a:rPr lang="en-US" altLang="ko-KR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요인들을 찾기</a:t>
            </a:r>
            <a:endParaRPr lang="en-US" altLang="ko-KR" sz="36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종속변수</a:t>
            </a:r>
            <a:r>
              <a:rPr lang="en-US" altLang="ko-KR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match</a:t>
            </a:r>
            <a:r>
              <a:rPr lang="ko-KR" altLang="en-US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를 맞춰라 </a:t>
            </a:r>
            <a:r>
              <a:rPr lang="en-US" altLang="ko-KR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!!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1DDE786-877D-490B-BB3B-760709ED6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3383" y="1939744"/>
            <a:ext cx="1785231" cy="178523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1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18B2F19-1EA6-44B0-A6B4-7172ADC72702}"/>
              </a:ext>
            </a:extLst>
          </p:cNvPr>
          <p:cNvSpPr/>
          <p:nvPr/>
        </p:nvSpPr>
        <p:spPr>
          <a:xfrm>
            <a:off x="0" y="0"/>
            <a:ext cx="12192000" cy="6857991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B7F606A-B587-45F1-A062-7CBD566AE0BC}"/>
              </a:ext>
            </a:extLst>
          </p:cNvPr>
          <p:cNvCxnSpPr>
            <a:cxnSpLocks/>
          </p:cNvCxnSpPr>
          <p:nvPr/>
        </p:nvCxnSpPr>
        <p:spPr>
          <a:xfrm>
            <a:off x="13420" y="4297575"/>
            <a:ext cx="3384536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46ECDA-0406-4028-ADE7-C67B016F07DA}"/>
              </a:ext>
            </a:extLst>
          </p:cNvPr>
          <p:cNvSpPr txBox="1"/>
          <p:nvPr/>
        </p:nvSpPr>
        <p:spPr>
          <a:xfrm>
            <a:off x="2000227" y="2697013"/>
            <a:ext cx="79031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3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데이터 탐색 및 정제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CC540B-89A1-4609-B81C-6D001DF31C4F}"/>
              </a:ext>
            </a:extLst>
          </p:cNvPr>
          <p:cNvSpPr txBox="1"/>
          <p:nvPr/>
        </p:nvSpPr>
        <p:spPr>
          <a:xfrm>
            <a:off x="1324814" y="2320999"/>
            <a:ext cx="76174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739A86E-4D79-49F9-8340-EE5F86F2077A}"/>
              </a:ext>
            </a:extLst>
          </p:cNvPr>
          <p:cNvCxnSpPr>
            <a:cxnSpLocks/>
          </p:cNvCxnSpPr>
          <p:nvPr/>
        </p:nvCxnSpPr>
        <p:spPr>
          <a:xfrm>
            <a:off x="8659709" y="4297575"/>
            <a:ext cx="3528433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7ACD8C-B125-4B70-9F2A-FD50B3AF946D}"/>
              </a:ext>
            </a:extLst>
          </p:cNvPr>
          <p:cNvSpPr txBox="1"/>
          <p:nvPr/>
        </p:nvSpPr>
        <p:spPr>
          <a:xfrm>
            <a:off x="9647750" y="2320999"/>
            <a:ext cx="7761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2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A8C2AF8-94B9-455A-8A4F-709D32B2E4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5" t="14784" r="38104" b="29330"/>
          <a:stretch/>
        </p:blipFill>
        <p:spPr>
          <a:xfrm>
            <a:off x="3048001" y="2231667"/>
            <a:ext cx="7831015" cy="407534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9046024" y="87607"/>
            <a:ext cx="301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데이터 구성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8EFDA7-07A2-4BBE-9409-2CEBC7F45F8D}"/>
              </a:ext>
            </a:extLst>
          </p:cNvPr>
          <p:cNvSpPr txBox="1"/>
          <p:nvPr/>
        </p:nvSpPr>
        <p:spPr>
          <a:xfrm>
            <a:off x="5664785" y="1053023"/>
            <a:ext cx="242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6E6499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196 variables</a:t>
            </a:r>
            <a:endParaRPr lang="ko-KR" altLang="en-US" sz="2800" b="1" dirty="0">
              <a:solidFill>
                <a:srgbClr val="6E6499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06B32FD1-7FA0-40E3-A968-03D8E0CBB6D6}"/>
              </a:ext>
            </a:extLst>
          </p:cNvPr>
          <p:cNvSpPr/>
          <p:nvPr/>
        </p:nvSpPr>
        <p:spPr>
          <a:xfrm rot="16200000">
            <a:off x="6655836" y="-1758731"/>
            <a:ext cx="469645" cy="7432769"/>
          </a:xfrm>
          <a:prstGeom prst="rightBrace">
            <a:avLst>
              <a:gd name="adj1" fmla="val 100477"/>
              <a:gd name="adj2" fmla="val 50000"/>
            </a:avLst>
          </a:prstGeom>
          <a:ln w="50800">
            <a:solidFill>
              <a:srgbClr val="7169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943138BF-74BB-45FE-91B2-D8ECCDF582CA}"/>
              </a:ext>
            </a:extLst>
          </p:cNvPr>
          <p:cNvSpPr/>
          <p:nvPr/>
        </p:nvSpPr>
        <p:spPr>
          <a:xfrm rot="10800000">
            <a:off x="2523040" y="2357610"/>
            <a:ext cx="453299" cy="3767768"/>
          </a:xfrm>
          <a:prstGeom prst="rightBrace">
            <a:avLst>
              <a:gd name="adj1" fmla="val 100477"/>
              <a:gd name="adj2" fmla="val 50000"/>
            </a:avLst>
          </a:prstGeom>
          <a:ln w="50800">
            <a:solidFill>
              <a:srgbClr val="7169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1E3353-D32C-4938-B0D9-7E023477FD7D}"/>
              </a:ext>
            </a:extLst>
          </p:cNvPr>
          <p:cNvSpPr/>
          <p:nvPr/>
        </p:nvSpPr>
        <p:spPr>
          <a:xfrm>
            <a:off x="457354" y="3956613"/>
            <a:ext cx="196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6E6499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6702 </a:t>
            </a:r>
            <a:r>
              <a:rPr lang="en-US" altLang="ko-KR" sz="2400" b="1" dirty="0" err="1">
                <a:solidFill>
                  <a:srgbClr val="6E6499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obs</a:t>
            </a:r>
            <a:endParaRPr lang="en-US" altLang="ko-KR" sz="2400" b="1" dirty="0">
              <a:solidFill>
                <a:srgbClr val="6E6499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A6F96D-0A3F-421C-9DEE-7ACA2C7DA709}"/>
              </a:ext>
            </a:extLst>
          </p:cNvPr>
          <p:cNvSpPr/>
          <p:nvPr/>
        </p:nvSpPr>
        <p:spPr>
          <a:xfrm>
            <a:off x="3059727" y="2263396"/>
            <a:ext cx="7831014" cy="207623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87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954" y="1"/>
            <a:ext cx="8926045" cy="811156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795"/>
            <a:ext cx="12191999" cy="254874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61071-F42D-4902-B777-2DA67620B5E0}"/>
              </a:ext>
            </a:extLst>
          </p:cNvPr>
          <p:cNvSpPr txBox="1"/>
          <p:nvPr/>
        </p:nvSpPr>
        <p:spPr>
          <a:xfrm>
            <a:off x="8419300" y="87607"/>
            <a:ext cx="3682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주요 변수 소개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8C4BBC-53BA-403A-BC01-ACD0E8C0B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095448"/>
              </p:ext>
            </p:extLst>
          </p:nvPr>
        </p:nvGraphicFramePr>
        <p:xfrm>
          <a:off x="994475" y="1526974"/>
          <a:ext cx="10203047" cy="4011220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85000"/>
                  </a:schemeClr>
                </a:solidFill>
                <a:tableStyleId>{5C22544A-7EE6-4342-B048-85BDC9FD1C3A}</a:tableStyleId>
              </a:tblPr>
              <a:tblGrid>
                <a:gridCol w="2772568">
                  <a:extLst>
                    <a:ext uri="{9D8B030D-6E8A-4147-A177-3AD203B41FA5}">
                      <a16:colId xmlns:a16="http://schemas.microsoft.com/office/drawing/2014/main" val="1976950711"/>
                    </a:ext>
                  </a:extLst>
                </a:gridCol>
                <a:gridCol w="4990618">
                  <a:extLst>
                    <a:ext uri="{9D8B030D-6E8A-4147-A177-3AD203B41FA5}">
                      <a16:colId xmlns:a16="http://schemas.microsoft.com/office/drawing/2014/main" val="1342729721"/>
                    </a:ext>
                  </a:extLst>
                </a:gridCol>
                <a:gridCol w="2439861">
                  <a:extLst>
                    <a:ext uri="{9D8B030D-6E8A-4147-A177-3AD203B41FA5}">
                      <a16:colId xmlns:a16="http://schemas.microsoft.com/office/drawing/2014/main" val="3445931639"/>
                    </a:ext>
                  </a:extLst>
                </a:gridCol>
              </a:tblGrid>
              <a:tr h="4514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변수 이름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변수 설명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범주 개수 </a:t>
                      </a:r>
                      <a:r>
                        <a:rPr lang="en-US" altLang="ko-KR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/ </a:t>
                      </a:r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범위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33275"/>
                  </a:ext>
                </a:extLst>
              </a:tr>
              <a:tr h="4875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round</a:t>
                      </a:r>
                      <a:endParaRPr lang="en-US" sz="2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그 날 스피드 데이트에서 만난 파트너 수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5~22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08442"/>
                  </a:ext>
                </a:extLst>
              </a:tr>
              <a:tr h="485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wave</a:t>
                      </a:r>
                    </a:p>
                  </a:txBody>
                  <a:tcPr marL="7795" marR="7795" marT="779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스피드 데이트 조 번호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1~22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34327"/>
                  </a:ext>
                </a:extLst>
              </a:tr>
              <a:tr h="4847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pf_o_attr</a:t>
                      </a:r>
                      <a:endParaRPr lang="en-US" sz="2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6</a:t>
                      </a:r>
                      <a:r>
                        <a:rPr lang="ko-KR" altLang="en-US" sz="21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개 항목에 </a:t>
                      </a:r>
                      <a:r>
                        <a:rPr lang="ko-KR" alt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파트너가 사전에 매긴 점수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13507"/>
                  </a:ext>
                </a:extLst>
              </a:tr>
              <a:tr h="476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from</a:t>
                      </a:r>
                    </a:p>
                  </a:txBody>
                  <a:tcPr marL="7795" marR="7795" marT="779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태어나서 자란 나라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270</a:t>
                      </a:r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개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230021"/>
                  </a:ext>
                </a:extLst>
              </a:tr>
              <a:tr h="4835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career_c</a:t>
                      </a:r>
                      <a:endParaRPr lang="en-US" sz="2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직업 코드</a:t>
                      </a: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17</a:t>
                      </a:r>
                      <a:r>
                        <a:rPr lang="ko-KR" alt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개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814298"/>
                  </a:ext>
                </a:extLst>
              </a:tr>
              <a:tr h="4944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exphappy</a:t>
                      </a:r>
                      <a:endParaRPr lang="en-US" sz="2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소개팅에</a:t>
                      </a:r>
                      <a:r>
                        <a:rPr lang="en-US" altLang="ko-KR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</a:t>
                      </a:r>
                      <a:r>
                        <a:rPr lang="ko-KR" alt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기대하는 정도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r>
                        <a:rPr lang="ko-KR" alt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점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230219"/>
                  </a:ext>
                </a:extLst>
              </a:tr>
              <a:tr h="4521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like / </a:t>
                      </a:r>
                      <a:r>
                        <a:rPr lang="en-US" sz="27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HE스피드" panose="02020503020101020101" pitchFamily="18" charset="-127"/>
                          <a:ea typeface="THE스피드" panose="02020503020101020101" pitchFamily="18" charset="-127"/>
                          <a:cs typeface="THE스피드" panose="02020503020101020101" pitchFamily="18" charset="-127"/>
                        </a:rPr>
                        <a:t>like_o</a:t>
                      </a:r>
                      <a:endParaRPr lang="en-US" sz="2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HE스피드" panose="02020503020101020101" pitchFamily="18" charset="-127"/>
                        <a:ea typeface="THE스피드" panose="02020503020101020101" pitchFamily="18" charset="-127"/>
                        <a:cs typeface="THE스피드" panose="02020503020101020101" pitchFamily="18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이 사람이 마음에 든 정도</a:t>
                      </a:r>
                      <a:endParaRPr lang="en-US" altLang="ko-KR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(_o</a:t>
                      </a:r>
                      <a:r>
                        <a:rPr lang="ko-KR" altLang="en-US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는 상대방이 나에게 매긴 점수</a:t>
                      </a:r>
                      <a:r>
                        <a:rPr lang="en-US" altLang="ko-KR" sz="2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)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r>
                        <a:rPr lang="ko-KR" alt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점</a:t>
                      </a:r>
                      <a:endParaRPr lang="ko-KR" alt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92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28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6780</TotalTime>
  <Words>2271</Words>
  <Application>Microsoft Office PowerPoint</Application>
  <PresentationFormat>와이드스크린</PresentationFormat>
  <Paragraphs>588</Paragraphs>
  <Slides>45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6" baseType="lpstr">
      <vt:lpstr>Microsoft JhengHei UI</vt:lpstr>
      <vt:lpstr>아리따-돋움(OTF)-Medium</vt:lpstr>
      <vt:lpstr>Arial</vt:lpstr>
      <vt:lpstr>Symbol</vt:lpstr>
      <vt:lpstr>THE스피드</vt:lpstr>
      <vt:lpstr>Wingdings</vt:lpstr>
      <vt:lpstr>맑은 고딕</vt:lpstr>
      <vt:lpstr>인터파크고딕 B</vt:lpstr>
      <vt:lpstr>인터파크고딕 L</vt:lpstr>
      <vt:lpstr>인터파크고딕 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안수빈</dc:creator>
  <cp:lastModifiedBy>KimNaHyeong</cp:lastModifiedBy>
  <cp:revision>215</cp:revision>
  <dcterms:created xsi:type="dcterms:W3CDTF">2018-10-01T16:58:27Z</dcterms:created>
  <dcterms:modified xsi:type="dcterms:W3CDTF">2019-02-15T06:27:11Z</dcterms:modified>
</cp:coreProperties>
</file>