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258" r:id="rId4"/>
    <p:sldId id="296" r:id="rId5"/>
    <p:sldId id="259" r:id="rId6"/>
    <p:sldId id="264" r:id="rId7"/>
    <p:sldId id="280" r:id="rId8"/>
    <p:sldId id="260" r:id="rId9"/>
    <p:sldId id="288" r:id="rId10"/>
    <p:sldId id="289" r:id="rId11"/>
    <p:sldId id="290" r:id="rId12"/>
    <p:sldId id="291" r:id="rId13"/>
    <p:sldId id="292" r:id="rId14"/>
    <p:sldId id="293" r:id="rId15"/>
    <p:sldId id="294" r:id="rId16"/>
    <p:sldId id="295" r:id="rId17"/>
    <p:sldId id="261" r:id="rId18"/>
    <p:sldId id="285" r:id="rId19"/>
    <p:sldId id="297" r:id="rId20"/>
    <p:sldId id="286" r:id="rId21"/>
    <p:sldId id="287" r:id="rId22"/>
    <p:sldId id="273" r:id="rId23"/>
    <p:sldId id="274" r:id="rId24"/>
    <p:sldId id="275" r:id="rId25"/>
    <p:sldId id="276" r:id="rId26"/>
    <p:sldId id="281" r:id="rId27"/>
    <p:sldId id="282" r:id="rId28"/>
    <p:sldId id="277" r:id="rId29"/>
    <p:sldId id="262" r:id="rId30"/>
    <p:sldId id="279" r:id="rId31"/>
    <p:sldId id="283" r:id="rId32"/>
  </p:sldIdLst>
  <p:sldSz cx="12192000" cy="6858000"/>
  <p:notesSz cx="6858000" cy="9144000"/>
  <p:embeddedFontLst>
    <p:embeddedFont>
      <p:font typeface="Cambria Math" panose="02040503050406030204" pitchFamily="18" charset="0"/>
      <p:regular r:id="rId34"/>
    </p:embeddedFont>
    <p:embeddedFont>
      <p:font typeface="맑은 고딕" panose="020B0503020000020004" pitchFamily="50" charset="-127"/>
      <p:regular r:id="rId35"/>
      <p:bold r:id="rId36"/>
    </p:embeddedFont>
    <p:embeddedFont>
      <p:font typeface="배달의민족 한나는 열한살" panose="020B0600000101010101" pitchFamily="50" charset="-127"/>
      <p:regular r:id="rId3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524" autoAdjust="0"/>
    <p:restoredTop sz="94660"/>
  </p:normalViewPr>
  <p:slideViewPr>
    <p:cSldViewPr snapToGrid="0">
      <p:cViewPr varScale="1">
        <p:scale>
          <a:sx n="86" d="100"/>
          <a:sy n="86" d="100"/>
        </p:scale>
        <p:origin x="90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4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23FF87-D74B-430E-ABFF-2F7AC81371FD}" type="datetimeFigureOut">
              <a:rPr lang="ko-KR" altLang="en-US" smtClean="0"/>
              <a:t>2018-08-17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534EA1-134B-4794-95D6-F84D475190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51589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534EA1-134B-4794-95D6-F84D475190E1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17300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𝑤𝑒𝑖𝑔h𝑡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𝑜𝑝𝑝𝑜𝑠𝑒</m:t>
                        </m:r>
                      </m:sub>
                    </m:sSub>
                  </m:oMath>
                </a14:m>
                <a:r>
                  <a:rPr lang="en-US" altLang="ko-KR" dirty="0">
                    <a:latin typeface="배달의민족 한나는 열한살" panose="020B0600000101010101" pitchFamily="50" charset="-127"/>
                    <a:ea typeface="배달의민족 한나는 열한살" panose="020B0600000101010101" pitchFamily="50" charset="-127"/>
                  </a:rPr>
                  <a:t> : </a:t>
                </a:r>
                <a:r>
                  <a:rPr lang="ko-KR" altLang="en-US" dirty="0">
                    <a:latin typeface="배달의민족 한나는 열한살" panose="020B0600000101010101" pitchFamily="50" charset="-127"/>
                    <a:ea typeface="배달의민족 한나는 열한살" panose="020B0600000101010101" pitchFamily="50" charset="-127"/>
                  </a:rPr>
                  <a:t>거리에 따라 상대방에게 받는 영향력의 가중치</a:t>
                </a:r>
                <a:endParaRPr lang="en-US" altLang="ko-KR" dirty="0"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endParaRP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ko-KR" dirty="0">
                    <a:latin typeface="배달의민족 한나는 열한살" panose="020B0600000101010101" pitchFamily="50" charset="-127"/>
                    <a:ea typeface="배달의민족 한나는 열한살" panose="020B0600000101010101" pitchFamily="50" charset="-127"/>
                  </a:rPr>
                  <a:t>(some times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𝑑𝑖𝑠𝑡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𝑜𝑝𝑝𝑜𝑠𝑒</m:t>
                        </m:r>
                      </m:sub>
                    </m:sSub>
                  </m:oMath>
                </a14:m>
                <a:r>
                  <a:rPr lang="en-US" altLang="ko-KR" dirty="0">
                    <a:latin typeface="배달의민족 한나는 열한살" panose="020B0600000101010101" pitchFamily="50" charset="-127"/>
                    <a:ea typeface="배달의민족 한나는 열한살" panose="020B0600000101010101" pitchFamily="50" charset="-127"/>
                  </a:rPr>
                  <a:t>is zero, so 1</a:t>
                </a:r>
                <a:r>
                  <a:rPr lang="ko-KR" altLang="en-US" dirty="0">
                    <a:latin typeface="배달의민족 한나는 열한살" panose="020B0600000101010101" pitchFamily="50" charset="-127"/>
                    <a:ea typeface="배달의민족 한나는 열한살" panose="020B0600000101010101" pitchFamily="50" charset="-127"/>
                  </a:rPr>
                  <a:t>을 더한다</a:t>
                </a:r>
                <a:r>
                  <a:rPr lang="en-US" altLang="ko-KR" dirty="0">
                    <a:latin typeface="배달의민족 한나는 열한살" panose="020B0600000101010101" pitchFamily="50" charset="-127"/>
                    <a:ea typeface="배달의민족 한나는 열한살" panose="020B0600000101010101" pitchFamily="50" charset="-127"/>
                  </a:rPr>
                  <a:t>)</a:t>
                </a:r>
              </a:p>
              <a:p>
                <a:r>
                  <a:rPr lang="en-US" altLang="ko-KR" dirty="0">
                    <a:latin typeface="배달의민족 한나는 열한살" panose="020B0600000101010101" pitchFamily="50" charset="-127"/>
                    <a:ea typeface="배달의민족 한나는 열한살" panose="020B0600000101010101" pitchFamily="50" charset="-127"/>
                  </a:rPr>
                  <a:t>If there are many players who far from one home player, their total score will be low</a:t>
                </a:r>
              </a:p>
              <a:p>
                <a:r>
                  <a:rPr lang="en-US" altLang="ko-KR" dirty="0">
                    <a:latin typeface="배달의민족 한나는 열한살" panose="020B0600000101010101" pitchFamily="50" charset="-127"/>
                    <a:ea typeface="배달의민족 한나는 열한살" panose="020B0600000101010101" pitchFamily="50" charset="-127"/>
                  </a:rPr>
                  <a:t>So we need scaling task</a:t>
                </a:r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ko-KR" i="0" smtClean="0">
                    <a:latin typeface="Cambria Math" panose="02040503050406030204" pitchFamily="18" charset="0"/>
                  </a:rPr>
                  <a:t>〖</a:t>
                </a:r>
                <a:r>
                  <a:rPr lang="en-US" altLang="ko-KR" i="0">
                    <a:latin typeface="Cambria Math" panose="02040503050406030204" pitchFamily="18" charset="0"/>
                  </a:rPr>
                  <a:t>𝑤𝑒𝑖𝑔ℎ𝑡</a:t>
                </a:r>
                <a:r>
                  <a:rPr lang="en-US" altLang="ko-KR" i="0" smtClean="0">
                    <a:latin typeface="Cambria Math" panose="02040503050406030204" pitchFamily="18" charset="0"/>
                  </a:rPr>
                  <a:t>〗_</a:t>
                </a:r>
                <a:r>
                  <a:rPr lang="en-US" altLang="ko-KR" i="0">
                    <a:latin typeface="Cambria Math" panose="02040503050406030204" pitchFamily="18" charset="0"/>
                  </a:rPr>
                  <a:t>𝑜𝑝𝑝𝑜𝑠𝑒</a:t>
                </a:r>
                <a:r>
                  <a:rPr lang="en-US" altLang="ko-KR" dirty="0">
                    <a:latin typeface="배달의민족 한나는 열한살" panose="020B0600000101010101" pitchFamily="50" charset="-127"/>
                    <a:ea typeface="배달의민족 한나는 열한살" panose="020B0600000101010101" pitchFamily="50" charset="-127"/>
                  </a:rPr>
                  <a:t> : </a:t>
                </a:r>
                <a:r>
                  <a:rPr lang="ko-KR" altLang="en-US" dirty="0">
                    <a:latin typeface="배달의민족 한나는 열한살" panose="020B0600000101010101" pitchFamily="50" charset="-127"/>
                    <a:ea typeface="배달의민족 한나는 열한살" panose="020B0600000101010101" pitchFamily="50" charset="-127"/>
                  </a:rPr>
                  <a:t>거리에 따라 상대방에게 받는 영향력의 </a:t>
                </a:r>
                <a:r>
                  <a:rPr lang="ko-KR" altLang="en-US" dirty="0" smtClean="0">
                    <a:latin typeface="배달의민족 한나는 열한살" panose="020B0600000101010101" pitchFamily="50" charset="-127"/>
                    <a:ea typeface="배달의민족 한나는 열한살" panose="020B0600000101010101" pitchFamily="50" charset="-127"/>
                  </a:rPr>
                  <a:t>가중치</a:t>
                </a:r>
                <a:endParaRPr lang="en-US" altLang="ko-KR" dirty="0" smtClean="0"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endParaRP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ko-KR" dirty="0" smtClean="0">
                    <a:latin typeface="배달의민족 한나는 열한살" panose="020B0600000101010101" pitchFamily="50" charset="-127"/>
                    <a:ea typeface="배달의민족 한나는 열한살" panose="020B0600000101010101" pitchFamily="50" charset="-127"/>
                  </a:rPr>
                  <a:t>(some times </a:t>
                </a:r>
                <a:r>
                  <a:rPr lang="en-US" altLang="ko-KR" i="0">
                    <a:latin typeface="Cambria Math" panose="02040503050406030204" pitchFamily="18" charset="0"/>
                  </a:rPr>
                  <a:t>〖𝑑𝑖𝑠𝑡〗_𝑜𝑝𝑝𝑜𝑠𝑒</a:t>
                </a:r>
                <a:r>
                  <a:rPr lang="en-US" altLang="ko-KR" dirty="0">
                    <a:latin typeface="배달의민족 한나는 열한살" panose="020B0600000101010101" pitchFamily="50" charset="-127"/>
                    <a:ea typeface="배달의민족 한나는 열한살" panose="020B0600000101010101" pitchFamily="50" charset="-127"/>
                  </a:rPr>
                  <a:t>is zero, so 1</a:t>
                </a:r>
                <a:r>
                  <a:rPr lang="ko-KR" altLang="en-US" dirty="0">
                    <a:latin typeface="배달의민족 한나는 열한살" panose="020B0600000101010101" pitchFamily="50" charset="-127"/>
                    <a:ea typeface="배달의민족 한나는 열한살" panose="020B0600000101010101" pitchFamily="50" charset="-127"/>
                  </a:rPr>
                  <a:t>을 더한다</a:t>
                </a:r>
                <a:r>
                  <a:rPr lang="en-US" altLang="ko-KR" dirty="0">
                    <a:latin typeface="배달의민족 한나는 열한살" panose="020B0600000101010101" pitchFamily="50" charset="-127"/>
                    <a:ea typeface="배달의민족 한나는 열한살" panose="020B0600000101010101" pitchFamily="50" charset="-127"/>
                  </a:rPr>
                  <a:t>)</a:t>
                </a:r>
              </a:p>
              <a:p>
                <a:r>
                  <a:rPr lang="en-US" altLang="ko-KR" dirty="0" smtClean="0">
                    <a:latin typeface="배달의민족 한나는 열한살" panose="020B0600000101010101" pitchFamily="50" charset="-127"/>
                    <a:ea typeface="배달의민족 한나는 열한살" panose="020B0600000101010101" pitchFamily="50" charset="-127"/>
                  </a:rPr>
                  <a:t>If there are many players who far from one home player, their total score will be low</a:t>
                </a:r>
              </a:p>
              <a:p>
                <a:r>
                  <a:rPr lang="en-US" altLang="ko-KR" dirty="0" smtClean="0">
                    <a:latin typeface="배달의민족 한나는 열한살" panose="020B0600000101010101" pitchFamily="50" charset="-127"/>
                    <a:ea typeface="배달의민족 한나는 열한살" panose="020B0600000101010101" pitchFamily="50" charset="-127"/>
                  </a:rPr>
                  <a:t>So we need scaling task</a:t>
                </a:r>
              </a:p>
              <a:p>
                <a:endParaRPr lang="ko-KR" altLang="en-US" dirty="0"/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2C440C-BA5D-4162-98BE-FEE003C8E99F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99842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5FA37-2FEF-496F-A678-9C97F92CCC1C}" type="datetime1">
              <a:rPr lang="ko-KR" altLang="en-US" smtClean="0"/>
              <a:t>2018-08-17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B9104-BB72-4D21-91F5-5377D70F00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8445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83853-9659-49BB-A8FF-14984F8B1E8F}" type="datetime1">
              <a:rPr lang="ko-KR" altLang="en-US" smtClean="0"/>
              <a:t>2018-08-17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B9104-BB72-4D21-91F5-5377D70F00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0313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0187E-9309-44CB-9CA3-3574F5FF629F}" type="datetime1">
              <a:rPr lang="ko-KR" altLang="en-US" smtClean="0"/>
              <a:t>2018-08-17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B9104-BB72-4D21-91F5-5377D70F00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5976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4D322-B8D9-404F-92D5-18031AB53093}" type="datetime1">
              <a:rPr lang="ko-KR" altLang="en-US" smtClean="0"/>
              <a:t>2018-08-17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B9104-BB72-4D21-91F5-5377D70F00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740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E16DF-3FAD-4520-8731-152CDE1CF23A}" type="datetime1">
              <a:rPr lang="ko-KR" altLang="en-US" smtClean="0"/>
              <a:t>2018-08-17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B9104-BB72-4D21-91F5-5377D70F00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1402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B8716-B766-4A4B-9514-AFE0C79E73F4}" type="datetime1">
              <a:rPr lang="ko-KR" altLang="en-US" smtClean="0"/>
              <a:t>2018-08-17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B9104-BB72-4D21-91F5-5377D70F00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0962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E88EC-1CE2-4C13-A537-D741C51C83EF}" type="datetime1">
              <a:rPr lang="ko-KR" altLang="en-US" smtClean="0"/>
              <a:t>2018-08-17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B9104-BB72-4D21-91F5-5377D70F00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398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EE47C-9715-4DAA-9496-E684AF2EDB5A}" type="datetime1">
              <a:rPr lang="ko-KR" altLang="en-US" smtClean="0"/>
              <a:t>2018-08-17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B9104-BB72-4D21-91F5-5377D70F00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1134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6B335-02F0-43BE-B683-9984885CA4D9}" type="datetime1">
              <a:rPr lang="ko-KR" altLang="en-US" smtClean="0"/>
              <a:t>2018-08-17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B9104-BB72-4D21-91F5-5377D70F00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0463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9C285-2769-4ACA-B73D-89D5C9E0D991}" type="datetime1">
              <a:rPr lang="ko-KR" altLang="en-US" smtClean="0"/>
              <a:t>2018-08-17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B9104-BB72-4D21-91F5-5377D70F00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913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AC426-E7E4-4119-9102-06AC42C58530}" type="datetime1">
              <a:rPr lang="ko-KR" altLang="en-US" smtClean="0"/>
              <a:t>2018-08-17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B9104-BB72-4D21-91F5-5377D70F00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3064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724023-7247-43C1-A73F-9D8FE4CD1CCC}" type="datetime1">
              <a:rPr lang="ko-KR" altLang="en-US" smtClean="0"/>
              <a:t>2018-08-17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FB9104-BB72-4D21-91F5-5377D70F00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8028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tx1"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14177" y="3597812"/>
            <a:ext cx="1156364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dirty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의사결정 나무를 이용한 복싱 경기 결과 예측</a:t>
            </a:r>
            <a:endParaRPr lang="en-US" altLang="ko-KR" sz="4800" dirty="0">
              <a:solidFill>
                <a:schemeClr val="bg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algn="ctr"/>
            <a:endParaRPr lang="en-US" altLang="ko-KR" sz="3600" dirty="0">
              <a:solidFill>
                <a:schemeClr val="bg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algn="ctr"/>
            <a:r>
              <a:rPr lang="ko-KR" altLang="en-US" sz="3600" dirty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송주원</a:t>
            </a:r>
            <a:r>
              <a:rPr lang="en-US" altLang="ko-KR" sz="3600" dirty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</a:t>
            </a:r>
            <a:r>
              <a:rPr lang="ko-KR" altLang="en-US" sz="3600" dirty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양동찬 김은태 문기태 오지수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B9104-BB72-4D21-91F5-5377D70F0010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99097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타원 22">
            <a:extLst>
              <a:ext uri="{FF2B5EF4-FFF2-40B4-BE49-F238E27FC236}">
                <a16:creationId xmlns:a16="http://schemas.microsoft.com/office/drawing/2014/main" id="{EB1C2C3D-8DAF-40B0-8DDC-D6139875699E}"/>
              </a:ext>
            </a:extLst>
          </p:cNvPr>
          <p:cNvSpPr/>
          <p:nvPr/>
        </p:nvSpPr>
        <p:spPr>
          <a:xfrm>
            <a:off x="8058148" y="2091006"/>
            <a:ext cx="3305175" cy="2951897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BFAE35E-9D10-4AD9-B0A9-DFEB1CE0827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097" y="279007"/>
            <a:ext cx="627018" cy="62701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CA5A9E4-7F4A-469A-A875-3138E8C5D775}"/>
              </a:ext>
            </a:extLst>
          </p:cNvPr>
          <p:cNvSpPr txBox="1"/>
          <p:nvPr/>
        </p:nvSpPr>
        <p:spPr>
          <a:xfrm>
            <a:off x="1028115" y="222737"/>
            <a:ext cx="76631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 err="1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전처리</a:t>
            </a:r>
            <a:r>
              <a:rPr lang="en-US" altLang="ko-KR" sz="4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(</a:t>
            </a:r>
            <a:r>
              <a:rPr lang="ko-KR" altLang="en-US" sz="4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심판 결정</a:t>
            </a:r>
            <a:r>
              <a:rPr lang="en-US" altLang="ko-KR" sz="4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)</a:t>
            </a:r>
            <a:endParaRPr lang="ko-KR" altLang="en-US" sz="480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E31FD67-297A-4968-A4F5-2BC380ECF221}"/>
              </a:ext>
            </a:extLst>
          </p:cNvPr>
          <p:cNvSpPr/>
          <p:nvPr/>
        </p:nvSpPr>
        <p:spPr>
          <a:xfrm>
            <a:off x="0" y="1087047"/>
            <a:ext cx="4431323" cy="1227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A7816A53-4187-4F3D-8C6E-1EA90C03D073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50000"/>
                    </a14:imgEffect>
                    <a14:imgEffect>
                      <a14:saturation sat="172000"/>
                    </a14:imgEffect>
                    <a14:imgEffect>
                      <a14:brightnessContrast bright="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8408" y="2271555"/>
            <a:ext cx="2382003" cy="238200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7E6D08C-239E-4C6F-B089-9BB2EB6CF773}"/>
              </a:ext>
            </a:extLst>
          </p:cNvPr>
          <p:cNvSpPr txBox="1"/>
          <p:nvPr/>
        </p:nvSpPr>
        <p:spPr>
          <a:xfrm>
            <a:off x="2056815" y="2693116"/>
            <a:ext cx="18542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NWS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BDDB441-6A13-4021-99FA-4CDF0047A120}"/>
              </a:ext>
            </a:extLst>
          </p:cNvPr>
          <p:cNvSpPr txBox="1"/>
          <p:nvPr/>
        </p:nvSpPr>
        <p:spPr>
          <a:xfrm>
            <a:off x="2056815" y="3237036"/>
            <a:ext cx="18542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PTS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DAD7FA-76AF-40D5-801A-21A856F94B8F}"/>
              </a:ext>
            </a:extLst>
          </p:cNvPr>
          <p:cNvSpPr txBox="1"/>
          <p:nvPr/>
        </p:nvSpPr>
        <p:spPr>
          <a:xfrm>
            <a:off x="2056815" y="3780956"/>
            <a:ext cx="18542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TD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E3A0FF1-5BAB-4547-BC33-116E37111207}"/>
              </a:ext>
            </a:extLst>
          </p:cNvPr>
          <p:cNvSpPr txBox="1"/>
          <p:nvPr/>
        </p:nvSpPr>
        <p:spPr>
          <a:xfrm>
            <a:off x="3328987" y="5345469"/>
            <a:ext cx="61341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NWS  PTS  TD</a:t>
            </a:r>
            <a:r>
              <a:rPr lang="ko-KR" altLang="en-US" sz="44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 제거</a:t>
            </a:r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7C93285C-DBB4-4B02-A746-AF777BC9D9A6}"/>
              </a:ext>
            </a:extLst>
          </p:cNvPr>
          <p:cNvSpPr/>
          <p:nvPr/>
        </p:nvSpPr>
        <p:spPr>
          <a:xfrm>
            <a:off x="5514975" y="3277491"/>
            <a:ext cx="1762125" cy="688527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C1C3A9F1-9BBF-4780-9CC0-E4B3754A416D}"/>
              </a:ext>
            </a:extLst>
          </p:cNvPr>
          <p:cNvSpPr/>
          <p:nvPr/>
        </p:nvSpPr>
        <p:spPr>
          <a:xfrm>
            <a:off x="8210547" y="2280427"/>
            <a:ext cx="3000375" cy="25908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84498E1-1806-49F7-8E4B-E2D7F305EBC0}"/>
              </a:ext>
            </a:extLst>
          </p:cNvPr>
          <p:cNvSpPr txBox="1"/>
          <p:nvPr/>
        </p:nvSpPr>
        <p:spPr>
          <a:xfrm>
            <a:off x="7353299" y="2399937"/>
            <a:ext cx="46958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SD  MD  UD</a:t>
            </a:r>
            <a:endParaRPr lang="ko-KR" altLang="en-US" sz="440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0382A28-73E1-4865-918C-B10054A7A570}"/>
              </a:ext>
            </a:extLst>
          </p:cNvPr>
          <p:cNvSpPr txBox="1"/>
          <p:nvPr/>
        </p:nvSpPr>
        <p:spPr>
          <a:xfrm>
            <a:off x="7353299" y="3264348"/>
            <a:ext cx="46958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TKO  KO</a:t>
            </a:r>
            <a:endParaRPr lang="ko-KR" altLang="en-US" sz="440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6CB6074-AA72-4C4E-BEA8-9F87AADEC206}"/>
              </a:ext>
            </a:extLst>
          </p:cNvPr>
          <p:cNvSpPr txBox="1"/>
          <p:nvPr/>
        </p:nvSpPr>
        <p:spPr>
          <a:xfrm>
            <a:off x="7353299" y="4106982"/>
            <a:ext cx="46958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DQ  RTD</a:t>
            </a:r>
            <a:endParaRPr lang="ko-KR" altLang="en-US" sz="440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B9104-BB72-4D21-91F5-5377D70F0010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71475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E5E17A0D-F2BC-46C2-9BB2-9A6618F3ADD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097" y="279007"/>
            <a:ext cx="627018" cy="627018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D145C311-D757-42DF-9B99-D467DB201A42}"/>
              </a:ext>
            </a:extLst>
          </p:cNvPr>
          <p:cNvSpPr/>
          <p:nvPr/>
        </p:nvSpPr>
        <p:spPr>
          <a:xfrm>
            <a:off x="0" y="1087047"/>
            <a:ext cx="4431323" cy="1227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2FC43A-5823-46E7-A614-2BE1CCE69923}"/>
              </a:ext>
            </a:extLst>
          </p:cNvPr>
          <p:cNvSpPr txBox="1"/>
          <p:nvPr/>
        </p:nvSpPr>
        <p:spPr>
          <a:xfrm>
            <a:off x="1028115" y="222737"/>
            <a:ext cx="76631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전처리</a:t>
            </a:r>
            <a:r>
              <a:rPr lang="en-US" altLang="ko-KR" sz="4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(</a:t>
            </a:r>
            <a:r>
              <a:rPr lang="ko-KR" altLang="en-US" sz="4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심판 점수</a:t>
            </a:r>
            <a:r>
              <a:rPr lang="en-US" altLang="ko-KR" sz="4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)</a:t>
            </a:r>
            <a:endParaRPr lang="ko-KR" altLang="en-US" sz="480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24E4D3-6357-4D28-8DB2-FCFD96B3E00C}"/>
              </a:ext>
            </a:extLst>
          </p:cNvPr>
          <p:cNvSpPr txBox="1"/>
          <p:nvPr/>
        </p:nvSpPr>
        <p:spPr>
          <a:xfrm>
            <a:off x="2020847" y="1690773"/>
            <a:ext cx="81503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심판 점수 </a:t>
            </a:r>
            <a:r>
              <a:rPr lang="en-US" altLang="ko-KR" sz="40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= </a:t>
            </a:r>
            <a:r>
              <a:rPr lang="en-US" altLang="ko-KR" sz="4000" dirty="0" err="1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Judge_A</a:t>
            </a:r>
            <a:r>
              <a:rPr lang="en-US" altLang="ko-KR" sz="40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 </a:t>
            </a:r>
            <a:r>
              <a:rPr lang="en-US" altLang="ko-KR" sz="4000" dirty="0" err="1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Judge_B</a:t>
            </a:r>
            <a:endParaRPr lang="ko-KR" altLang="en-US" sz="400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16238735-52FF-4D50-B575-02FCC6941167}"/>
              </a:ext>
            </a:extLst>
          </p:cNvPr>
          <p:cNvSpPr/>
          <p:nvPr/>
        </p:nvSpPr>
        <p:spPr>
          <a:xfrm>
            <a:off x="1315260" y="3855332"/>
            <a:ext cx="2077375" cy="186588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27AD18CC-6352-4E62-B8B5-5E816890F127}"/>
              </a:ext>
            </a:extLst>
          </p:cNvPr>
          <p:cNvSpPr/>
          <p:nvPr/>
        </p:nvSpPr>
        <p:spPr>
          <a:xfrm>
            <a:off x="2281447" y="2922389"/>
            <a:ext cx="2077375" cy="1865886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F50C4B2B-E9AA-4BB5-8244-49F97563C6A2}"/>
              </a:ext>
            </a:extLst>
          </p:cNvPr>
          <p:cNvSpPr/>
          <p:nvPr/>
        </p:nvSpPr>
        <p:spPr>
          <a:xfrm>
            <a:off x="3392635" y="3855332"/>
            <a:ext cx="2077375" cy="186588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89F4FCC-09F7-4ECA-B7F8-BADE42A7E7CD}"/>
              </a:ext>
            </a:extLst>
          </p:cNvPr>
          <p:cNvSpPr txBox="1"/>
          <p:nvPr/>
        </p:nvSpPr>
        <p:spPr>
          <a:xfrm>
            <a:off x="2480315" y="3265486"/>
            <a:ext cx="16796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Judge1_A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9F54BC4-C80C-4F27-99FC-655EB1DDCBC5}"/>
              </a:ext>
            </a:extLst>
          </p:cNvPr>
          <p:cNvSpPr txBox="1"/>
          <p:nvPr/>
        </p:nvSpPr>
        <p:spPr>
          <a:xfrm>
            <a:off x="2480315" y="3699246"/>
            <a:ext cx="16796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Judge1_B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10DC9DE-7227-4A00-A276-B03B3C0D69C8}"/>
              </a:ext>
            </a:extLst>
          </p:cNvPr>
          <p:cNvSpPr txBox="1"/>
          <p:nvPr/>
        </p:nvSpPr>
        <p:spPr>
          <a:xfrm>
            <a:off x="1399414" y="4378552"/>
            <a:ext cx="17943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Judge2_A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1820F5C-AEBD-4F21-8B05-3BEE26F5FD4D}"/>
              </a:ext>
            </a:extLst>
          </p:cNvPr>
          <p:cNvSpPr txBox="1"/>
          <p:nvPr/>
        </p:nvSpPr>
        <p:spPr>
          <a:xfrm>
            <a:off x="1399414" y="4796248"/>
            <a:ext cx="17943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Judge2_B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443B5FC-903C-4E6D-BF7D-1408FBA2A9ED}"/>
              </a:ext>
            </a:extLst>
          </p:cNvPr>
          <p:cNvSpPr txBox="1"/>
          <p:nvPr/>
        </p:nvSpPr>
        <p:spPr>
          <a:xfrm>
            <a:off x="3518749" y="4378552"/>
            <a:ext cx="17943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Judge3_A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60BF854-BBBE-459F-9EC5-36F7E20A50EA}"/>
              </a:ext>
            </a:extLst>
          </p:cNvPr>
          <p:cNvSpPr txBox="1"/>
          <p:nvPr/>
        </p:nvSpPr>
        <p:spPr>
          <a:xfrm>
            <a:off x="3518749" y="4809569"/>
            <a:ext cx="17943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Judge3_B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D5E2FB6-35C1-4CF5-80F4-52ACEE4FB8B9}"/>
              </a:ext>
            </a:extLst>
          </p:cNvPr>
          <p:cNvSpPr txBox="1"/>
          <p:nvPr/>
        </p:nvSpPr>
        <p:spPr>
          <a:xfrm>
            <a:off x="5869734" y="3578333"/>
            <a:ext cx="500700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두 선수에 대한 </a:t>
            </a:r>
            <a:endParaRPr lang="en-US" altLang="ko-KR" sz="440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algn="ctr"/>
            <a:r>
              <a:rPr lang="ko-KR" altLang="en-US" sz="44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세 심판의 점수</a:t>
            </a:r>
            <a:endParaRPr lang="en-US" altLang="ko-KR" sz="440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B9104-BB72-4D21-91F5-5377D70F0010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54322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FFC5FEA1-9CBB-43EF-AB26-3FFDC884BD1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097" y="279007"/>
            <a:ext cx="627018" cy="62701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FBBB8E3-9BFA-447C-B0F1-DC62D725C612}"/>
              </a:ext>
            </a:extLst>
          </p:cNvPr>
          <p:cNvSpPr txBox="1"/>
          <p:nvPr/>
        </p:nvSpPr>
        <p:spPr>
          <a:xfrm>
            <a:off x="1028115" y="222737"/>
            <a:ext cx="76631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 err="1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전처리</a:t>
            </a:r>
            <a:r>
              <a:rPr lang="en-US" altLang="ko-KR" sz="4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(</a:t>
            </a:r>
            <a:r>
              <a:rPr lang="ko-KR" altLang="en-US" sz="4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심판 결과</a:t>
            </a:r>
            <a:r>
              <a:rPr lang="en-US" altLang="ko-KR" sz="4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 </a:t>
            </a:r>
            <a:r>
              <a:rPr lang="ko-KR" altLang="en-US" sz="4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심판 점수</a:t>
            </a:r>
            <a:r>
              <a:rPr lang="en-US" altLang="ko-KR" sz="4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)</a:t>
            </a:r>
            <a:endParaRPr lang="ko-KR" altLang="en-US" sz="480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864D4C7-B3E5-4EA9-85D9-D42E379B200A}"/>
              </a:ext>
            </a:extLst>
          </p:cNvPr>
          <p:cNvSpPr/>
          <p:nvPr/>
        </p:nvSpPr>
        <p:spPr>
          <a:xfrm>
            <a:off x="0" y="1087047"/>
            <a:ext cx="4431323" cy="1227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6F43DD01-EB0D-4791-B566-D4A9AE159A93}"/>
              </a:ext>
            </a:extLst>
          </p:cNvPr>
          <p:cNvSpPr/>
          <p:nvPr/>
        </p:nvSpPr>
        <p:spPr>
          <a:xfrm>
            <a:off x="1305156" y="2066187"/>
            <a:ext cx="2381019" cy="2318855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8319FEF0-8F8D-40B5-8347-430C615EE99C}"/>
              </a:ext>
            </a:extLst>
          </p:cNvPr>
          <p:cNvSpPr/>
          <p:nvPr/>
        </p:nvSpPr>
        <p:spPr>
          <a:xfrm>
            <a:off x="2731727" y="3452098"/>
            <a:ext cx="2381019" cy="2318855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9C619AB3-A434-4229-9FFD-D435EBAFD03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50000"/>
                    </a14:imgEffect>
                    <a14:imgEffect>
                      <a14:saturation sat="172000"/>
                    </a14:imgEffect>
                    <a14:imgEffect>
                      <a14:brightnessContrast bright="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158" y="2339661"/>
            <a:ext cx="3431292" cy="343129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D87FFBC-B911-4B87-B42F-054E3EC12EA0}"/>
              </a:ext>
            </a:extLst>
          </p:cNvPr>
          <p:cNvSpPr txBox="1"/>
          <p:nvPr/>
        </p:nvSpPr>
        <p:spPr>
          <a:xfrm>
            <a:off x="1528287" y="2687005"/>
            <a:ext cx="193475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심판 결과</a:t>
            </a:r>
            <a:endParaRPr lang="en-US" altLang="ko-KR" sz="320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algn="ctr"/>
            <a:r>
              <a:rPr lang="en-US" altLang="ko-KR" sz="32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(Decision)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689D41-99A8-4B10-B598-26A4AE21520D}"/>
              </a:ext>
            </a:extLst>
          </p:cNvPr>
          <p:cNvSpPr txBox="1"/>
          <p:nvPr/>
        </p:nvSpPr>
        <p:spPr>
          <a:xfrm>
            <a:off x="2954860" y="4072916"/>
            <a:ext cx="193475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심판 점수</a:t>
            </a:r>
            <a:endParaRPr lang="en-US" altLang="ko-KR" sz="320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algn="ctr"/>
            <a:r>
              <a:rPr lang="en-US" altLang="ko-KR" sz="32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(Judge)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FCACC6A-AA17-4FA1-8CC4-6E5C663BEE98}"/>
              </a:ext>
            </a:extLst>
          </p:cNvPr>
          <p:cNvSpPr txBox="1"/>
          <p:nvPr/>
        </p:nvSpPr>
        <p:spPr>
          <a:xfrm>
            <a:off x="5216452" y="3040948"/>
            <a:ext cx="61341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예측에 사용하지 않으므로  </a:t>
            </a:r>
            <a:r>
              <a:rPr lang="en-US" altLang="ko-KR" sz="44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Decision  Judge  </a:t>
            </a:r>
            <a:r>
              <a:rPr lang="ko-KR" altLang="en-US" sz="44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제거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B9104-BB72-4D21-91F5-5377D70F0010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22332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1028065" y="1593819"/>
            <a:ext cx="4486256" cy="183607"/>
          </a:xfrm>
          <a:prstGeom prst="rect">
            <a:avLst/>
          </a:prstGeom>
          <a:solidFill>
            <a:srgbClr val="FFFF00">
              <a:alpha val="6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1126646" y="4390846"/>
            <a:ext cx="3585738" cy="208810"/>
          </a:xfrm>
          <a:prstGeom prst="rect">
            <a:avLst/>
          </a:prstGeom>
          <a:solidFill>
            <a:srgbClr val="FFFF00">
              <a:alpha val="6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320" y="278765"/>
            <a:ext cx="626745" cy="62674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28065" y="222885"/>
            <a:ext cx="44862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전처리</a:t>
            </a:r>
            <a:r>
              <a:rPr lang="en-US" altLang="ko-KR" sz="4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(</a:t>
            </a:r>
            <a:r>
              <a:rPr lang="ko-KR" altLang="en-US" sz="4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변수 생성</a:t>
            </a:r>
            <a:r>
              <a:rPr lang="en-US" altLang="ko-KR" sz="4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)</a:t>
            </a:r>
            <a:endParaRPr lang="ko-KR" altLang="en-US" sz="480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1087120"/>
            <a:ext cx="4431030" cy="12255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텍스트 상자 18"/>
          <p:cNvSpPr txBox="1">
            <a:spLocks/>
          </p:cNvSpPr>
          <p:nvPr/>
        </p:nvSpPr>
        <p:spPr>
          <a:xfrm>
            <a:off x="1028065" y="4256724"/>
            <a:ext cx="4120711" cy="586058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3200" b="1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비율 변수 </a:t>
            </a:r>
            <a:r>
              <a:rPr lang="en-US" altLang="ko-KR" sz="3200" b="1" cap="none" dirty="0">
                <a:solidFill>
                  <a:schemeClr val="tx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Ratio </a:t>
            </a:r>
            <a:r>
              <a:rPr lang="ko-KR" altLang="en-US" sz="3200" b="1" cap="none" dirty="0">
                <a:solidFill>
                  <a:schemeClr val="tx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생성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148776" y="4147720"/>
                <a:ext cx="4210447" cy="6950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𝑤𝑖</m:t>
                      </m:r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𝑟𝑎𝑡𝑖𝑜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𝑤𝑖𝑛</m:t>
                          </m:r>
                        </m:num>
                        <m:den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𝑤𝑖𝑛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𝑙𝑜𝑠𝑒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𝑑𝑟𝑎𝑤</m:t>
                          </m:r>
                        </m:den>
                      </m:f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8776" y="4147720"/>
                <a:ext cx="4210447" cy="69506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텍스트 상자 17"/>
          <p:cNvSpPr txBox="1">
            <a:spLocks/>
          </p:cNvSpPr>
          <p:nvPr/>
        </p:nvSpPr>
        <p:spPr>
          <a:xfrm>
            <a:off x="1028065" y="2195546"/>
            <a:ext cx="9267640" cy="107850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b="1" dirty="0" err="1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Variable_Difference</a:t>
            </a:r>
            <a:r>
              <a:rPr lang="en-US" altLang="ko-KR" sz="3200" b="1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= </a:t>
            </a:r>
            <a:r>
              <a:rPr lang="en-US" altLang="ko-KR" sz="3200" b="1" dirty="0" err="1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Variable_A</a:t>
            </a:r>
            <a:r>
              <a:rPr lang="en-US" altLang="ko-KR" sz="3200" b="1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- </a:t>
            </a:r>
            <a:r>
              <a:rPr lang="en-US" altLang="ko-KR" sz="3200" b="1" dirty="0" err="1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Variable_B</a:t>
            </a:r>
            <a:endParaRPr lang="en-US" altLang="ko-KR" sz="3200" b="1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b="1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								</a:t>
            </a:r>
            <a:r>
              <a:rPr lang="en-US" altLang="ko-KR" sz="2400" b="1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(Variable : height, age, weight, reach)</a:t>
            </a:r>
            <a:endParaRPr lang="en-US" altLang="ko-KR" sz="3200" b="1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23" name="텍스트 상자 18"/>
          <p:cNvSpPr txBox="1">
            <a:spLocks/>
          </p:cNvSpPr>
          <p:nvPr/>
        </p:nvSpPr>
        <p:spPr>
          <a:xfrm>
            <a:off x="1028065" y="1438026"/>
            <a:ext cx="4725621" cy="586058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3200" b="1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차이 변수 </a:t>
            </a:r>
            <a:r>
              <a:rPr lang="en-US" altLang="ko-KR" sz="3200" b="1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Difference </a:t>
            </a:r>
            <a:r>
              <a:rPr lang="ko-KR" altLang="en-US" sz="3200" b="1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생성</a:t>
            </a:r>
            <a:endParaRPr lang="ko-KR" altLang="en-US" sz="3200" b="1" cap="none" dirty="0">
              <a:solidFill>
                <a:schemeClr val="tx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25" name="1/2 액자 24">
            <a:extLst>
              <a:ext uri="{FF2B5EF4-FFF2-40B4-BE49-F238E27FC236}">
                <a16:creationId xmlns:a16="http://schemas.microsoft.com/office/drawing/2014/main" id="{1717FC72-FE93-4E7C-B4F3-8AD2F42C05F4}"/>
              </a:ext>
            </a:extLst>
          </p:cNvPr>
          <p:cNvSpPr/>
          <p:nvPr/>
        </p:nvSpPr>
        <p:spPr>
          <a:xfrm rot="12320625">
            <a:off x="474885" y="1089083"/>
            <a:ext cx="479613" cy="636298"/>
          </a:xfrm>
          <a:prstGeom prst="halfFrame">
            <a:avLst>
              <a:gd name="adj1" fmla="val 13863"/>
              <a:gd name="adj2" fmla="val 1288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1/2 액자 25">
            <a:extLst>
              <a:ext uri="{FF2B5EF4-FFF2-40B4-BE49-F238E27FC236}">
                <a16:creationId xmlns:a16="http://schemas.microsoft.com/office/drawing/2014/main" id="{1717FC72-FE93-4E7C-B4F3-8AD2F42C05F4}"/>
              </a:ext>
            </a:extLst>
          </p:cNvPr>
          <p:cNvSpPr/>
          <p:nvPr/>
        </p:nvSpPr>
        <p:spPr>
          <a:xfrm rot="12320625">
            <a:off x="450447" y="3938574"/>
            <a:ext cx="479613" cy="636298"/>
          </a:xfrm>
          <a:prstGeom prst="halfFrame">
            <a:avLst>
              <a:gd name="adj1" fmla="val 13863"/>
              <a:gd name="adj2" fmla="val 1288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4851008" y="5519507"/>
                <a:ext cx="2689273" cy="72577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𝑘𝑜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𝑟𝑎𝑡𝑖𝑜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𝑘𝑜</m:t>
                          </m:r>
                        </m:num>
                        <m:den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𝑤𝑖𝑛</m:t>
                          </m:r>
                        </m:den>
                      </m:f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1008" y="5519507"/>
                <a:ext cx="2689273" cy="72577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슬라이드 번호 개체 틀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B9104-BB72-4D21-91F5-5377D70F0010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75882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320" y="278765"/>
            <a:ext cx="626745" cy="62674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28065" y="222885"/>
            <a:ext cx="3135630" cy="831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전처리</a:t>
            </a:r>
          </a:p>
        </p:txBody>
      </p:sp>
      <p:sp>
        <p:nvSpPr>
          <p:cNvPr id="7" name="직사각형 6"/>
          <p:cNvSpPr>
            <a:spLocks/>
          </p:cNvSpPr>
          <p:nvPr/>
        </p:nvSpPr>
        <p:spPr>
          <a:xfrm>
            <a:off x="0" y="1087120"/>
            <a:ext cx="4431665" cy="1231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1" cap="none" dirty="0">
              <a:latin typeface="맑은 고딕" charset="0"/>
              <a:ea typeface="맑은 고딕" charset="0"/>
            </a:endParaRPr>
          </a:p>
        </p:txBody>
      </p:sp>
      <p:cxnSp>
        <p:nvCxnSpPr>
          <p:cNvPr id="40" name="도형 39"/>
          <p:cNvCxnSpPr/>
          <p:nvPr/>
        </p:nvCxnSpPr>
        <p:spPr>
          <a:xfrm>
            <a:off x="1998882" y="2353334"/>
            <a:ext cx="0" cy="3823042"/>
          </a:xfrm>
          <a:prstGeom prst="line">
            <a:avLst/>
          </a:prstGeom>
          <a:ln w="38100" cap="flat" cmpd="sng">
            <a:solidFill>
              <a:schemeClr val="tx1"/>
            </a:solidFill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텍스트 상자 40"/>
          <p:cNvSpPr txBox="1">
            <a:spLocks/>
          </p:cNvSpPr>
          <p:nvPr/>
        </p:nvSpPr>
        <p:spPr>
          <a:xfrm>
            <a:off x="900233" y="2648780"/>
            <a:ext cx="889635" cy="524503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b="1" cap="none" dirty="0">
                <a:solidFill>
                  <a:srgbClr val="000000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160</a:t>
            </a:r>
            <a:endParaRPr lang="ko-KR" altLang="en-US" sz="2800" b="1" cap="none" dirty="0">
              <a:solidFill>
                <a:schemeClr val="tx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42" name="텍스트 상자 41"/>
          <p:cNvSpPr txBox="1">
            <a:spLocks/>
          </p:cNvSpPr>
          <p:nvPr/>
        </p:nvSpPr>
        <p:spPr>
          <a:xfrm>
            <a:off x="881184" y="4607144"/>
            <a:ext cx="908684" cy="524503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b="1" cap="none" dirty="0">
                <a:solidFill>
                  <a:schemeClr val="tx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188</a:t>
            </a:r>
            <a:endParaRPr lang="ko-KR" altLang="en-US" sz="2800" b="1" cap="none" dirty="0">
              <a:solidFill>
                <a:schemeClr val="tx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43" name="텍스트 상자 42"/>
          <p:cNvSpPr txBox="1">
            <a:spLocks/>
          </p:cNvSpPr>
          <p:nvPr/>
        </p:nvSpPr>
        <p:spPr>
          <a:xfrm>
            <a:off x="900234" y="3618914"/>
            <a:ext cx="889634" cy="524503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b="1" cap="none" dirty="0">
                <a:solidFill>
                  <a:schemeClr val="tx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175</a:t>
            </a:r>
            <a:endParaRPr lang="ko-KR" altLang="en-US" sz="2800" b="1" cap="none" dirty="0">
              <a:ln w="0" cap="flat" cmpd="sng">
                <a:solidFill>
                  <a:schemeClr val="tx1">
                    <a:alpha val="100000"/>
                  </a:schemeClr>
                </a:solidFill>
                <a:prstDash val="solid"/>
              </a:ln>
              <a:solidFill>
                <a:schemeClr val="tx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44" name="텍스트 상자 43"/>
          <p:cNvSpPr txBox="1">
            <a:spLocks/>
          </p:cNvSpPr>
          <p:nvPr/>
        </p:nvSpPr>
        <p:spPr>
          <a:xfrm>
            <a:off x="900234" y="5577278"/>
            <a:ext cx="889634" cy="524503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b="1" cap="none" dirty="0">
                <a:solidFill>
                  <a:schemeClr val="tx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192</a:t>
            </a:r>
            <a:endParaRPr lang="ko-KR" altLang="en-US" sz="2800" b="1" cap="none" dirty="0">
              <a:solidFill>
                <a:schemeClr val="tx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45" name="텍스트 상자 44"/>
          <p:cNvSpPr txBox="1">
            <a:spLocks/>
          </p:cNvSpPr>
          <p:nvPr/>
        </p:nvSpPr>
        <p:spPr>
          <a:xfrm>
            <a:off x="2345570" y="2666734"/>
            <a:ext cx="817146" cy="524503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b="1" cap="none" dirty="0">
                <a:solidFill>
                  <a:srgbClr val="000000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166</a:t>
            </a:r>
            <a:endParaRPr lang="ko-KR" altLang="en-US" sz="2800" b="1" cap="none" dirty="0">
              <a:solidFill>
                <a:schemeClr val="tx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46" name="텍스트 상자 45"/>
          <p:cNvSpPr txBox="1">
            <a:spLocks/>
          </p:cNvSpPr>
          <p:nvPr/>
        </p:nvSpPr>
        <p:spPr>
          <a:xfrm>
            <a:off x="2358306" y="4579008"/>
            <a:ext cx="817146" cy="524503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b="1" cap="none" dirty="0">
                <a:solidFill>
                  <a:schemeClr val="tx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181</a:t>
            </a:r>
            <a:endParaRPr lang="ko-KR" altLang="en-US" sz="2800" b="1" cap="none" dirty="0">
              <a:solidFill>
                <a:schemeClr val="tx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47" name="텍스트 상자 46"/>
          <p:cNvSpPr txBox="1">
            <a:spLocks/>
          </p:cNvSpPr>
          <p:nvPr/>
        </p:nvSpPr>
        <p:spPr>
          <a:xfrm>
            <a:off x="2354164" y="3649317"/>
            <a:ext cx="919601" cy="524503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b="1" cap="none" dirty="0">
                <a:solidFill>
                  <a:schemeClr val="tx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172</a:t>
            </a:r>
            <a:endParaRPr lang="ko-KR" altLang="en-US" sz="2800" b="1" cap="none" dirty="0">
              <a:ln w="0" cap="flat" cmpd="sng">
                <a:solidFill>
                  <a:schemeClr val="tx1">
                    <a:alpha val="100000"/>
                  </a:schemeClr>
                </a:solidFill>
                <a:prstDash val="solid"/>
              </a:ln>
              <a:solidFill>
                <a:schemeClr val="tx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48" name="텍스트 상자 47"/>
          <p:cNvSpPr txBox="1">
            <a:spLocks/>
          </p:cNvSpPr>
          <p:nvPr/>
        </p:nvSpPr>
        <p:spPr>
          <a:xfrm>
            <a:off x="2335701" y="5577277"/>
            <a:ext cx="890491" cy="524503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b="1" cap="none" dirty="0">
                <a:solidFill>
                  <a:schemeClr val="tx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168</a:t>
            </a:r>
            <a:endParaRPr lang="ko-KR" altLang="en-US" sz="2800" b="1" cap="none" dirty="0">
              <a:solidFill>
                <a:schemeClr val="tx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49" name="도형 48"/>
          <p:cNvSpPr>
            <a:spLocks/>
          </p:cNvSpPr>
          <p:nvPr/>
        </p:nvSpPr>
        <p:spPr>
          <a:xfrm>
            <a:off x="559117" y="2353334"/>
            <a:ext cx="2907665" cy="3823042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1" cap="none" dirty="0">
              <a:latin typeface="맑은 고딕" charset="0"/>
              <a:ea typeface="맑은 고딕" charset="0"/>
            </a:endParaRPr>
          </a:p>
        </p:txBody>
      </p:sp>
      <p:cxnSp>
        <p:nvCxnSpPr>
          <p:cNvPr id="66" name="도형 39"/>
          <p:cNvCxnSpPr/>
          <p:nvPr/>
        </p:nvCxnSpPr>
        <p:spPr>
          <a:xfrm>
            <a:off x="5837023" y="2350989"/>
            <a:ext cx="0" cy="3823042"/>
          </a:xfrm>
          <a:prstGeom prst="line">
            <a:avLst/>
          </a:prstGeom>
          <a:ln w="38100" cap="flat" cmpd="sng">
            <a:solidFill>
              <a:schemeClr val="tx1"/>
            </a:solidFill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텍스트 상자 40"/>
          <p:cNvSpPr txBox="1">
            <a:spLocks/>
          </p:cNvSpPr>
          <p:nvPr/>
        </p:nvSpPr>
        <p:spPr>
          <a:xfrm>
            <a:off x="6159212" y="2646435"/>
            <a:ext cx="889635" cy="524503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b="1" cap="none" dirty="0">
                <a:solidFill>
                  <a:srgbClr val="000000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160</a:t>
            </a:r>
            <a:endParaRPr lang="ko-KR" altLang="en-US" sz="2800" b="1" cap="none" dirty="0">
              <a:solidFill>
                <a:schemeClr val="tx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68" name="텍스트 상자 41"/>
          <p:cNvSpPr txBox="1">
            <a:spLocks/>
          </p:cNvSpPr>
          <p:nvPr/>
        </p:nvSpPr>
        <p:spPr>
          <a:xfrm>
            <a:off x="6168300" y="4604799"/>
            <a:ext cx="908684" cy="524503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b="1" cap="none" dirty="0">
                <a:solidFill>
                  <a:schemeClr val="tx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188</a:t>
            </a:r>
            <a:endParaRPr lang="ko-KR" altLang="en-US" sz="2800" b="1" cap="none" dirty="0">
              <a:solidFill>
                <a:schemeClr val="tx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69" name="텍스트 상자 42"/>
          <p:cNvSpPr txBox="1">
            <a:spLocks/>
          </p:cNvSpPr>
          <p:nvPr/>
        </p:nvSpPr>
        <p:spPr>
          <a:xfrm>
            <a:off x="6159213" y="3616569"/>
            <a:ext cx="889634" cy="524503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b="1" cap="none" dirty="0">
                <a:solidFill>
                  <a:schemeClr val="tx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175</a:t>
            </a:r>
            <a:endParaRPr lang="ko-KR" altLang="en-US" sz="2800" b="1" cap="none" dirty="0">
              <a:ln w="0" cap="flat" cmpd="sng">
                <a:solidFill>
                  <a:schemeClr val="tx1">
                    <a:alpha val="100000"/>
                  </a:schemeClr>
                </a:solidFill>
                <a:prstDash val="solid"/>
              </a:ln>
              <a:solidFill>
                <a:schemeClr val="tx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70" name="텍스트 상자 43"/>
          <p:cNvSpPr txBox="1">
            <a:spLocks/>
          </p:cNvSpPr>
          <p:nvPr/>
        </p:nvSpPr>
        <p:spPr>
          <a:xfrm>
            <a:off x="4780579" y="5546797"/>
            <a:ext cx="889634" cy="524503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b="1" cap="none" dirty="0">
                <a:solidFill>
                  <a:schemeClr val="tx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192</a:t>
            </a:r>
            <a:endParaRPr lang="ko-KR" altLang="en-US" sz="2800" b="1" cap="none" dirty="0">
              <a:solidFill>
                <a:schemeClr val="tx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71" name="텍스트 상자 44"/>
          <p:cNvSpPr txBox="1">
            <a:spLocks/>
          </p:cNvSpPr>
          <p:nvPr/>
        </p:nvSpPr>
        <p:spPr>
          <a:xfrm>
            <a:off x="4734739" y="2664389"/>
            <a:ext cx="817146" cy="524503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b="1" cap="none" dirty="0">
                <a:solidFill>
                  <a:srgbClr val="000000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166</a:t>
            </a:r>
            <a:endParaRPr lang="ko-KR" altLang="en-US" sz="2800" b="1" cap="none" dirty="0">
              <a:solidFill>
                <a:schemeClr val="tx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72" name="텍스트 상자 45"/>
          <p:cNvSpPr txBox="1">
            <a:spLocks/>
          </p:cNvSpPr>
          <p:nvPr/>
        </p:nvSpPr>
        <p:spPr>
          <a:xfrm>
            <a:off x="4775607" y="4576663"/>
            <a:ext cx="817146" cy="524503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b="1" cap="none" dirty="0">
                <a:solidFill>
                  <a:schemeClr val="tx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181</a:t>
            </a:r>
            <a:endParaRPr lang="ko-KR" altLang="en-US" sz="2800" b="1" cap="none" dirty="0">
              <a:solidFill>
                <a:schemeClr val="tx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73" name="텍스트 상자 46"/>
          <p:cNvSpPr txBox="1">
            <a:spLocks/>
          </p:cNvSpPr>
          <p:nvPr/>
        </p:nvSpPr>
        <p:spPr>
          <a:xfrm>
            <a:off x="4757400" y="3646972"/>
            <a:ext cx="919601" cy="524503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b="1" cap="none" dirty="0">
                <a:solidFill>
                  <a:schemeClr val="tx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172</a:t>
            </a:r>
            <a:endParaRPr lang="ko-KR" altLang="en-US" sz="2800" b="1" cap="none" dirty="0">
              <a:ln w="0" cap="flat" cmpd="sng">
                <a:solidFill>
                  <a:schemeClr val="tx1">
                    <a:alpha val="100000"/>
                  </a:schemeClr>
                </a:solidFill>
                <a:prstDash val="solid"/>
              </a:ln>
              <a:solidFill>
                <a:schemeClr val="tx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74" name="텍스트 상자 47"/>
          <p:cNvSpPr txBox="1">
            <a:spLocks/>
          </p:cNvSpPr>
          <p:nvPr/>
        </p:nvSpPr>
        <p:spPr>
          <a:xfrm>
            <a:off x="6159777" y="5560864"/>
            <a:ext cx="890491" cy="524503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b="1" cap="none" dirty="0">
                <a:solidFill>
                  <a:schemeClr val="tx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168</a:t>
            </a:r>
            <a:endParaRPr lang="ko-KR" altLang="en-US" sz="2800" b="1" cap="none" dirty="0">
              <a:solidFill>
                <a:schemeClr val="tx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75" name="도형 48"/>
          <p:cNvSpPr>
            <a:spLocks/>
          </p:cNvSpPr>
          <p:nvPr/>
        </p:nvSpPr>
        <p:spPr>
          <a:xfrm>
            <a:off x="4397258" y="2350989"/>
            <a:ext cx="2907665" cy="3823042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1" cap="none" dirty="0">
              <a:latin typeface="맑은 고딕" charset="0"/>
              <a:ea typeface="맑은 고딕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356551" y="1615498"/>
            <a:ext cx="37185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err="1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height_A</a:t>
            </a:r>
            <a:r>
              <a:rPr lang="en-US" altLang="ko-KR" sz="2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 </a:t>
            </a:r>
            <a:r>
              <a:rPr lang="en-US" altLang="ko-KR" sz="2800" dirty="0" err="1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height_B</a:t>
            </a:r>
            <a:endParaRPr lang="ko-KR" altLang="en-US" sz="280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4" name="십자형 3"/>
          <p:cNvSpPr/>
          <p:nvPr/>
        </p:nvSpPr>
        <p:spPr>
          <a:xfrm>
            <a:off x="3699805" y="3831581"/>
            <a:ext cx="505930" cy="505930"/>
          </a:xfrm>
          <a:prstGeom prst="plus">
            <a:avLst>
              <a:gd name="adj" fmla="val 43858"/>
            </a:avLst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7" name="도형 39"/>
          <p:cNvCxnSpPr>
            <a:stCxn id="96" idx="0"/>
            <a:endCxn id="96" idx="2"/>
          </p:cNvCxnSpPr>
          <p:nvPr/>
        </p:nvCxnSpPr>
        <p:spPr>
          <a:xfrm>
            <a:off x="10198006" y="1615498"/>
            <a:ext cx="0" cy="4982250"/>
          </a:xfrm>
          <a:prstGeom prst="line">
            <a:avLst/>
          </a:prstGeom>
          <a:ln w="38100" cap="flat" cmpd="sng">
            <a:solidFill>
              <a:schemeClr val="tx1"/>
            </a:solidFill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텍스트 상자 40"/>
          <p:cNvSpPr txBox="1">
            <a:spLocks/>
          </p:cNvSpPr>
          <p:nvPr/>
        </p:nvSpPr>
        <p:spPr>
          <a:xfrm>
            <a:off x="9085289" y="1732033"/>
            <a:ext cx="889635" cy="524503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b="1" cap="none" dirty="0">
                <a:solidFill>
                  <a:srgbClr val="000000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160</a:t>
            </a:r>
            <a:endParaRPr lang="ko-KR" altLang="en-US" sz="2800" b="1" cap="none" dirty="0">
              <a:solidFill>
                <a:schemeClr val="tx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89" name="텍스트 상자 41"/>
          <p:cNvSpPr txBox="1">
            <a:spLocks/>
          </p:cNvSpPr>
          <p:nvPr/>
        </p:nvSpPr>
        <p:spPr>
          <a:xfrm>
            <a:off x="9066240" y="2930742"/>
            <a:ext cx="908684" cy="524503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b="1" cap="none" dirty="0">
                <a:solidFill>
                  <a:schemeClr val="tx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188</a:t>
            </a:r>
            <a:endParaRPr lang="ko-KR" altLang="en-US" sz="2800" b="1" cap="none" dirty="0">
              <a:solidFill>
                <a:schemeClr val="tx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90" name="텍스트 상자 42"/>
          <p:cNvSpPr txBox="1">
            <a:spLocks/>
          </p:cNvSpPr>
          <p:nvPr/>
        </p:nvSpPr>
        <p:spPr>
          <a:xfrm>
            <a:off x="9085290" y="2266066"/>
            <a:ext cx="889634" cy="524503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b="1" cap="none" dirty="0">
                <a:solidFill>
                  <a:schemeClr val="tx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175</a:t>
            </a:r>
            <a:endParaRPr lang="ko-KR" altLang="en-US" sz="2800" b="1" cap="none" dirty="0">
              <a:ln w="0" cap="flat" cmpd="sng">
                <a:solidFill>
                  <a:schemeClr val="tx1">
                    <a:alpha val="100000"/>
                  </a:schemeClr>
                </a:solidFill>
                <a:prstDash val="solid"/>
              </a:ln>
              <a:solidFill>
                <a:schemeClr val="tx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91" name="텍스트 상자 43"/>
          <p:cNvSpPr txBox="1">
            <a:spLocks/>
          </p:cNvSpPr>
          <p:nvPr/>
        </p:nvSpPr>
        <p:spPr>
          <a:xfrm>
            <a:off x="9085290" y="3549180"/>
            <a:ext cx="889634" cy="524503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b="1" cap="none" dirty="0">
                <a:solidFill>
                  <a:schemeClr val="tx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192</a:t>
            </a:r>
            <a:endParaRPr lang="ko-KR" altLang="en-US" sz="2800" b="1" cap="none" dirty="0">
              <a:solidFill>
                <a:schemeClr val="tx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92" name="텍스트 상자 44"/>
          <p:cNvSpPr txBox="1">
            <a:spLocks/>
          </p:cNvSpPr>
          <p:nvPr/>
        </p:nvSpPr>
        <p:spPr>
          <a:xfrm>
            <a:off x="10530626" y="1749987"/>
            <a:ext cx="817146" cy="524503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b="1" cap="none" dirty="0">
                <a:solidFill>
                  <a:srgbClr val="000000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166</a:t>
            </a:r>
            <a:endParaRPr lang="ko-KR" altLang="en-US" sz="2800" b="1" cap="none" dirty="0">
              <a:solidFill>
                <a:schemeClr val="tx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93" name="텍스트 상자 45"/>
          <p:cNvSpPr txBox="1">
            <a:spLocks/>
          </p:cNvSpPr>
          <p:nvPr/>
        </p:nvSpPr>
        <p:spPr>
          <a:xfrm>
            <a:off x="10543362" y="2902606"/>
            <a:ext cx="817146" cy="524503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b="1" cap="none" dirty="0">
                <a:solidFill>
                  <a:schemeClr val="tx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181</a:t>
            </a:r>
            <a:endParaRPr lang="ko-KR" altLang="en-US" sz="2800" b="1" cap="none" dirty="0">
              <a:solidFill>
                <a:schemeClr val="tx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94" name="텍스트 상자 46"/>
          <p:cNvSpPr txBox="1">
            <a:spLocks/>
          </p:cNvSpPr>
          <p:nvPr/>
        </p:nvSpPr>
        <p:spPr>
          <a:xfrm>
            <a:off x="10539220" y="2296469"/>
            <a:ext cx="919601" cy="524503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b="1" cap="none" dirty="0">
                <a:solidFill>
                  <a:schemeClr val="tx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172</a:t>
            </a:r>
            <a:endParaRPr lang="ko-KR" altLang="en-US" sz="2800" b="1" cap="none" dirty="0">
              <a:ln w="0" cap="flat" cmpd="sng">
                <a:solidFill>
                  <a:schemeClr val="tx1">
                    <a:alpha val="100000"/>
                  </a:schemeClr>
                </a:solidFill>
                <a:prstDash val="solid"/>
              </a:ln>
              <a:solidFill>
                <a:schemeClr val="tx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95" name="텍스트 상자 47"/>
          <p:cNvSpPr txBox="1">
            <a:spLocks/>
          </p:cNvSpPr>
          <p:nvPr/>
        </p:nvSpPr>
        <p:spPr>
          <a:xfrm>
            <a:off x="10520757" y="3549179"/>
            <a:ext cx="890491" cy="524503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b="1" cap="none" dirty="0">
                <a:solidFill>
                  <a:schemeClr val="tx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168</a:t>
            </a:r>
            <a:endParaRPr lang="ko-KR" altLang="en-US" sz="2800" b="1" cap="none" dirty="0">
              <a:solidFill>
                <a:schemeClr val="tx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96" name="도형 48"/>
          <p:cNvSpPr>
            <a:spLocks/>
          </p:cNvSpPr>
          <p:nvPr/>
        </p:nvSpPr>
        <p:spPr>
          <a:xfrm>
            <a:off x="8744173" y="1615498"/>
            <a:ext cx="2907665" cy="498225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1" cap="none" dirty="0">
              <a:latin typeface="맑은 고딕" charset="0"/>
              <a:ea typeface="맑은 고딕" charset="0"/>
            </a:endParaRPr>
          </a:p>
        </p:txBody>
      </p:sp>
      <p:sp>
        <p:nvSpPr>
          <p:cNvPr id="97" name="텍스트 상자 40"/>
          <p:cNvSpPr txBox="1">
            <a:spLocks/>
          </p:cNvSpPr>
          <p:nvPr/>
        </p:nvSpPr>
        <p:spPr>
          <a:xfrm>
            <a:off x="10517852" y="4149339"/>
            <a:ext cx="889635" cy="524503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b="1" cap="none" dirty="0">
                <a:solidFill>
                  <a:srgbClr val="000000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160</a:t>
            </a:r>
            <a:endParaRPr lang="ko-KR" altLang="en-US" sz="2800" b="1" cap="none" dirty="0">
              <a:solidFill>
                <a:schemeClr val="tx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98" name="텍스트 상자 41"/>
          <p:cNvSpPr txBox="1">
            <a:spLocks/>
          </p:cNvSpPr>
          <p:nvPr/>
        </p:nvSpPr>
        <p:spPr>
          <a:xfrm>
            <a:off x="10526940" y="5474654"/>
            <a:ext cx="908684" cy="524503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b="1" cap="none" dirty="0">
                <a:solidFill>
                  <a:schemeClr val="tx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188</a:t>
            </a:r>
            <a:endParaRPr lang="ko-KR" altLang="en-US" sz="2800" b="1" cap="none" dirty="0">
              <a:solidFill>
                <a:schemeClr val="tx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99" name="텍스트 상자 42"/>
          <p:cNvSpPr txBox="1">
            <a:spLocks/>
          </p:cNvSpPr>
          <p:nvPr/>
        </p:nvSpPr>
        <p:spPr>
          <a:xfrm>
            <a:off x="10517853" y="4824051"/>
            <a:ext cx="889634" cy="524503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b="1" cap="none" dirty="0">
                <a:solidFill>
                  <a:schemeClr val="tx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175</a:t>
            </a:r>
            <a:endParaRPr lang="ko-KR" altLang="en-US" sz="2800" b="1" cap="none" dirty="0">
              <a:ln w="0" cap="flat" cmpd="sng">
                <a:solidFill>
                  <a:schemeClr val="tx1">
                    <a:alpha val="100000"/>
                  </a:schemeClr>
                </a:solidFill>
                <a:prstDash val="solid"/>
              </a:ln>
              <a:solidFill>
                <a:schemeClr val="tx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00" name="텍스트 상자 43"/>
          <p:cNvSpPr txBox="1">
            <a:spLocks/>
          </p:cNvSpPr>
          <p:nvPr/>
        </p:nvSpPr>
        <p:spPr>
          <a:xfrm>
            <a:off x="9139219" y="6064959"/>
            <a:ext cx="889634" cy="524503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b="1" cap="none" dirty="0">
                <a:solidFill>
                  <a:schemeClr val="tx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192</a:t>
            </a:r>
            <a:endParaRPr lang="ko-KR" altLang="en-US" sz="2800" b="1" cap="none" dirty="0">
              <a:solidFill>
                <a:schemeClr val="tx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01" name="텍스트 상자 44"/>
          <p:cNvSpPr txBox="1">
            <a:spLocks/>
          </p:cNvSpPr>
          <p:nvPr/>
        </p:nvSpPr>
        <p:spPr>
          <a:xfrm>
            <a:off x="9093379" y="4167293"/>
            <a:ext cx="817146" cy="524503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b="1" cap="none" dirty="0">
                <a:solidFill>
                  <a:srgbClr val="000000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166</a:t>
            </a:r>
            <a:endParaRPr lang="ko-KR" altLang="en-US" sz="2800" b="1" cap="none" dirty="0">
              <a:solidFill>
                <a:schemeClr val="tx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02" name="텍스트 상자 45"/>
          <p:cNvSpPr txBox="1">
            <a:spLocks/>
          </p:cNvSpPr>
          <p:nvPr/>
        </p:nvSpPr>
        <p:spPr>
          <a:xfrm>
            <a:off x="9134247" y="5446518"/>
            <a:ext cx="817146" cy="524503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b="1" cap="none" dirty="0">
                <a:solidFill>
                  <a:schemeClr val="tx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181</a:t>
            </a:r>
            <a:endParaRPr lang="ko-KR" altLang="en-US" sz="2800" b="1" cap="none" dirty="0">
              <a:solidFill>
                <a:schemeClr val="tx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03" name="텍스트 상자 46"/>
          <p:cNvSpPr txBox="1">
            <a:spLocks/>
          </p:cNvSpPr>
          <p:nvPr/>
        </p:nvSpPr>
        <p:spPr>
          <a:xfrm>
            <a:off x="9116040" y="4854454"/>
            <a:ext cx="919601" cy="524503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b="1" cap="none" dirty="0">
                <a:solidFill>
                  <a:schemeClr val="tx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172</a:t>
            </a:r>
            <a:endParaRPr lang="ko-KR" altLang="en-US" sz="2800" b="1" cap="none" dirty="0">
              <a:ln w="0" cap="flat" cmpd="sng">
                <a:solidFill>
                  <a:schemeClr val="tx1">
                    <a:alpha val="100000"/>
                  </a:schemeClr>
                </a:solidFill>
                <a:prstDash val="solid"/>
              </a:ln>
              <a:solidFill>
                <a:schemeClr val="tx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04" name="텍스트 상자 47"/>
          <p:cNvSpPr txBox="1">
            <a:spLocks/>
          </p:cNvSpPr>
          <p:nvPr/>
        </p:nvSpPr>
        <p:spPr>
          <a:xfrm>
            <a:off x="10518417" y="6079026"/>
            <a:ext cx="890491" cy="524503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b="1" cap="none" dirty="0">
                <a:solidFill>
                  <a:schemeClr val="tx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168</a:t>
            </a:r>
            <a:endParaRPr lang="ko-KR" altLang="en-US" sz="2800" b="1" cap="none" dirty="0">
              <a:solidFill>
                <a:schemeClr val="tx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1" name="아래로 구부러진 화살표 10"/>
          <p:cNvSpPr/>
          <p:nvPr/>
        </p:nvSpPr>
        <p:spPr>
          <a:xfrm>
            <a:off x="1578327" y="2138241"/>
            <a:ext cx="841109" cy="505930"/>
          </a:xfrm>
          <a:prstGeom prst="curved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등호 11"/>
          <p:cNvSpPr/>
          <p:nvPr/>
        </p:nvSpPr>
        <p:spPr>
          <a:xfrm>
            <a:off x="7680960" y="3831581"/>
            <a:ext cx="647114" cy="647114"/>
          </a:xfrm>
          <a:prstGeom prst="mathEqual">
            <a:avLst>
              <a:gd name="adj1" fmla="val 16998"/>
              <a:gd name="adj2" fmla="val 1176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B9104-BB72-4D21-91F5-5377D70F0010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97996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393804" y="5416060"/>
            <a:ext cx="7246641" cy="253219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097" y="279007"/>
            <a:ext cx="627018" cy="62701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28114" y="222737"/>
            <a:ext cx="45900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latin typeface="배달의민족 한나는 열한살" panose="020B0600000101010101" pitchFamily="50" charset="-127"/>
                <a:ea typeface="배달의민족 한나는 열한살"/>
              </a:rPr>
              <a:t>전처리</a:t>
            </a:r>
            <a:r>
              <a:rPr lang="en-US" altLang="ko-KR" sz="4800" dirty="0">
                <a:latin typeface="배달의민족 한나는 열한살" panose="020B0600000101010101" pitchFamily="50" charset="-127"/>
                <a:ea typeface="배달의민족 한나는 열한살"/>
              </a:rPr>
              <a:t>(</a:t>
            </a:r>
            <a:r>
              <a:rPr lang="ko-KR" altLang="en-US" sz="4800" dirty="0">
                <a:latin typeface="배달의민족 한나는 열한살" panose="020B0600000101010101" pitchFamily="50" charset="-127"/>
                <a:ea typeface="배달의민족 한나는 열한살"/>
              </a:rPr>
              <a:t>나이</a:t>
            </a:r>
            <a:r>
              <a:rPr lang="en-US" altLang="ko-KR" sz="4800" dirty="0">
                <a:latin typeface="배달의민족 한나는 열한살" panose="020B0600000101010101" pitchFamily="50" charset="-127"/>
                <a:ea typeface="배달의민족 한나는 열한살"/>
              </a:rPr>
              <a:t>)</a:t>
            </a:r>
            <a:endParaRPr lang="ko-KR" altLang="en-US" sz="4800" dirty="0">
              <a:latin typeface="배달의민족 한나는 열한살" panose="020B0600000101010101" pitchFamily="50" charset="-127"/>
              <a:ea typeface="배달의민족 한나는 열한살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1087047"/>
            <a:ext cx="4431323" cy="1227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401097" y="1503384"/>
            <a:ext cx="45900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latin typeface="배달의민족 한나는 열한살" panose="020B0600000101010101" pitchFamily="50" charset="-127"/>
                <a:ea typeface="배달의민족 한나는 열한살"/>
              </a:rPr>
              <a:t>summary</a:t>
            </a:r>
            <a:endParaRPr lang="ko-KR" altLang="en-US" sz="4000" dirty="0">
              <a:latin typeface="배달의민족 한나는 열한살" panose="020B0600000101010101" pitchFamily="50" charset="-127"/>
              <a:ea typeface="배달의민족 한나는 열한살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01097" y="2560334"/>
            <a:ext cx="11241983" cy="1227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401097" y="3421959"/>
            <a:ext cx="11241983" cy="1227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401097" y="4283584"/>
            <a:ext cx="11241983" cy="1227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 rot="5400000">
            <a:off x="-388263" y="3346686"/>
            <a:ext cx="1726259" cy="14754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 rot="5400000">
            <a:off x="10706180" y="3346686"/>
            <a:ext cx="1726259" cy="14754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 rot="5400000">
            <a:off x="5090854" y="3346686"/>
            <a:ext cx="1726259" cy="14754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 rot="5400000">
            <a:off x="1278761" y="3346686"/>
            <a:ext cx="1726259" cy="14754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 rot="5400000">
            <a:off x="3184807" y="3346686"/>
            <a:ext cx="1726259" cy="14754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 rot="5400000">
            <a:off x="6862520" y="3346686"/>
            <a:ext cx="1726259" cy="14754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 rot="5400000">
            <a:off x="8763248" y="3346686"/>
            <a:ext cx="1726259" cy="14754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794821" y="2698590"/>
            <a:ext cx="10271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latin typeface="배달의민족 한나는 열한살" panose="020B0600000101010101" pitchFamily="50" charset="-127"/>
                <a:ea typeface="배달의민족 한나는 열한살"/>
              </a:rPr>
              <a:t>min</a:t>
            </a:r>
            <a:endParaRPr lang="ko-KR" altLang="en-US" sz="4000" dirty="0">
              <a:latin typeface="배달의민족 한나는 열한살" panose="020B0600000101010101" pitchFamily="50" charset="-127"/>
              <a:ea typeface="배달의민족 한나는 열한살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9970706" y="2712570"/>
            <a:ext cx="12542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latin typeface="배달의민족 한나는 열한살" panose="020B0600000101010101" pitchFamily="50" charset="-127"/>
                <a:ea typeface="배달의민족 한나는 열한살"/>
              </a:rPr>
              <a:t>max</a:t>
            </a:r>
            <a:endParaRPr lang="ko-KR" altLang="en-US" sz="4000" dirty="0">
              <a:latin typeface="배달의민족 한나는 열한살" panose="020B0600000101010101" pitchFamily="50" charset="-127"/>
              <a:ea typeface="배달의민족 한나는 열한살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629311" y="2698590"/>
            <a:ext cx="10271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latin typeface="배달의민족 한나는 열한살" panose="020B0600000101010101" pitchFamily="50" charset="-127"/>
                <a:ea typeface="배달의민족 한나는 열한살"/>
              </a:rPr>
              <a:t>1 </a:t>
            </a:r>
            <a:r>
              <a:rPr lang="en-US" altLang="ko-KR" sz="4000" dirty="0" err="1">
                <a:latin typeface="배달의민족 한나는 열한살" panose="020B0600000101010101" pitchFamily="50" charset="-127"/>
                <a:ea typeface="배달의민족 한나는 열한살"/>
              </a:rPr>
              <a:t>st.</a:t>
            </a:r>
            <a:endParaRPr lang="ko-KR" altLang="en-US" sz="4000" dirty="0">
              <a:latin typeface="배달의민족 한나는 열한살" panose="020B0600000101010101" pitchFamily="50" charset="-127"/>
              <a:ea typeface="배달의민족 한나는 열한살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120618" y="2698590"/>
            <a:ext cx="18333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latin typeface="배달의민족 한나는 열한살" panose="020B0600000101010101" pitchFamily="50" charset="-127"/>
                <a:ea typeface="배달의민족 한나는 열한살"/>
              </a:rPr>
              <a:t>median</a:t>
            </a:r>
            <a:endParaRPr lang="ko-KR" altLang="en-US" sz="4000" dirty="0">
              <a:latin typeface="배달의민족 한나는 열한살" panose="020B0600000101010101" pitchFamily="50" charset="-127"/>
              <a:ea typeface="배달의민족 한나는 열한살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138260" y="2698590"/>
            <a:ext cx="18333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latin typeface="배달의민족 한나는 열한살" panose="020B0600000101010101" pitchFamily="50" charset="-127"/>
                <a:ea typeface="배달의민족 한나는 열한살"/>
              </a:rPr>
              <a:t>mean</a:t>
            </a:r>
            <a:endParaRPr lang="ko-KR" altLang="en-US" sz="4000" dirty="0">
              <a:latin typeface="배달의민족 한나는 열한살" panose="020B0600000101010101" pitchFamily="50" charset="-127"/>
              <a:ea typeface="배달의민족 한나는 열한살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8012019" y="2712570"/>
            <a:ext cx="18333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latin typeface="배달의민족 한나는 열한살" panose="020B0600000101010101" pitchFamily="50" charset="-127"/>
                <a:ea typeface="배달의민족 한나는 열한살"/>
              </a:rPr>
              <a:t>3 rd.</a:t>
            </a:r>
            <a:endParaRPr lang="ko-KR" altLang="en-US" sz="4000" dirty="0">
              <a:latin typeface="배달의민족 한나는 열한살" panose="020B0600000101010101" pitchFamily="50" charset="-127"/>
              <a:ea typeface="배달의민족 한나는 열한살"/>
            </a:endParaRPr>
          </a:p>
        </p:txBody>
      </p:sp>
      <p:sp>
        <p:nvSpPr>
          <p:cNvPr id="47" name="1/2 액자 46">
            <a:extLst>
              <a:ext uri="{FF2B5EF4-FFF2-40B4-BE49-F238E27FC236}">
                <a16:creationId xmlns:a16="http://schemas.microsoft.com/office/drawing/2014/main" id="{1717FC72-FE93-4E7C-B4F3-8AD2F42C05F4}"/>
              </a:ext>
            </a:extLst>
          </p:cNvPr>
          <p:cNvSpPr/>
          <p:nvPr/>
        </p:nvSpPr>
        <p:spPr>
          <a:xfrm rot="12320625">
            <a:off x="420440" y="3322288"/>
            <a:ext cx="479613" cy="636298"/>
          </a:xfrm>
          <a:prstGeom prst="halfFrame">
            <a:avLst>
              <a:gd name="adj1" fmla="val 13863"/>
              <a:gd name="adj2" fmla="val 1288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8" name="1/2 액자 47">
            <a:extLst>
              <a:ext uri="{FF2B5EF4-FFF2-40B4-BE49-F238E27FC236}">
                <a16:creationId xmlns:a16="http://schemas.microsoft.com/office/drawing/2014/main" id="{1717FC72-FE93-4E7C-B4F3-8AD2F42C05F4}"/>
              </a:ext>
            </a:extLst>
          </p:cNvPr>
          <p:cNvSpPr/>
          <p:nvPr/>
        </p:nvSpPr>
        <p:spPr>
          <a:xfrm rot="12320625">
            <a:off x="9644114" y="3289980"/>
            <a:ext cx="479613" cy="636298"/>
          </a:xfrm>
          <a:prstGeom prst="halfFrame">
            <a:avLst>
              <a:gd name="adj1" fmla="val 13863"/>
              <a:gd name="adj2" fmla="val 1288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379736" y="5271819"/>
            <a:ext cx="75170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latin typeface="배달의민족 한나는 열한살" panose="020B0600000101010101" pitchFamily="50" charset="-127"/>
                <a:ea typeface="배달의민족 한나는 열한살"/>
              </a:rPr>
              <a:t>나이 변수에서 </a:t>
            </a:r>
            <a:r>
              <a:rPr lang="en-US" altLang="ko-KR" sz="4000" dirty="0">
                <a:latin typeface="배달의민족 한나는 열한살" panose="020B0600000101010101" pitchFamily="50" charset="-127"/>
                <a:ea typeface="배달의민족 한나는 열한살"/>
              </a:rPr>
              <a:t>0, 2016 </a:t>
            </a:r>
            <a:r>
              <a:rPr lang="ko-KR" altLang="en-US" sz="4000" dirty="0">
                <a:latin typeface="배달의민족 한나는 열한살" panose="020B0600000101010101" pitchFamily="50" charset="-127"/>
                <a:ea typeface="배달의민족 한나는 열한살"/>
              </a:rPr>
              <a:t>이상치 제거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834677" y="3512174"/>
            <a:ext cx="10271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latin typeface="배달의민족 한나는 열한살" panose="020B0600000101010101" pitchFamily="50" charset="-127"/>
                <a:ea typeface="배달의민족 한나는 열한살"/>
              </a:rPr>
              <a:t>0</a:t>
            </a:r>
            <a:endParaRPr lang="ko-KR" altLang="en-US" sz="4000" dirty="0">
              <a:latin typeface="배달의민족 한나는 열한살" panose="020B0600000101010101" pitchFamily="50" charset="-127"/>
              <a:ea typeface="배달의민족 한나는 열한살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594139" y="3512174"/>
            <a:ext cx="10271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latin typeface="배달의민족 한나는 열한살" panose="020B0600000101010101" pitchFamily="50" charset="-127"/>
                <a:ea typeface="배달의민족 한나는 열한살"/>
              </a:rPr>
              <a:t>24</a:t>
            </a:r>
            <a:endParaRPr lang="ko-KR" altLang="en-US" sz="4000" dirty="0">
              <a:latin typeface="배달의민족 한나는 열한살" panose="020B0600000101010101" pitchFamily="50" charset="-127"/>
              <a:ea typeface="배달의민족 한나는 열한살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504087" y="3512174"/>
            <a:ext cx="10271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latin typeface="배달의민족 한나는 열한살" panose="020B0600000101010101" pitchFamily="50" charset="-127"/>
                <a:ea typeface="배달의민족 한나는 열한살"/>
              </a:rPr>
              <a:t>27</a:t>
            </a:r>
            <a:endParaRPr lang="ko-KR" altLang="en-US" sz="4000" dirty="0">
              <a:latin typeface="배달의민족 한나는 열한살" panose="020B0600000101010101" pitchFamily="50" charset="-127"/>
              <a:ea typeface="배달의민족 한나는 열한살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138259" y="3525915"/>
            <a:ext cx="14808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latin typeface="배달의민족 한나는 열한살" panose="020B0600000101010101" pitchFamily="50" charset="-127"/>
                <a:ea typeface="배달의민족 한나는 열한살"/>
              </a:rPr>
              <a:t>27.87</a:t>
            </a:r>
            <a:endParaRPr lang="ko-KR" altLang="en-US" sz="4000" dirty="0">
              <a:latin typeface="배달의민족 한나는 열한살" panose="020B0600000101010101" pitchFamily="50" charset="-127"/>
              <a:ea typeface="배달의민족 한나는 열한살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8069979" y="3512174"/>
            <a:ext cx="10271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latin typeface="배달의민족 한나는 열한살" panose="020B0600000101010101" pitchFamily="50" charset="-127"/>
                <a:ea typeface="배달의민족 한나는 열한살"/>
              </a:rPr>
              <a:t>31</a:t>
            </a:r>
            <a:endParaRPr lang="ko-KR" altLang="en-US" sz="4000" dirty="0">
              <a:latin typeface="배달의민족 한나는 열한살" panose="020B0600000101010101" pitchFamily="50" charset="-127"/>
              <a:ea typeface="배달의민족 한나는 열한살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0083207" y="3512174"/>
            <a:ext cx="12670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latin typeface="배달의민족 한나는 열한살" panose="020B0600000101010101" pitchFamily="50" charset="-127"/>
                <a:ea typeface="배달의민족 한나는 열한살"/>
              </a:rPr>
              <a:t>2016</a:t>
            </a:r>
            <a:endParaRPr lang="ko-KR" altLang="en-US" sz="4000" dirty="0">
              <a:latin typeface="배달의민족 한나는 열한살" panose="020B0600000101010101" pitchFamily="50" charset="-127"/>
              <a:ea typeface="배달의민족 한나는 열한살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B9104-BB72-4D21-91F5-5377D70F0010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47265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3423132" y="5387926"/>
            <a:ext cx="6069228" cy="358598"/>
          </a:xfrm>
          <a:prstGeom prst="rect">
            <a:avLst/>
          </a:prstGeom>
          <a:solidFill>
            <a:srgbClr val="FFFF00">
              <a:alpha val="4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9"/>
          <p:cNvGrpSpPr/>
          <p:nvPr/>
        </p:nvGrpSpPr>
        <p:grpSpPr>
          <a:xfrm>
            <a:off x="9252384" y="250099"/>
            <a:ext cx="2630659" cy="1998569"/>
            <a:chOff x="9238317" y="2388388"/>
            <a:chExt cx="2630659" cy="1998569"/>
          </a:xfrm>
        </p:grpSpPr>
        <p:sp>
          <p:nvSpPr>
            <p:cNvPr id="4" name="모서리가 둥근 직사각형 3"/>
            <p:cNvSpPr/>
            <p:nvPr/>
          </p:nvSpPr>
          <p:spPr>
            <a:xfrm>
              <a:off x="9238317" y="2658304"/>
              <a:ext cx="2630659" cy="1728653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9534565" y="2388388"/>
              <a:ext cx="2099417" cy="5376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097" y="279007"/>
            <a:ext cx="627018" cy="62701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28114" y="222737"/>
            <a:ext cx="54501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전처리</a:t>
            </a:r>
            <a:r>
              <a:rPr lang="en-US" altLang="ko-KR" sz="4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(</a:t>
            </a:r>
            <a:r>
              <a:rPr lang="ko-KR" altLang="en-US" sz="4800" dirty="0" err="1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리치</a:t>
            </a:r>
            <a:r>
              <a:rPr lang="en-US" altLang="ko-KR" sz="4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)</a:t>
            </a:r>
            <a:endParaRPr lang="ko-KR" altLang="en-US" sz="480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1087047"/>
            <a:ext cx="4431323" cy="1227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733288" y="6858000"/>
            <a:ext cx="1000907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결측치에</a:t>
            </a:r>
            <a:r>
              <a:rPr lang="ko-KR" altLang="en-US" dirty="0"/>
              <a:t> 관한 내용</a:t>
            </a:r>
            <a:r>
              <a:rPr lang="en-US" altLang="ko-KR" dirty="0"/>
              <a:t>!!!</a:t>
            </a:r>
          </a:p>
          <a:p>
            <a:r>
              <a:rPr lang="ko-KR" altLang="en-US" dirty="0"/>
              <a:t>우리가 </a:t>
            </a:r>
            <a:r>
              <a:rPr lang="ko-KR" altLang="en-US" dirty="0" err="1"/>
              <a:t>결측치를</a:t>
            </a:r>
            <a:r>
              <a:rPr lang="ko-KR" altLang="en-US" dirty="0"/>
              <a:t> 어떻게 처리할지 고민했던 과정들을 담으면 좋을 듯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Reach</a:t>
            </a:r>
            <a:r>
              <a:rPr lang="ko-KR" altLang="en-US" dirty="0"/>
              <a:t>의 경우에는 뭐 키에 거의 비례하니깐 </a:t>
            </a:r>
            <a:r>
              <a:rPr lang="ko-KR" altLang="en-US" dirty="0" err="1"/>
              <a:t>그런식으로</a:t>
            </a:r>
            <a:r>
              <a:rPr lang="ko-KR" altLang="en-US" dirty="0"/>
              <a:t> </a:t>
            </a:r>
            <a:r>
              <a:rPr lang="ko-KR" altLang="en-US" dirty="0" err="1"/>
              <a:t>하려했고</a:t>
            </a:r>
            <a:endParaRPr lang="en-US" altLang="ko-KR" dirty="0"/>
          </a:p>
          <a:p>
            <a:r>
              <a:rPr lang="ko-KR" altLang="en-US" dirty="0"/>
              <a:t>몸무게는 체급을 나눠서 뭐 비슷비슷</a:t>
            </a:r>
            <a:r>
              <a:rPr lang="en-US" altLang="ko-KR" dirty="0"/>
              <a:t>~~~~</a:t>
            </a:r>
            <a:r>
              <a:rPr lang="ko-KR" altLang="en-US" dirty="0" err="1"/>
              <a:t>이런식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하지만 </a:t>
            </a:r>
            <a:r>
              <a:rPr lang="ko-KR" altLang="en-US" dirty="0" err="1"/>
              <a:t>인적ㄱ데이터여서</a:t>
            </a:r>
            <a:r>
              <a:rPr lang="ko-KR" altLang="en-US" dirty="0"/>
              <a:t> 맘대로 대체 불가하다 결정하여 </a:t>
            </a:r>
            <a:r>
              <a:rPr lang="ko-KR" altLang="en-US" dirty="0" err="1"/>
              <a:t>삭제하기로함</a:t>
            </a:r>
            <a:r>
              <a:rPr lang="en-US" altLang="ko-KR" dirty="0"/>
              <a:t>…</a:t>
            </a:r>
            <a:r>
              <a:rPr lang="ko-KR" altLang="en-US" dirty="0" err="1"/>
              <a:t>뭐이런식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534565" y="315071"/>
            <a:ext cx="220780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배달의민족 한나는 열한살" pitchFamily="50" charset="-127"/>
                <a:ea typeface="배달의민족 한나는 열한살" pitchFamily="50" charset="-127"/>
              </a:rPr>
              <a:t>? </a:t>
            </a:r>
            <a:r>
              <a:rPr lang="ko-KR" altLang="en-US" sz="2400" dirty="0" err="1">
                <a:latin typeface="배달의민족 한나는 열한살" pitchFamily="50" charset="-127"/>
                <a:ea typeface="배달의민족 한나는 열한살" pitchFamily="50" charset="-127"/>
              </a:rPr>
              <a:t>리치</a:t>
            </a:r>
            <a:r>
              <a:rPr lang="en-US" altLang="ko-KR" sz="2400" dirty="0">
                <a:latin typeface="배달의민족 한나는 열한살" pitchFamily="50" charset="-127"/>
                <a:ea typeface="배달의민족 한나는 열한살" pitchFamily="50" charset="-127"/>
              </a:rPr>
              <a:t>(Reach)</a:t>
            </a:r>
            <a:endParaRPr lang="en-US" altLang="ko-KR" dirty="0">
              <a:ln>
                <a:solidFill>
                  <a:srgbClr val="0070C0"/>
                </a:solidFill>
              </a:ln>
            </a:endParaRPr>
          </a:p>
          <a:p>
            <a:endParaRPr lang="ko-KR" altLang="en-US" dirty="0">
              <a:ln>
                <a:solidFill>
                  <a:srgbClr val="0070C0"/>
                </a:solidFill>
              </a:ln>
            </a:endParaRPr>
          </a:p>
        </p:txBody>
      </p:sp>
      <p:pic>
        <p:nvPicPr>
          <p:cNvPr id="29" name="Picture 2" descr="C:\Users\김솔\Desktop\리치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534565" y="783250"/>
            <a:ext cx="2334411" cy="1136959"/>
          </a:xfrm>
          <a:prstGeom prst="rect">
            <a:avLst/>
          </a:prstGeom>
          <a:noFill/>
        </p:spPr>
      </p:pic>
      <p:sp>
        <p:nvSpPr>
          <p:cNvPr id="21" name="TextBox 20"/>
          <p:cNvSpPr txBox="1"/>
          <p:nvPr/>
        </p:nvSpPr>
        <p:spPr>
          <a:xfrm>
            <a:off x="401097" y="1559656"/>
            <a:ext cx="45900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latin typeface="배달의민족 한나는 열한살" panose="020B0600000101010101" pitchFamily="50" charset="-127"/>
                <a:ea typeface="배달의민족 한나는 열한살"/>
              </a:rPr>
              <a:t>summary</a:t>
            </a:r>
            <a:endParaRPr lang="ko-KR" altLang="en-US" sz="4000" dirty="0">
              <a:latin typeface="배달의민족 한나는 열한살" panose="020B0600000101010101" pitchFamily="50" charset="-127"/>
              <a:ea typeface="배달의민족 한나는 열한살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01097" y="2616606"/>
            <a:ext cx="11241983" cy="1227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401097" y="3478231"/>
            <a:ext cx="11241983" cy="1227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401097" y="4339856"/>
            <a:ext cx="11241983" cy="1227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 rot="5400000">
            <a:off x="-388263" y="3402958"/>
            <a:ext cx="1726259" cy="14754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 rot="5400000">
            <a:off x="10706180" y="3402958"/>
            <a:ext cx="1726259" cy="14754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 rot="5400000">
            <a:off x="5090854" y="3402958"/>
            <a:ext cx="1726259" cy="14754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 rot="5400000">
            <a:off x="1278761" y="3402958"/>
            <a:ext cx="1726259" cy="14754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 rot="5400000">
            <a:off x="3184807" y="3402958"/>
            <a:ext cx="1726259" cy="14754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 rot="5400000">
            <a:off x="6862520" y="3402958"/>
            <a:ext cx="1726259" cy="14754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 rot="5400000">
            <a:off x="8763248" y="3402958"/>
            <a:ext cx="1726259" cy="14754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794821" y="2754862"/>
            <a:ext cx="10271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latin typeface="배달의민족 한나는 열한살" panose="020B0600000101010101" pitchFamily="50" charset="-127"/>
                <a:ea typeface="배달의민족 한나는 열한살"/>
              </a:rPr>
              <a:t>min</a:t>
            </a:r>
            <a:endParaRPr lang="ko-KR" altLang="en-US" sz="4000" dirty="0">
              <a:latin typeface="배달의민족 한나는 열한살" panose="020B0600000101010101" pitchFamily="50" charset="-127"/>
              <a:ea typeface="배달의민족 한나는 열한살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9970706" y="2768842"/>
            <a:ext cx="12542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latin typeface="배달의민족 한나는 열한살" panose="020B0600000101010101" pitchFamily="50" charset="-127"/>
                <a:ea typeface="배달의민족 한나는 열한살"/>
              </a:rPr>
              <a:t>max</a:t>
            </a:r>
            <a:endParaRPr lang="ko-KR" altLang="en-US" sz="4000" dirty="0">
              <a:latin typeface="배달의민족 한나는 열한살" panose="020B0600000101010101" pitchFamily="50" charset="-127"/>
              <a:ea typeface="배달의민족 한나는 열한살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629311" y="2754862"/>
            <a:ext cx="10271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latin typeface="배달의민족 한나는 열한살" panose="020B0600000101010101" pitchFamily="50" charset="-127"/>
                <a:ea typeface="배달의민족 한나는 열한살"/>
              </a:rPr>
              <a:t>1 </a:t>
            </a:r>
            <a:r>
              <a:rPr lang="en-US" altLang="ko-KR" sz="4000" dirty="0" err="1">
                <a:latin typeface="배달의민족 한나는 열한살" panose="020B0600000101010101" pitchFamily="50" charset="-127"/>
                <a:ea typeface="배달의민족 한나는 열한살"/>
              </a:rPr>
              <a:t>st.</a:t>
            </a:r>
            <a:endParaRPr lang="ko-KR" altLang="en-US" sz="4000" dirty="0">
              <a:latin typeface="배달의민족 한나는 열한살" panose="020B0600000101010101" pitchFamily="50" charset="-127"/>
              <a:ea typeface="배달의민족 한나는 열한살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120618" y="2754862"/>
            <a:ext cx="18333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latin typeface="배달의민족 한나는 열한살" panose="020B0600000101010101" pitchFamily="50" charset="-127"/>
                <a:ea typeface="배달의민족 한나는 열한살"/>
              </a:rPr>
              <a:t>median</a:t>
            </a:r>
            <a:endParaRPr lang="ko-KR" altLang="en-US" sz="4000" dirty="0">
              <a:latin typeface="배달의민족 한나는 열한살" panose="020B0600000101010101" pitchFamily="50" charset="-127"/>
              <a:ea typeface="배달의민족 한나는 열한살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138260" y="2754862"/>
            <a:ext cx="18333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latin typeface="배달의민족 한나는 열한살" panose="020B0600000101010101" pitchFamily="50" charset="-127"/>
                <a:ea typeface="배달의민족 한나는 열한살"/>
              </a:rPr>
              <a:t>mean</a:t>
            </a:r>
            <a:endParaRPr lang="ko-KR" altLang="en-US" sz="4000" dirty="0">
              <a:latin typeface="배달의민족 한나는 열한살" panose="020B0600000101010101" pitchFamily="50" charset="-127"/>
              <a:ea typeface="배달의민족 한나는 열한살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8012019" y="2768842"/>
            <a:ext cx="18333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latin typeface="배달의민족 한나는 열한살" panose="020B0600000101010101" pitchFamily="50" charset="-127"/>
                <a:ea typeface="배달의민족 한나는 열한살"/>
              </a:rPr>
              <a:t>3 rd.</a:t>
            </a:r>
            <a:endParaRPr lang="ko-KR" altLang="en-US" sz="4000" dirty="0">
              <a:latin typeface="배달의민족 한나는 열한살" panose="020B0600000101010101" pitchFamily="50" charset="-127"/>
              <a:ea typeface="배달의민족 한나는 열한살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81290" y="3616487"/>
            <a:ext cx="10271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latin typeface="배달의민족 한나는 열한살" panose="020B0600000101010101" pitchFamily="50" charset="-127"/>
                <a:ea typeface="배달의민족 한나는 열한살"/>
              </a:rPr>
              <a:t>1</a:t>
            </a:r>
            <a:endParaRPr lang="ko-KR" altLang="en-US" sz="4000" dirty="0">
              <a:latin typeface="배달의민족 한나는 열한살" panose="020B0600000101010101" pitchFamily="50" charset="-127"/>
              <a:ea typeface="배달의민족 한나는 열한살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562914" y="3616487"/>
            <a:ext cx="10271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latin typeface="배달의민족 한나는 열한살" panose="020B0600000101010101" pitchFamily="50" charset="-127"/>
                <a:ea typeface="배달의민족 한나는 열한살"/>
              </a:rPr>
              <a:t>173</a:t>
            </a:r>
            <a:endParaRPr lang="ko-KR" altLang="en-US" sz="4000" dirty="0">
              <a:latin typeface="배달의민족 한나는 열한살" panose="020B0600000101010101" pitchFamily="50" charset="-127"/>
              <a:ea typeface="배달의민족 한나는 열한살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456941" y="3616487"/>
            <a:ext cx="10271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latin typeface="배달의민족 한나는 열한살" panose="020B0600000101010101" pitchFamily="50" charset="-127"/>
                <a:ea typeface="배달의민족 한나는 열한살"/>
              </a:rPr>
              <a:t>180</a:t>
            </a:r>
            <a:endParaRPr lang="ko-KR" altLang="en-US" sz="4000" dirty="0">
              <a:latin typeface="배달의민족 한나는 열한살" panose="020B0600000101010101" pitchFamily="50" charset="-127"/>
              <a:ea typeface="배달의민족 한나는 열한살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109319" y="3631970"/>
            <a:ext cx="14609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latin typeface="배달의민족 한나는 열한살" panose="020B0600000101010101" pitchFamily="50" charset="-127"/>
                <a:ea typeface="배달의민족 한나는 열한살"/>
              </a:rPr>
              <a:t>180.9</a:t>
            </a:r>
            <a:endParaRPr lang="ko-KR" altLang="en-US" sz="4000" dirty="0">
              <a:latin typeface="배달의민족 한나는 열한살" panose="020B0600000101010101" pitchFamily="50" charset="-127"/>
              <a:ea typeface="배달의민족 한나는 열한살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8183558" y="3616487"/>
            <a:ext cx="10271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latin typeface="배달의민족 한나는 열한살" panose="020B0600000101010101" pitchFamily="50" charset="-127"/>
                <a:ea typeface="배달의민족 한나는 열한살"/>
              </a:rPr>
              <a:t>188</a:t>
            </a:r>
            <a:endParaRPr lang="ko-KR" altLang="en-US" sz="4000" dirty="0">
              <a:latin typeface="배달의민족 한나는 열한살" panose="020B0600000101010101" pitchFamily="50" charset="-127"/>
              <a:ea typeface="배달의민족 한나는 열한살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9975329" y="3633060"/>
            <a:ext cx="12654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latin typeface="배달의민족 한나는 열한살" panose="020B0600000101010101" pitchFamily="50" charset="-127"/>
                <a:ea typeface="배달의민족 한나는 열한살"/>
              </a:rPr>
              <a:t>456</a:t>
            </a:r>
            <a:endParaRPr lang="ko-KR" altLang="en-US" sz="4000" dirty="0">
              <a:latin typeface="배달의민족 한나는 열한살" panose="020B0600000101010101" pitchFamily="50" charset="-127"/>
              <a:ea typeface="배달의민족 한나는 열한살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423132" y="5203806"/>
            <a:ext cx="60692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latin typeface="배달의민족 한나는 열한살" panose="020B0600000101010101" pitchFamily="50" charset="-127"/>
                <a:ea typeface="배달의민족 한나는 열한살"/>
              </a:rPr>
              <a:t>140</a:t>
            </a:r>
            <a:r>
              <a:rPr lang="ko-KR" altLang="en-US" sz="4800" dirty="0">
                <a:latin typeface="배달의민족 한나는 열한살" panose="020B0600000101010101" pitchFamily="50" charset="-127"/>
                <a:ea typeface="배달의민족 한나는 열한살"/>
              </a:rPr>
              <a:t> 미만 </a:t>
            </a:r>
            <a:r>
              <a:rPr lang="en-US" altLang="ko-KR" sz="4800" dirty="0">
                <a:latin typeface="배달의민족 한나는 열한살" panose="020B0600000101010101" pitchFamily="50" charset="-127"/>
                <a:ea typeface="배달의민족 한나는 열한살"/>
              </a:rPr>
              <a:t>400</a:t>
            </a:r>
            <a:r>
              <a:rPr lang="ko-KR" altLang="en-US" sz="4800" dirty="0">
                <a:latin typeface="배달의민족 한나는 열한살" panose="020B0600000101010101" pitchFamily="50" charset="-127"/>
                <a:ea typeface="배달의민족 한나는 열한살"/>
              </a:rPr>
              <a:t>초과 삭제</a:t>
            </a:r>
          </a:p>
        </p:txBody>
      </p:sp>
      <p:sp>
        <p:nvSpPr>
          <p:cNvPr id="53" name="1/2 액자 52">
            <a:extLst>
              <a:ext uri="{FF2B5EF4-FFF2-40B4-BE49-F238E27FC236}">
                <a16:creationId xmlns:a16="http://schemas.microsoft.com/office/drawing/2014/main" id="{1717FC72-FE93-4E7C-B4F3-8AD2F42C05F4}"/>
              </a:ext>
            </a:extLst>
          </p:cNvPr>
          <p:cNvSpPr/>
          <p:nvPr/>
        </p:nvSpPr>
        <p:spPr>
          <a:xfrm rot="12320625">
            <a:off x="2830415" y="5038197"/>
            <a:ext cx="479613" cy="636298"/>
          </a:xfrm>
          <a:prstGeom prst="halfFrame">
            <a:avLst>
              <a:gd name="adj1" fmla="val 13863"/>
              <a:gd name="adj2" fmla="val 1288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슬라이드 번호 개체 틀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B9104-BB72-4D21-91F5-5377D70F0010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99541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2504" y="0"/>
            <a:ext cx="7099495" cy="685800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0" y="0"/>
            <a:ext cx="5092504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64233" y="335845"/>
            <a:ext cx="46282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목차</a:t>
            </a:r>
            <a:endParaRPr lang="en-US" altLang="ko-KR" sz="3600" dirty="0">
              <a:solidFill>
                <a:schemeClr val="bg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4233" y="1318021"/>
            <a:ext cx="26869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-  </a:t>
            </a:r>
            <a:r>
              <a:rPr lang="ko-KR" altLang="en-US" sz="3600" dirty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분석 목적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64233" y="2459503"/>
            <a:ext cx="29120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-  </a:t>
            </a:r>
            <a:r>
              <a:rPr lang="ko-KR" altLang="en-US" sz="3600" dirty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데이터 소개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78300" y="3596922"/>
            <a:ext cx="29120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-  </a:t>
            </a:r>
            <a:r>
              <a:rPr lang="ko-KR" altLang="en-US" sz="3600" dirty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전처리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64231" y="4521136"/>
            <a:ext cx="29120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-  </a:t>
            </a:r>
            <a:r>
              <a:rPr lang="ko-KR" altLang="en-US" sz="4800" dirty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분석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64232" y="5720580"/>
            <a:ext cx="29120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-  </a:t>
            </a:r>
            <a:r>
              <a:rPr lang="ko-KR" altLang="en-US" sz="3600" dirty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결론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281354" y="1210978"/>
            <a:ext cx="3713871" cy="2954654"/>
          </a:xfrm>
          <a:prstGeom prst="rect">
            <a:avLst/>
          </a:prstGeom>
          <a:solidFill>
            <a:schemeClr val="tx1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81354" y="5597678"/>
            <a:ext cx="3713871" cy="1014777"/>
          </a:xfrm>
          <a:prstGeom prst="rect">
            <a:avLst/>
          </a:prstGeom>
          <a:solidFill>
            <a:schemeClr val="tx1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B9104-BB72-4D21-91F5-5377D70F0010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51142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1918262" y="5808372"/>
            <a:ext cx="9904544" cy="206062"/>
          </a:xfrm>
          <a:prstGeom prst="rect">
            <a:avLst/>
          </a:prstGeom>
          <a:solidFill>
            <a:srgbClr val="FFFF00">
              <a:alpha val="5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3698812" y="2755861"/>
            <a:ext cx="2476905" cy="231820"/>
          </a:xfrm>
          <a:prstGeom prst="rect">
            <a:avLst/>
          </a:prstGeom>
          <a:solidFill>
            <a:srgbClr val="FFFF00">
              <a:alpha val="4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0350485" y="2344746"/>
            <a:ext cx="523841" cy="187438"/>
          </a:xfrm>
          <a:prstGeom prst="rect">
            <a:avLst/>
          </a:prstGeom>
          <a:solidFill>
            <a:srgbClr val="FFFF00">
              <a:alpha val="4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401097" y="2715921"/>
            <a:ext cx="2264960" cy="271760"/>
          </a:xfrm>
          <a:prstGeom prst="rect">
            <a:avLst/>
          </a:prstGeom>
          <a:solidFill>
            <a:srgbClr val="FFFF00">
              <a:alpha val="4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097" y="279007"/>
            <a:ext cx="627018" cy="62701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28115" y="222737"/>
            <a:ext cx="31359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분석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0" y="1087047"/>
            <a:ext cx="4431323" cy="1227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EB2E6ED-9EC7-43CD-8102-FD343F6FC3C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097" y="1355714"/>
            <a:ext cx="719555" cy="71955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028115" y="1480303"/>
            <a:ext cx="31359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의사결정나무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75339" y="2221164"/>
            <a:ext cx="111126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의사결정 규칙을 나무 구조로 나타내어 전체 자료를 몇 개의 소집단으로 분류</a:t>
            </a:r>
            <a:r>
              <a:rPr lang="en-US" altLang="ko-KR" sz="2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(classification)</a:t>
            </a:r>
            <a:r>
              <a:rPr lang="ko-KR" altLang="en-US" sz="2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하거나 예측</a:t>
            </a:r>
            <a:r>
              <a:rPr lang="en-US" altLang="ko-KR" sz="2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(prediction)</a:t>
            </a:r>
            <a:r>
              <a:rPr lang="ko-KR" altLang="en-US" sz="2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을 수행하는 분석방법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39734" y="3726800"/>
            <a:ext cx="8821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특징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490268" y="3726799"/>
            <a:ext cx="1060299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ko-KR" altLang="en-US" sz="32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분석 과정이 직관적이고 이해하기 쉬움</a:t>
            </a:r>
            <a:endParaRPr lang="en-US" altLang="ko-KR" sz="320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marL="457200" indent="-457200">
              <a:buFontTx/>
              <a:buChar char="-"/>
            </a:pPr>
            <a:endParaRPr lang="en-US" altLang="ko-KR" sz="320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marL="457200" indent="-457200">
              <a:buFontTx/>
              <a:buChar char="-"/>
            </a:pPr>
            <a:r>
              <a:rPr lang="ko-KR" altLang="en-US" sz="3200" dirty="0" err="1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수치형</a:t>
            </a:r>
            <a:r>
              <a:rPr lang="en-US" altLang="ko-KR" sz="32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 </a:t>
            </a:r>
            <a:r>
              <a:rPr lang="ko-KR" altLang="en-US" sz="32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범주형 변수 모두 사용 가능</a:t>
            </a:r>
            <a:endParaRPr lang="en-US" altLang="ko-KR" sz="320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marL="457200" indent="-457200">
              <a:buFontTx/>
              <a:buChar char="-"/>
            </a:pPr>
            <a:endParaRPr lang="en-US" altLang="ko-KR" sz="320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r>
              <a:rPr lang="en-US" altLang="ko-KR" sz="32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  </a:t>
            </a:r>
            <a:r>
              <a:rPr lang="ko-KR" altLang="en-US" sz="32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한 변수와 상관성이 높은 변수가 있어도 크게 영향을 받지 않음</a:t>
            </a:r>
          </a:p>
        </p:txBody>
      </p:sp>
      <p:sp>
        <p:nvSpPr>
          <p:cNvPr id="19" name="1/2 액자 18">
            <a:extLst>
              <a:ext uri="{FF2B5EF4-FFF2-40B4-BE49-F238E27FC236}">
                <a16:creationId xmlns:a16="http://schemas.microsoft.com/office/drawing/2014/main" id="{1717FC72-FE93-4E7C-B4F3-8AD2F42C05F4}"/>
              </a:ext>
            </a:extLst>
          </p:cNvPr>
          <p:cNvSpPr/>
          <p:nvPr/>
        </p:nvSpPr>
        <p:spPr>
          <a:xfrm rot="12320625">
            <a:off x="1443670" y="5456964"/>
            <a:ext cx="361973" cy="607581"/>
          </a:xfrm>
          <a:prstGeom prst="halfFrame">
            <a:avLst>
              <a:gd name="adj1" fmla="val 13863"/>
              <a:gd name="adj2" fmla="val 1288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슬라이드 번호 개체 틀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B9104-BB72-4D21-91F5-5377D70F0010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74401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F84232F-83AC-44B9-8ADA-C590DF199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B9104-BB72-4D21-91F5-5377D70F0010}" type="slidenum">
              <a:rPr lang="ko-KR" altLang="en-US" smtClean="0"/>
              <a:t>19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ED2A63D-EAFE-49CA-84A8-BF3B6C432AD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097" y="279007"/>
            <a:ext cx="627018" cy="6270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BBAD40E-26D4-4C3E-83CB-034AF68A1B42}"/>
              </a:ext>
            </a:extLst>
          </p:cNvPr>
          <p:cNvSpPr txBox="1"/>
          <p:nvPr/>
        </p:nvSpPr>
        <p:spPr>
          <a:xfrm>
            <a:off x="1028115" y="222737"/>
            <a:ext cx="31359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분석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2EEE8FA-EA3F-4B16-A200-47549EF89E0C}"/>
              </a:ext>
            </a:extLst>
          </p:cNvPr>
          <p:cNvSpPr/>
          <p:nvPr/>
        </p:nvSpPr>
        <p:spPr>
          <a:xfrm>
            <a:off x="0" y="1087047"/>
            <a:ext cx="4431323" cy="1227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927D022-2FF3-444D-80BE-2F5D9C2F22C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097" y="1355714"/>
            <a:ext cx="719555" cy="71955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4A88062-E8DA-417E-97F3-B7E043872218}"/>
              </a:ext>
            </a:extLst>
          </p:cNvPr>
          <p:cNvSpPr txBox="1"/>
          <p:nvPr/>
        </p:nvSpPr>
        <p:spPr>
          <a:xfrm>
            <a:off x="1028115" y="1480303"/>
            <a:ext cx="31359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의사결정나무 단계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2A129D2-3A82-470E-8C63-3A88801F1EBD}"/>
              </a:ext>
            </a:extLst>
          </p:cNvPr>
          <p:cNvSpPr txBox="1"/>
          <p:nvPr/>
        </p:nvSpPr>
        <p:spPr>
          <a:xfrm>
            <a:off x="-603682" y="2916604"/>
            <a:ext cx="38706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설명변수 선택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FFCCABC-ECDF-49A6-AF79-8FBCE80849B8}"/>
              </a:ext>
            </a:extLst>
          </p:cNvPr>
          <p:cNvSpPr txBox="1"/>
          <p:nvPr/>
        </p:nvSpPr>
        <p:spPr>
          <a:xfrm>
            <a:off x="3966685" y="2424161"/>
            <a:ext cx="38706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분석목적과 자료의 </a:t>
            </a:r>
            <a:endParaRPr lang="en-US" altLang="ko-KR" sz="320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algn="ctr"/>
            <a:r>
              <a:rPr lang="ko-KR" altLang="en-US" sz="32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구조에 따라 </a:t>
            </a:r>
            <a:endParaRPr lang="en-US" altLang="ko-KR" sz="320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algn="ctr"/>
            <a:r>
              <a:rPr lang="ko-KR" altLang="en-US" sz="32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의사결정 나무의 생성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F34984D-6EC4-4E61-980E-0DFA28701B8D}"/>
              </a:ext>
            </a:extLst>
          </p:cNvPr>
          <p:cNvSpPr txBox="1"/>
          <p:nvPr/>
        </p:nvSpPr>
        <p:spPr>
          <a:xfrm>
            <a:off x="8610600" y="2670382"/>
            <a:ext cx="387066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부적절한 나뭇가지</a:t>
            </a:r>
            <a:endParaRPr lang="en-US" altLang="ko-KR" sz="320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algn="ctr"/>
            <a:r>
              <a:rPr lang="ko-KR" altLang="en-US" sz="32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제거 </a:t>
            </a:r>
            <a:r>
              <a:rPr lang="en-US" altLang="ko-KR" sz="32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: </a:t>
            </a:r>
            <a:r>
              <a:rPr lang="ko-KR" altLang="en-US" sz="32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가지치기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DE0B6CE-685A-480F-899D-9481837A876A}"/>
              </a:ext>
            </a:extLst>
          </p:cNvPr>
          <p:cNvSpPr txBox="1"/>
          <p:nvPr/>
        </p:nvSpPr>
        <p:spPr>
          <a:xfrm>
            <a:off x="1028115" y="4849819"/>
            <a:ext cx="387066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이익</a:t>
            </a:r>
            <a:r>
              <a:rPr lang="en-US" altLang="ko-KR" sz="32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 </a:t>
            </a:r>
            <a:r>
              <a:rPr lang="ko-KR" altLang="en-US" sz="32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위험</a:t>
            </a:r>
            <a:r>
              <a:rPr lang="en-US" altLang="ko-KR" sz="32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 </a:t>
            </a:r>
            <a:r>
              <a:rPr lang="ko-KR" altLang="en-US" sz="32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비용 등을 고려하여 모형평가</a:t>
            </a:r>
            <a:endParaRPr lang="en-US" altLang="ko-KR" sz="320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54CBCC2-7570-4CE4-B3D7-E3C6052FA26B}"/>
              </a:ext>
            </a:extLst>
          </p:cNvPr>
          <p:cNvSpPr txBox="1"/>
          <p:nvPr/>
        </p:nvSpPr>
        <p:spPr>
          <a:xfrm>
            <a:off x="6973310" y="5096040"/>
            <a:ext cx="38706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분류 및 예측 수행</a:t>
            </a:r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57C8BCDD-C51B-4E3F-90D1-C09C1F378192}"/>
              </a:ext>
            </a:extLst>
          </p:cNvPr>
          <p:cNvSpPr/>
          <p:nvPr/>
        </p:nvSpPr>
        <p:spPr>
          <a:xfrm>
            <a:off x="2792997" y="2916604"/>
            <a:ext cx="947969" cy="584776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F9329BE4-CFAB-44B2-A9BC-9FFDE273FBE8}"/>
              </a:ext>
            </a:extLst>
          </p:cNvPr>
          <p:cNvSpPr/>
          <p:nvPr/>
        </p:nvSpPr>
        <p:spPr>
          <a:xfrm>
            <a:off x="8063068" y="2916603"/>
            <a:ext cx="947969" cy="584776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78C23084-494E-453B-9C94-5F93166B78FE}"/>
              </a:ext>
            </a:extLst>
          </p:cNvPr>
          <p:cNvSpPr/>
          <p:nvPr/>
        </p:nvSpPr>
        <p:spPr>
          <a:xfrm>
            <a:off x="5462060" y="5048722"/>
            <a:ext cx="947969" cy="584776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0811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2504" y="0"/>
            <a:ext cx="7099495" cy="685800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0" y="0"/>
            <a:ext cx="5092504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64233" y="335845"/>
            <a:ext cx="46282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목차</a:t>
            </a:r>
            <a:endParaRPr lang="en-US" altLang="ko-KR" sz="3600" dirty="0">
              <a:solidFill>
                <a:schemeClr val="bg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4233" y="1318021"/>
            <a:ext cx="26869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-  </a:t>
            </a:r>
            <a:r>
              <a:rPr lang="ko-KR" altLang="en-US" sz="3600" dirty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분석 목적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64233" y="2459503"/>
            <a:ext cx="29120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-  </a:t>
            </a:r>
            <a:r>
              <a:rPr lang="ko-KR" altLang="en-US" sz="3600" dirty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데이터 소개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78300" y="3596922"/>
            <a:ext cx="29120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-  </a:t>
            </a:r>
            <a:r>
              <a:rPr lang="ko-KR" altLang="en-US" sz="3600" dirty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전처리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78299" y="4734341"/>
            <a:ext cx="29120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-  </a:t>
            </a:r>
            <a:r>
              <a:rPr lang="ko-KR" altLang="en-US" sz="3600" dirty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분석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64232" y="5720580"/>
            <a:ext cx="29120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-  </a:t>
            </a:r>
            <a:r>
              <a:rPr lang="ko-KR" altLang="en-US" sz="3600" dirty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결론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B9104-BB72-4D21-91F5-5377D70F0010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62774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097" y="279007"/>
            <a:ext cx="627018" cy="62701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28115" y="222737"/>
            <a:ext cx="31359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분석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0" y="1087047"/>
            <a:ext cx="4431323" cy="1227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01097" y="1390842"/>
            <a:ext cx="34675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의사결정나무 예시</a:t>
            </a:r>
          </a:p>
        </p:txBody>
      </p:sp>
      <p:sp>
        <p:nvSpPr>
          <p:cNvPr id="3" name="평행 사변형 2"/>
          <p:cNvSpPr/>
          <p:nvPr/>
        </p:nvSpPr>
        <p:spPr>
          <a:xfrm rot="2153315">
            <a:off x="5315025" y="847105"/>
            <a:ext cx="1978391" cy="1516430"/>
          </a:xfrm>
          <a:prstGeom prst="parallelogram">
            <a:avLst>
              <a:gd name="adj" fmla="val 23961"/>
            </a:avLst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평행 사변형 9"/>
          <p:cNvSpPr/>
          <p:nvPr/>
        </p:nvSpPr>
        <p:spPr>
          <a:xfrm rot="2153315">
            <a:off x="2047268" y="2838103"/>
            <a:ext cx="2373768" cy="1873444"/>
          </a:xfrm>
          <a:prstGeom prst="parallelogram">
            <a:avLst>
              <a:gd name="adj" fmla="val 22193"/>
            </a:avLst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516732" y="1343710"/>
            <a:ext cx="15749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남자인가</a:t>
            </a:r>
            <a:r>
              <a:rPr lang="en-US" altLang="ko-KR" sz="2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?</a:t>
            </a:r>
            <a:endParaRPr lang="ko-KR" altLang="en-US" sz="280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985392" y="3513215"/>
            <a:ext cx="23372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(</a:t>
            </a:r>
            <a:r>
              <a:rPr lang="ko-KR" altLang="en-US" sz="2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나이</a:t>
            </a:r>
            <a:r>
              <a:rPr lang="en-US" altLang="ko-KR" sz="2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&gt;9.5)</a:t>
            </a:r>
            <a:r>
              <a:rPr lang="ko-KR" altLang="en-US" sz="2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인가</a:t>
            </a:r>
            <a:r>
              <a:rPr lang="en-US" altLang="ko-KR" sz="2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?</a:t>
            </a:r>
            <a:endParaRPr lang="ko-KR" altLang="en-US" sz="280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942951" y="5198989"/>
            <a:ext cx="34675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(</a:t>
            </a:r>
            <a:r>
              <a:rPr lang="en-US" altLang="ko-KR" sz="2800" dirty="0" err="1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sibsp</a:t>
            </a:r>
            <a:r>
              <a:rPr lang="en-US" altLang="ko-KR" sz="2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&gt;2.5)</a:t>
            </a:r>
            <a:r>
              <a:rPr lang="ko-KR" altLang="en-US" sz="2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인가</a:t>
            </a:r>
            <a:r>
              <a:rPr lang="en-US" altLang="ko-KR" sz="2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?</a:t>
            </a:r>
            <a:endParaRPr lang="ko-KR" altLang="en-US" sz="280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4" name="평행 사변형 13"/>
          <p:cNvSpPr/>
          <p:nvPr/>
        </p:nvSpPr>
        <p:spPr>
          <a:xfrm rot="2153315">
            <a:off x="6031433" y="4523877"/>
            <a:ext cx="2373768" cy="1873444"/>
          </a:xfrm>
          <a:prstGeom prst="parallelogram">
            <a:avLst>
              <a:gd name="adj" fmla="val 22193"/>
            </a:avLst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 rot="2860087">
            <a:off x="4864880" y="1834740"/>
            <a:ext cx="82682" cy="16737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 rot="7667867">
            <a:off x="7944541" y="1588602"/>
            <a:ext cx="71472" cy="16737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7211196" y="2399362"/>
            <a:ext cx="11013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아니오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918817" y="2666649"/>
            <a:ext cx="11013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예</a:t>
            </a:r>
          </a:p>
        </p:txBody>
      </p:sp>
      <p:sp>
        <p:nvSpPr>
          <p:cNvPr id="21" name="직사각형 20"/>
          <p:cNvSpPr/>
          <p:nvPr/>
        </p:nvSpPr>
        <p:spPr>
          <a:xfrm rot="7667867">
            <a:off x="5083275" y="3782904"/>
            <a:ext cx="71472" cy="16737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 rot="2860087">
            <a:off x="1762239" y="4279210"/>
            <a:ext cx="82682" cy="16737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915139" y="5069738"/>
            <a:ext cx="11013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예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323812" y="4632464"/>
            <a:ext cx="11013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아니오</a:t>
            </a:r>
          </a:p>
        </p:txBody>
      </p:sp>
      <p:sp>
        <p:nvSpPr>
          <p:cNvPr id="25" name="직사각형 24"/>
          <p:cNvSpPr/>
          <p:nvPr/>
        </p:nvSpPr>
        <p:spPr>
          <a:xfrm rot="4354220">
            <a:off x="5390840" y="5431942"/>
            <a:ext cx="68620" cy="16737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 rot="6386390">
            <a:off x="9083284" y="5334108"/>
            <a:ext cx="89008" cy="16737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9036234" y="2633568"/>
            <a:ext cx="1505243" cy="866381"/>
          </a:xfrm>
          <a:prstGeom prst="round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dirty="0">
                <a:solidFill>
                  <a:schemeClr val="tx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생존</a:t>
            </a:r>
          </a:p>
        </p:txBody>
      </p:sp>
      <p:sp>
        <p:nvSpPr>
          <p:cNvPr id="28" name="모서리가 둥근 직사각형 27"/>
          <p:cNvSpPr/>
          <p:nvPr/>
        </p:nvSpPr>
        <p:spPr>
          <a:xfrm>
            <a:off x="10201508" y="5919590"/>
            <a:ext cx="1505243" cy="866381"/>
          </a:xfrm>
          <a:prstGeom prst="round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dirty="0">
                <a:solidFill>
                  <a:schemeClr val="tx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생존</a:t>
            </a:r>
          </a:p>
        </p:txBody>
      </p:sp>
      <p:sp>
        <p:nvSpPr>
          <p:cNvPr id="29" name="모서리가 둥근 직사각형 28"/>
          <p:cNvSpPr/>
          <p:nvPr/>
        </p:nvSpPr>
        <p:spPr>
          <a:xfrm>
            <a:off x="218228" y="5835622"/>
            <a:ext cx="1505243" cy="866381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>
                <a:solidFill>
                  <a:schemeClr val="tx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사망</a:t>
            </a:r>
            <a:endParaRPr lang="ko-KR" altLang="en-US" sz="4400" dirty="0">
              <a:solidFill>
                <a:schemeClr val="tx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2926080" y="5891453"/>
            <a:ext cx="1505243" cy="866381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>
                <a:solidFill>
                  <a:schemeClr val="tx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사망</a:t>
            </a:r>
            <a:endParaRPr lang="ko-KR" altLang="en-US" sz="4400" dirty="0">
              <a:solidFill>
                <a:schemeClr val="tx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31" name="슬라이드 번호 개체 틀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B9104-BB72-4D21-91F5-5377D70F0010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69431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1405288" y="4162396"/>
            <a:ext cx="1994373" cy="247509"/>
          </a:xfrm>
          <a:prstGeom prst="rect">
            <a:avLst/>
          </a:prstGeom>
          <a:solidFill>
            <a:srgbClr val="FFFF0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5808370" y="4100200"/>
            <a:ext cx="3096547" cy="185951"/>
          </a:xfrm>
          <a:prstGeom prst="rect">
            <a:avLst/>
          </a:prstGeom>
          <a:solidFill>
            <a:srgbClr val="FFFF0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097" y="279007"/>
            <a:ext cx="627018" cy="62701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28115" y="222737"/>
            <a:ext cx="31359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분석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0" y="1087047"/>
            <a:ext cx="4431323" cy="1227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01097" y="1390842"/>
            <a:ext cx="4128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? </a:t>
            </a:r>
            <a:r>
              <a:rPr lang="ko-KR" altLang="en-US" sz="32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불순도</a:t>
            </a:r>
            <a:r>
              <a:rPr lang="en-US" altLang="ko-KR" sz="32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(impurity)</a:t>
            </a:r>
            <a:endParaRPr lang="ko-KR" altLang="en-US" sz="320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43670" y="2734868"/>
            <a:ext cx="29048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엔트로피 불순도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392771" y="4015398"/>
            <a:ext cx="29048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지니 불순도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143670" y="5359424"/>
            <a:ext cx="29048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분류오류 불순도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808370" y="2143424"/>
                <a:ext cx="3851439" cy="11762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= −</m:t>
                      </m:r>
                      <m:nary>
                        <m:naryPr>
                          <m:chr m:val="∑"/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p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func>
                            <m:funcPr>
                              <m:ctrlP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altLang="ko-KR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sz="2800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altLang="ko-KR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</m:nary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8370" y="2143424"/>
                <a:ext cx="3851439" cy="117621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5808370" y="3602173"/>
                <a:ext cx="3009798" cy="11762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=1−</m:t>
                      </m:r>
                      <m:nary>
                        <m:naryPr>
                          <m:chr m:val="∑"/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p>
                        <m:e>
                          <m:sSup>
                            <m:sSupPr>
                              <m:ctrlP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altLang="ko-KR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  <m:sup>
                              <m: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8370" y="3602173"/>
                <a:ext cx="3009798" cy="1176219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5808370" y="5424538"/>
                <a:ext cx="327275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=1−</m:t>
                      </m:r>
                      <m:sSub>
                        <m:sSub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8370" y="5424538"/>
                <a:ext cx="3272755" cy="43088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1/2 액자 14">
            <a:extLst>
              <a:ext uri="{FF2B5EF4-FFF2-40B4-BE49-F238E27FC236}">
                <a16:creationId xmlns:a16="http://schemas.microsoft.com/office/drawing/2014/main" id="{1717FC72-FE93-4E7C-B4F3-8AD2F42C05F4}"/>
              </a:ext>
            </a:extLst>
          </p:cNvPr>
          <p:cNvSpPr/>
          <p:nvPr/>
        </p:nvSpPr>
        <p:spPr>
          <a:xfrm rot="12320625">
            <a:off x="853025" y="3703324"/>
            <a:ext cx="350182" cy="751142"/>
          </a:xfrm>
          <a:prstGeom prst="halfFrame">
            <a:avLst>
              <a:gd name="adj1" fmla="val 13863"/>
              <a:gd name="adj2" fmla="val 1288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B9104-BB72-4D21-91F5-5377D70F0010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63855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097" y="279007"/>
            <a:ext cx="627018" cy="62701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28115" y="222737"/>
            <a:ext cx="31359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분석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0" y="1087047"/>
            <a:ext cx="4431323" cy="1227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3">
            <a:extLst>
              <a:ext uri="{FF2B5EF4-FFF2-40B4-BE49-F238E27FC236}">
                <a16:creationId xmlns:a16="http://schemas.microsoft.com/office/drawing/2014/main" id="{5D654B6C-5B43-487C-8416-DFECCC56FEB2}"/>
              </a:ext>
            </a:extLst>
          </p:cNvPr>
          <p:cNvSpPr/>
          <p:nvPr/>
        </p:nvSpPr>
        <p:spPr>
          <a:xfrm>
            <a:off x="1009701" y="2300427"/>
            <a:ext cx="3677920" cy="194645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Training set</a:t>
            </a:r>
          </a:p>
          <a:p>
            <a:pPr algn="ctr"/>
            <a:r>
              <a:rPr lang="en-US" altLang="ko-KR" sz="2800" dirty="0">
                <a:solidFill>
                  <a:schemeClr val="tx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70%</a:t>
            </a:r>
            <a:endParaRPr lang="ko-KR" altLang="en-US" sz="2800" dirty="0">
              <a:solidFill>
                <a:schemeClr val="tx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9" name="사각형: 둥근 모서리 7">
            <a:extLst>
              <a:ext uri="{FF2B5EF4-FFF2-40B4-BE49-F238E27FC236}">
                <a16:creationId xmlns:a16="http://schemas.microsoft.com/office/drawing/2014/main" id="{A3360455-EE85-41E8-83AF-C04ABCD01E95}"/>
              </a:ext>
            </a:extLst>
          </p:cNvPr>
          <p:cNvSpPr/>
          <p:nvPr/>
        </p:nvSpPr>
        <p:spPr>
          <a:xfrm>
            <a:off x="1050341" y="4572000"/>
            <a:ext cx="3606800" cy="117856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Test set</a:t>
            </a:r>
          </a:p>
          <a:p>
            <a:pPr algn="ctr"/>
            <a:r>
              <a:rPr lang="en-US" altLang="ko-KR" sz="2800" dirty="0">
                <a:solidFill>
                  <a:schemeClr val="tx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30%</a:t>
            </a:r>
            <a:endParaRPr lang="ko-KR" altLang="en-US" sz="2800" dirty="0">
              <a:solidFill>
                <a:schemeClr val="tx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0" name="액자 9">
            <a:extLst>
              <a:ext uri="{FF2B5EF4-FFF2-40B4-BE49-F238E27FC236}">
                <a16:creationId xmlns:a16="http://schemas.microsoft.com/office/drawing/2014/main" id="{ECE7B901-DF59-4D08-AF94-6C309A1B1A98}"/>
              </a:ext>
            </a:extLst>
          </p:cNvPr>
          <p:cNvSpPr/>
          <p:nvPr/>
        </p:nvSpPr>
        <p:spPr>
          <a:xfrm>
            <a:off x="682041" y="1949907"/>
            <a:ext cx="4277360" cy="4252773"/>
          </a:xfrm>
          <a:prstGeom prst="frame">
            <a:avLst>
              <a:gd name="adj1" fmla="val 794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D0594C0-6929-4599-BB7D-6C65C6916F3B}"/>
              </a:ext>
            </a:extLst>
          </p:cNvPr>
          <p:cNvSpPr/>
          <p:nvPr/>
        </p:nvSpPr>
        <p:spPr>
          <a:xfrm>
            <a:off x="1659941" y="1747520"/>
            <a:ext cx="2204720" cy="426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chemeClr val="tx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Data</a:t>
            </a:r>
            <a:r>
              <a:rPr lang="ko-KR" altLang="en-US" sz="2800" b="1" dirty="0">
                <a:solidFill>
                  <a:schemeClr val="tx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</a:t>
            </a:r>
            <a:r>
              <a:rPr lang="en-US" altLang="ko-KR" sz="2800" b="1" dirty="0">
                <a:solidFill>
                  <a:schemeClr val="tx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set</a:t>
            </a:r>
            <a:endParaRPr lang="ko-KR" altLang="en-US" b="1" dirty="0">
              <a:solidFill>
                <a:schemeClr val="tx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2" name="화살표: 오른쪽 12">
            <a:extLst>
              <a:ext uri="{FF2B5EF4-FFF2-40B4-BE49-F238E27FC236}">
                <a16:creationId xmlns:a16="http://schemas.microsoft.com/office/drawing/2014/main" id="{629BC1AE-6199-43CD-9B6C-E5A556C54E3B}"/>
              </a:ext>
            </a:extLst>
          </p:cNvPr>
          <p:cNvSpPr/>
          <p:nvPr/>
        </p:nvSpPr>
        <p:spPr>
          <a:xfrm>
            <a:off x="5472481" y="3363913"/>
            <a:ext cx="2103120" cy="1299527"/>
          </a:xfrm>
          <a:prstGeom prst="rightArrow">
            <a:avLst>
              <a:gd name="adj1" fmla="val 39054"/>
              <a:gd name="adj2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056FAA41-10BA-446C-9D56-7B21785092E7}"/>
              </a:ext>
            </a:extLst>
          </p:cNvPr>
          <p:cNvGrpSpPr/>
          <p:nvPr/>
        </p:nvGrpSpPr>
        <p:grpSpPr>
          <a:xfrm>
            <a:off x="7999781" y="3145780"/>
            <a:ext cx="3718560" cy="1938992"/>
            <a:chOff x="8270240" y="3145780"/>
            <a:chExt cx="3718560" cy="1938992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EEBC19AC-73FB-40B7-8038-F2DA9DDE7895}"/>
                </a:ext>
              </a:extLst>
            </p:cNvPr>
            <p:cNvSpPr/>
            <p:nvPr/>
          </p:nvSpPr>
          <p:spPr>
            <a:xfrm>
              <a:off x="9215120" y="4728236"/>
              <a:ext cx="1280160" cy="186287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EEA16FBD-A878-4164-99B3-E4FC3B0C305F}"/>
                </a:ext>
              </a:extLst>
            </p:cNvPr>
            <p:cNvSpPr/>
            <p:nvPr/>
          </p:nvSpPr>
          <p:spPr>
            <a:xfrm>
              <a:off x="9215120" y="3837073"/>
              <a:ext cx="1280160" cy="186287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A62D68C-6ADE-44DC-8BB3-AB9FA6912374}"/>
                </a:ext>
              </a:extLst>
            </p:cNvPr>
            <p:cNvSpPr txBox="1"/>
            <p:nvPr/>
          </p:nvSpPr>
          <p:spPr>
            <a:xfrm>
              <a:off x="8270240" y="3145780"/>
              <a:ext cx="3718560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dirty="0"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Training set</a:t>
              </a:r>
              <a:r>
                <a:rPr lang="ko-KR" altLang="en-US" sz="3200" dirty="0"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 </a:t>
              </a:r>
              <a:endParaRPr lang="en-US" altLang="ko-KR" sz="32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endParaRPr>
            </a:p>
            <a:p>
              <a:r>
                <a:rPr lang="en-US" altLang="ko-KR" sz="3200" dirty="0"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	</a:t>
              </a:r>
              <a:r>
                <a:rPr lang="ko-KR" altLang="en-US" sz="2400" dirty="0"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모형 구축</a:t>
              </a:r>
              <a:endParaRPr lang="en-US" altLang="ko-KR" sz="24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endParaRPr>
            </a:p>
            <a:p>
              <a:r>
                <a:rPr lang="en-US" altLang="ko-KR" sz="3200" dirty="0"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Test set</a:t>
              </a:r>
              <a:r>
                <a:rPr lang="ko-KR" altLang="en-US" sz="3200" dirty="0"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 </a:t>
              </a:r>
              <a:endParaRPr lang="en-US" altLang="ko-KR" sz="32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endParaRPr>
            </a:p>
            <a:p>
              <a:r>
                <a:rPr lang="en-US" altLang="ko-KR" sz="2400" dirty="0"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	</a:t>
              </a:r>
              <a:r>
                <a:rPr lang="ko-KR" altLang="en-US" sz="2400" dirty="0"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모형 평가에 이용</a:t>
              </a:r>
            </a:p>
          </p:txBody>
        </p:sp>
      </p:grp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B9104-BB72-4D21-91F5-5377D70F0010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03612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2"/>
          <p:cNvSpPr/>
          <p:nvPr/>
        </p:nvSpPr>
        <p:spPr>
          <a:xfrm>
            <a:off x="143518" y="1964730"/>
            <a:ext cx="11808075" cy="2568635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401097" y="1583777"/>
            <a:ext cx="3647030" cy="8309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550238" y="1801400"/>
            <a:ext cx="3330846" cy="395750"/>
          </a:xfrm>
          <a:prstGeom prst="rect">
            <a:avLst/>
          </a:prstGeom>
          <a:solidFill>
            <a:srgbClr val="FFFF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097" y="279007"/>
            <a:ext cx="627018" cy="62701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28115" y="222737"/>
            <a:ext cx="31359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분석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0" y="1087047"/>
            <a:ext cx="4431323" cy="1227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1/2 액자 9">
            <a:extLst>
              <a:ext uri="{FF2B5EF4-FFF2-40B4-BE49-F238E27FC236}">
                <a16:creationId xmlns:a16="http://schemas.microsoft.com/office/drawing/2014/main" id="{1717FC72-FE93-4E7C-B4F3-8AD2F42C05F4}"/>
              </a:ext>
            </a:extLst>
          </p:cNvPr>
          <p:cNvSpPr/>
          <p:nvPr/>
        </p:nvSpPr>
        <p:spPr>
          <a:xfrm rot="12320625">
            <a:off x="2903286" y="4911858"/>
            <a:ext cx="852757" cy="1290266"/>
          </a:xfrm>
          <a:prstGeom prst="halfFrame">
            <a:avLst>
              <a:gd name="adj1" fmla="val 13863"/>
              <a:gd name="adj2" fmla="val 1288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62D68C-6ADE-44DC-8BB3-AB9FA6912374}"/>
              </a:ext>
            </a:extLst>
          </p:cNvPr>
          <p:cNvSpPr txBox="1"/>
          <p:nvPr/>
        </p:nvSpPr>
        <p:spPr>
          <a:xfrm>
            <a:off x="445477" y="1608735"/>
            <a:ext cx="37185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사후치기 방법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64737" y="2632397"/>
            <a:ext cx="1072405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모든 잎이 순수집합인 의사결정 나무를 만든 후</a:t>
            </a:r>
            <a:endParaRPr lang="en-US" altLang="ko-KR" sz="400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r>
              <a:rPr lang="ko-KR" altLang="en-US" sz="40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복잡성 </a:t>
            </a:r>
            <a:r>
              <a:rPr lang="ko-KR" altLang="en-US" sz="4000" dirty="0" err="1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모수</a:t>
            </a:r>
            <a:r>
              <a:rPr lang="en-US" altLang="ko-KR" sz="40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(</a:t>
            </a:r>
            <a:r>
              <a:rPr lang="en-US" altLang="ko-KR" sz="4000" dirty="0" err="1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cp</a:t>
            </a:r>
            <a:r>
              <a:rPr lang="en-US" altLang="ko-KR" sz="40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)</a:t>
            </a:r>
            <a:r>
              <a:rPr lang="ko-KR" altLang="en-US" sz="40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를 통해</a:t>
            </a:r>
            <a:r>
              <a:rPr lang="en-US" altLang="ko-KR" sz="40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</a:t>
            </a:r>
            <a:r>
              <a:rPr lang="ko-KR" altLang="en-US" sz="40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가지치기 정도를 조절한다</a:t>
            </a:r>
            <a:r>
              <a:rPr lang="en-US" altLang="ko-KR" sz="40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.</a:t>
            </a:r>
            <a:endParaRPr lang="ko-KR" altLang="en-US" sz="400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048127" y="5399215"/>
            <a:ext cx="62870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최적의 </a:t>
            </a:r>
            <a:r>
              <a:rPr lang="en-US" altLang="ko-KR" sz="5400" dirty="0" err="1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cp</a:t>
            </a:r>
            <a:r>
              <a:rPr lang="en-US" altLang="ko-KR" sz="54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</a:t>
            </a:r>
            <a:r>
              <a:rPr lang="ko-KR" altLang="en-US" sz="54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값 찾기</a:t>
            </a: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B9104-BB72-4D21-91F5-5377D70F0010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38518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097" y="279007"/>
            <a:ext cx="627018" cy="62701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28115" y="222737"/>
            <a:ext cx="31359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분석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0" y="1087047"/>
            <a:ext cx="4431323" cy="1227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413976" y="2846227"/>
            <a:ext cx="5201213" cy="1159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26855" y="3837901"/>
            <a:ext cx="5201213" cy="1159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26855" y="4803815"/>
            <a:ext cx="5201213" cy="10303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426855" y="5756852"/>
            <a:ext cx="5201213" cy="10303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 rot="5400000">
            <a:off x="-1044474" y="4304676"/>
            <a:ext cx="3013661" cy="9676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 rot="5400000">
            <a:off x="4074708" y="4304676"/>
            <a:ext cx="3013661" cy="9676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 rot="5400000">
            <a:off x="520139" y="4304676"/>
            <a:ext cx="3013661" cy="9676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22896" y="2938146"/>
            <a:ext cx="10111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 err="1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cp</a:t>
            </a:r>
            <a:endParaRPr lang="ko-KR" altLang="en-US" sz="600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172436" y="2892189"/>
            <a:ext cx="340411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Accuracy</a:t>
            </a:r>
            <a:endParaRPr lang="ko-KR" altLang="en-US" sz="600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36646" y="3995515"/>
            <a:ext cx="16357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0.01</a:t>
            </a:r>
            <a:endParaRPr lang="ko-KR" altLang="en-US" sz="480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23618" y="4945483"/>
            <a:ext cx="16357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0.02</a:t>
            </a:r>
            <a:endParaRPr lang="ko-KR" altLang="en-US" sz="480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159407" y="3980359"/>
            <a:ext cx="29792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0.7186</a:t>
            </a:r>
            <a:endParaRPr lang="ko-KR" altLang="en-US" sz="480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159406" y="4945483"/>
            <a:ext cx="29792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0.7186</a:t>
            </a:r>
            <a:endParaRPr lang="ko-KR" altLang="en-US" sz="480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49581" y="1364834"/>
            <a:ext cx="3647030" cy="8309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433614" y="1802534"/>
            <a:ext cx="3497890" cy="273143"/>
          </a:xfrm>
          <a:prstGeom prst="rect">
            <a:avLst/>
          </a:prstGeom>
          <a:solidFill>
            <a:srgbClr val="FFFF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A62D68C-6ADE-44DC-8BB3-AB9FA6912374}"/>
              </a:ext>
            </a:extLst>
          </p:cNvPr>
          <p:cNvSpPr txBox="1"/>
          <p:nvPr/>
        </p:nvSpPr>
        <p:spPr>
          <a:xfrm>
            <a:off x="433614" y="1629384"/>
            <a:ext cx="43969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최적의 </a:t>
            </a:r>
            <a:r>
              <a:rPr lang="en-US" altLang="ko-KR" sz="4000" dirty="0" err="1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cp</a:t>
            </a:r>
            <a:r>
              <a:rPr lang="ko-KR" altLang="en-US" sz="40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값 찾기</a:t>
            </a:r>
          </a:p>
        </p:txBody>
      </p:sp>
      <p:sp>
        <p:nvSpPr>
          <p:cNvPr id="22" name="1/2 액자 21">
            <a:extLst>
              <a:ext uri="{FF2B5EF4-FFF2-40B4-BE49-F238E27FC236}">
                <a16:creationId xmlns:a16="http://schemas.microsoft.com/office/drawing/2014/main" id="{1717FC72-FE93-4E7C-B4F3-8AD2F42C05F4}"/>
              </a:ext>
            </a:extLst>
          </p:cNvPr>
          <p:cNvSpPr/>
          <p:nvPr/>
        </p:nvSpPr>
        <p:spPr>
          <a:xfrm rot="12320625">
            <a:off x="6578228" y="3191939"/>
            <a:ext cx="614946" cy="903586"/>
          </a:xfrm>
          <a:prstGeom prst="halfFrame">
            <a:avLst>
              <a:gd name="adj1" fmla="val 13863"/>
              <a:gd name="adj2" fmla="val 1288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356971" y="3400020"/>
            <a:ext cx="40806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과대적합 위험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B9104-BB72-4D21-91F5-5377D70F0010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33351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097" y="279007"/>
            <a:ext cx="627018" cy="62701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28115" y="222737"/>
            <a:ext cx="31359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분석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0" y="1087047"/>
            <a:ext cx="4431323" cy="1227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01097" y="2099252"/>
            <a:ext cx="11009585" cy="901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54464" y="1606243"/>
            <a:ext cx="1864125" cy="188639"/>
          </a:xfrm>
          <a:prstGeom prst="rect">
            <a:avLst/>
          </a:prstGeom>
          <a:solidFill>
            <a:srgbClr val="FFFF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A62D68C-6ADE-44DC-8BB3-AB9FA6912374}"/>
              </a:ext>
            </a:extLst>
          </p:cNvPr>
          <p:cNvSpPr txBox="1"/>
          <p:nvPr/>
        </p:nvSpPr>
        <p:spPr>
          <a:xfrm>
            <a:off x="298066" y="1300593"/>
            <a:ext cx="22519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err="1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printcp</a:t>
            </a:r>
            <a:r>
              <a:rPr lang="en-US" altLang="ko-KR" sz="40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()</a:t>
            </a:r>
            <a:endParaRPr lang="ko-KR" altLang="en-US" sz="400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01097" y="2897907"/>
            <a:ext cx="11009585" cy="901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401097" y="3696723"/>
            <a:ext cx="11009585" cy="901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401097" y="4495539"/>
            <a:ext cx="11009585" cy="901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401097" y="5294355"/>
            <a:ext cx="11009585" cy="901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401097" y="6093171"/>
            <a:ext cx="11009585" cy="901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 rot="5400000">
            <a:off x="-1540053" y="4040402"/>
            <a:ext cx="3993919" cy="1116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A62D68C-6ADE-44DC-8BB3-AB9FA6912374}"/>
              </a:ext>
            </a:extLst>
          </p:cNvPr>
          <p:cNvSpPr txBox="1"/>
          <p:nvPr/>
        </p:nvSpPr>
        <p:spPr>
          <a:xfrm>
            <a:off x="829161" y="2137888"/>
            <a:ext cx="7947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err="1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cp</a:t>
            </a:r>
            <a:endParaRPr lang="ko-KR" altLang="en-US" sz="400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A62D68C-6ADE-44DC-8BB3-AB9FA6912374}"/>
              </a:ext>
            </a:extLst>
          </p:cNvPr>
          <p:cNvSpPr txBox="1"/>
          <p:nvPr/>
        </p:nvSpPr>
        <p:spPr>
          <a:xfrm>
            <a:off x="2215661" y="2144330"/>
            <a:ext cx="14619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err="1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nsplit</a:t>
            </a:r>
            <a:endParaRPr lang="ko-KR" altLang="en-US" sz="400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A62D68C-6ADE-44DC-8BB3-AB9FA6912374}"/>
              </a:ext>
            </a:extLst>
          </p:cNvPr>
          <p:cNvSpPr txBox="1"/>
          <p:nvPr/>
        </p:nvSpPr>
        <p:spPr>
          <a:xfrm>
            <a:off x="4087738" y="2144330"/>
            <a:ext cx="22114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err="1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rel</a:t>
            </a:r>
            <a:r>
              <a:rPr lang="en-US" altLang="ko-KR" sz="40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error</a:t>
            </a:r>
            <a:endParaRPr lang="ko-KR" altLang="en-US" sz="400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A62D68C-6ADE-44DC-8BB3-AB9FA6912374}"/>
              </a:ext>
            </a:extLst>
          </p:cNvPr>
          <p:cNvSpPr txBox="1"/>
          <p:nvPr/>
        </p:nvSpPr>
        <p:spPr>
          <a:xfrm>
            <a:off x="6890916" y="2144330"/>
            <a:ext cx="17055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err="1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xerror</a:t>
            </a:r>
            <a:endParaRPr lang="ko-KR" altLang="en-US" sz="400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A62D68C-6ADE-44DC-8BB3-AB9FA6912374}"/>
              </a:ext>
            </a:extLst>
          </p:cNvPr>
          <p:cNvSpPr txBox="1"/>
          <p:nvPr/>
        </p:nvSpPr>
        <p:spPr>
          <a:xfrm>
            <a:off x="9384450" y="2144330"/>
            <a:ext cx="12382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err="1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xstd</a:t>
            </a:r>
            <a:endParaRPr lang="ko-KR" altLang="en-US" sz="400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 rot="5400000">
            <a:off x="9370791" y="4040402"/>
            <a:ext cx="3993919" cy="1116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 rot="5400000">
            <a:off x="-77156" y="4040402"/>
            <a:ext cx="3993919" cy="1116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 rot="5400000">
            <a:off x="1885701" y="4040402"/>
            <a:ext cx="3993919" cy="1116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 rot="5400000">
            <a:off x="4568321" y="4040402"/>
            <a:ext cx="3993919" cy="1116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 rot="5400000">
            <a:off x="6993486" y="4040402"/>
            <a:ext cx="3993919" cy="1116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A62D68C-6ADE-44DC-8BB3-AB9FA6912374}"/>
              </a:ext>
            </a:extLst>
          </p:cNvPr>
          <p:cNvSpPr txBox="1"/>
          <p:nvPr/>
        </p:nvSpPr>
        <p:spPr>
          <a:xfrm>
            <a:off x="2170271" y="2994665"/>
            <a:ext cx="14619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1</a:t>
            </a:r>
            <a:endParaRPr lang="ko-KR" altLang="en-US" sz="400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A62D68C-6ADE-44DC-8BB3-AB9FA6912374}"/>
              </a:ext>
            </a:extLst>
          </p:cNvPr>
          <p:cNvSpPr txBox="1"/>
          <p:nvPr/>
        </p:nvSpPr>
        <p:spPr>
          <a:xfrm>
            <a:off x="2170271" y="3787653"/>
            <a:ext cx="14619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2</a:t>
            </a:r>
            <a:endParaRPr lang="ko-KR" altLang="en-US" sz="400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A62D68C-6ADE-44DC-8BB3-AB9FA6912374}"/>
              </a:ext>
            </a:extLst>
          </p:cNvPr>
          <p:cNvSpPr txBox="1"/>
          <p:nvPr/>
        </p:nvSpPr>
        <p:spPr>
          <a:xfrm>
            <a:off x="2170271" y="4631547"/>
            <a:ext cx="14619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4</a:t>
            </a:r>
            <a:endParaRPr lang="ko-KR" altLang="en-US" sz="400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A62D68C-6ADE-44DC-8BB3-AB9FA6912374}"/>
              </a:ext>
            </a:extLst>
          </p:cNvPr>
          <p:cNvSpPr txBox="1"/>
          <p:nvPr/>
        </p:nvSpPr>
        <p:spPr>
          <a:xfrm>
            <a:off x="2170271" y="5430363"/>
            <a:ext cx="14619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6</a:t>
            </a:r>
            <a:endParaRPr lang="ko-KR" altLang="en-US" sz="400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A62D68C-6ADE-44DC-8BB3-AB9FA6912374}"/>
              </a:ext>
            </a:extLst>
          </p:cNvPr>
          <p:cNvSpPr txBox="1"/>
          <p:nvPr/>
        </p:nvSpPr>
        <p:spPr>
          <a:xfrm>
            <a:off x="429915" y="3933303"/>
            <a:ext cx="15342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0.022537</a:t>
            </a:r>
            <a:endParaRPr lang="ko-KR" altLang="en-US" sz="240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A62D68C-6ADE-44DC-8BB3-AB9FA6912374}"/>
              </a:ext>
            </a:extLst>
          </p:cNvPr>
          <p:cNvSpPr txBox="1"/>
          <p:nvPr/>
        </p:nvSpPr>
        <p:spPr>
          <a:xfrm>
            <a:off x="389427" y="3128852"/>
            <a:ext cx="15631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0.025577</a:t>
            </a:r>
            <a:endParaRPr lang="ko-KR" altLang="en-US" sz="240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A62D68C-6ADE-44DC-8BB3-AB9FA6912374}"/>
              </a:ext>
            </a:extLst>
          </p:cNvPr>
          <p:cNvSpPr txBox="1"/>
          <p:nvPr/>
        </p:nvSpPr>
        <p:spPr>
          <a:xfrm>
            <a:off x="415488" y="4721637"/>
            <a:ext cx="15631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0.020964</a:t>
            </a:r>
            <a:endParaRPr lang="ko-KR" altLang="en-US" sz="240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A62D68C-6ADE-44DC-8BB3-AB9FA6912374}"/>
              </a:ext>
            </a:extLst>
          </p:cNvPr>
          <p:cNvSpPr txBox="1"/>
          <p:nvPr/>
        </p:nvSpPr>
        <p:spPr>
          <a:xfrm>
            <a:off x="457881" y="5419094"/>
            <a:ext cx="14619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0.01</a:t>
            </a:r>
            <a:endParaRPr lang="ko-KR" altLang="en-US" sz="400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A62D68C-6ADE-44DC-8BB3-AB9FA6912374}"/>
              </a:ext>
            </a:extLst>
          </p:cNvPr>
          <p:cNvSpPr txBox="1"/>
          <p:nvPr/>
        </p:nvSpPr>
        <p:spPr>
          <a:xfrm>
            <a:off x="4387763" y="3111673"/>
            <a:ext cx="15631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0.67044</a:t>
            </a:r>
            <a:endParaRPr lang="ko-KR" altLang="en-US" sz="240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A62D68C-6ADE-44DC-8BB3-AB9FA6912374}"/>
              </a:ext>
            </a:extLst>
          </p:cNvPr>
          <p:cNvSpPr txBox="1"/>
          <p:nvPr/>
        </p:nvSpPr>
        <p:spPr>
          <a:xfrm>
            <a:off x="4387763" y="3897932"/>
            <a:ext cx="15631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0.64486</a:t>
            </a:r>
            <a:endParaRPr lang="ko-KR" altLang="en-US" sz="240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A62D68C-6ADE-44DC-8BB3-AB9FA6912374}"/>
              </a:ext>
            </a:extLst>
          </p:cNvPr>
          <p:cNvSpPr txBox="1"/>
          <p:nvPr/>
        </p:nvSpPr>
        <p:spPr>
          <a:xfrm>
            <a:off x="4387763" y="4732119"/>
            <a:ext cx="15631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0.59979</a:t>
            </a:r>
            <a:endParaRPr lang="ko-KR" altLang="en-US" sz="240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A62D68C-6ADE-44DC-8BB3-AB9FA6912374}"/>
              </a:ext>
            </a:extLst>
          </p:cNvPr>
          <p:cNvSpPr txBox="1"/>
          <p:nvPr/>
        </p:nvSpPr>
        <p:spPr>
          <a:xfrm>
            <a:off x="4387763" y="5542204"/>
            <a:ext cx="15631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0.55786</a:t>
            </a:r>
            <a:endParaRPr lang="ko-KR" altLang="en-US" sz="240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A62D68C-6ADE-44DC-8BB3-AB9FA6912374}"/>
              </a:ext>
            </a:extLst>
          </p:cNvPr>
          <p:cNvSpPr txBox="1"/>
          <p:nvPr/>
        </p:nvSpPr>
        <p:spPr>
          <a:xfrm>
            <a:off x="7026878" y="5542204"/>
            <a:ext cx="15631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0.58574</a:t>
            </a:r>
            <a:endParaRPr lang="ko-KR" altLang="en-US" sz="240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A62D68C-6ADE-44DC-8BB3-AB9FA6912374}"/>
              </a:ext>
            </a:extLst>
          </p:cNvPr>
          <p:cNvSpPr txBox="1"/>
          <p:nvPr/>
        </p:nvSpPr>
        <p:spPr>
          <a:xfrm>
            <a:off x="7026878" y="4696748"/>
            <a:ext cx="15631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0.61027</a:t>
            </a:r>
            <a:endParaRPr lang="ko-KR" altLang="en-US" sz="240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A62D68C-6ADE-44DC-8BB3-AB9FA6912374}"/>
              </a:ext>
            </a:extLst>
          </p:cNvPr>
          <p:cNvSpPr txBox="1"/>
          <p:nvPr/>
        </p:nvSpPr>
        <p:spPr>
          <a:xfrm>
            <a:off x="7026878" y="3910763"/>
            <a:ext cx="15631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0.64465</a:t>
            </a:r>
            <a:endParaRPr lang="ko-KR" altLang="en-US" sz="240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A62D68C-6ADE-44DC-8BB3-AB9FA6912374}"/>
              </a:ext>
            </a:extLst>
          </p:cNvPr>
          <p:cNvSpPr txBox="1"/>
          <p:nvPr/>
        </p:nvSpPr>
        <p:spPr>
          <a:xfrm>
            <a:off x="7026878" y="3111672"/>
            <a:ext cx="15631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0.68344</a:t>
            </a:r>
            <a:endParaRPr lang="ko-KR" altLang="en-US" sz="240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A62D68C-6ADE-44DC-8BB3-AB9FA6912374}"/>
              </a:ext>
            </a:extLst>
          </p:cNvPr>
          <p:cNvSpPr txBox="1"/>
          <p:nvPr/>
        </p:nvSpPr>
        <p:spPr>
          <a:xfrm>
            <a:off x="9292564" y="3111672"/>
            <a:ext cx="1809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0.0096733</a:t>
            </a:r>
            <a:endParaRPr lang="ko-KR" altLang="en-US" sz="240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A62D68C-6ADE-44DC-8BB3-AB9FA6912374}"/>
              </a:ext>
            </a:extLst>
          </p:cNvPr>
          <p:cNvSpPr txBox="1"/>
          <p:nvPr/>
        </p:nvSpPr>
        <p:spPr>
          <a:xfrm>
            <a:off x="9292564" y="3909990"/>
            <a:ext cx="1809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0.0095354</a:t>
            </a:r>
            <a:endParaRPr lang="ko-KR" altLang="en-US" sz="240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A62D68C-6ADE-44DC-8BB3-AB9FA6912374}"/>
              </a:ext>
            </a:extLst>
          </p:cNvPr>
          <p:cNvSpPr txBox="1"/>
          <p:nvPr/>
        </p:nvSpPr>
        <p:spPr>
          <a:xfrm>
            <a:off x="9292564" y="4708806"/>
            <a:ext cx="1809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0.0093972</a:t>
            </a:r>
            <a:endParaRPr lang="ko-KR" altLang="en-US" sz="240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A62D68C-6ADE-44DC-8BB3-AB9FA6912374}"/>
              </a:ext>
            </a:extLst>
          </p:cNvPr>
          <p:cNvSpPr txBox="1"/>
          <p:nvPr/>
        </p:nvSpPr>
        <p:spPr>
          <a:xfrm>
            <a:off x="9292564" y="5534201"/>
            <a:ext cx="20064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0.0092890</a:t>
            </a:r>
            <a:endParaRPr lang="ko-KR" altLang="en-US" sz="240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B9104-BB72-4D21-91F5-5377D70F0010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64909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097" y="279007"/>
            <a:ext cx="627018" cy="62701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28115" y="222737"/>
            <a:ext cx="31359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분석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0" y="1087047"/>
            <a:ext cx="4431323" cy="1227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01097" y="2099252"/>
            <a:ext cx="11009585" cy="901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54464" y="1606243"/>
            <a:ext cx="1864125" cy="188639"/>
          </a:xfrm>
          <a:prstGeom prst="rect">
            <a:avLst/>
          </a:prstGeom>
          <a:solidFill>
            <a:srgbClr val="FFFF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A62D68C-6ADE-44DC-8BB3-AB9FA6912374}"/>
              </a:ext>
            </a:extLst>
          </p:cNvPr>
          <p:cNvSpPr txBox="1"/>
          <p:nvPr/>
        </p:nvSpPr>
        <p:spPr>
          <a:xfrm>
            <a:off x="298066" y="1300593"/>
            <a:ext cx="22519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err="1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printcp</a:t>
            </a:r>
            <a:r>
              <a:rPr lang="en-US" altLang="ko-KR" sz="40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()</a:t>
            </a:r>
            <a:endParaRPr lang="ko-KR" altLang="en-US" sz="400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01097" y="2897907"/>
            <a:ext cx="11009585" cy="901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401097" y="3696723"/>
            <a:ext cx="11009585" cy="901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401097" y="4495539"/>
            <a:ext cx="11009585" cy="901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401097" y="5294355"/>
            <a:ext cx="11009585" cy="901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401097" y="6093171"/>
            <a:ext cx="11009585" cy="901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 rot="5400000">
            <a:off x="-1540053" y="4040402"/>
            <a:ext cx="3993919" cy="1116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A62D68C-6ADE-44DC-8BB3-AB9FA6912374}"/>
              </a:ext>
            </a:extLst>
          </p:cNvPr>
          <p:cNvSpPr txBox="1"/>
          <p:nvPr/>
        </p:nvSpPr>
        <p:spPr>
          <a:xfrm>
            <a:off x="829161" y="2137888"/>
            <a:ext cx="7947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err="1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cp</a:t>
            </a:r>
            <a:endParaRPr lang="ko-KR" altLang="en-US" sz="400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A62D68C-6ADE-44DC-8BB3-AB9FA6912374}"/>
              </a:ext>
            </a:extLst>
          </p:cNvPr>
          <p:cNvSpPr txBox="1"/>
          <p:nvPr/>
        </p:nvSpPr>
        <p:spPr>
          <a:xfrm>
            <a:off x="2215661" y="2144330"/>
            <a:ext cx="14619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err="1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nsplit</a:t>
            </a:r>
            <a:endParaRPr lang="ko-KR" altLang="en-US" sz="400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A62D68C-6ADE-44DC-8BB3-AB9FA6912374}"/>
              </a:ext>
            </a:extLst>
          </p:cNvPr>
          <p:cNvSpPr txBox="1"/>
          <p:nvPr/>
        </p:nvSpPr>
        <p:spPr>
          <a:xfrm>
            <a:off x="4087738" y="2144330"/>
            <a:ext cx="22114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err="1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rel</a:t>
            </a:r>
            <a:r>
              <a:rPr lang="en-US" altLang="ko-KR" sz="40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error</a:t>
            </a:r>
            <a:endParaRPr lang="ko-KR" altLang="en-US" sz="400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A62D68C-6ADE-44DC-8BB3-AB9FA6912374}"/>
              </a:ext>
            </a:extLst>
          </p:cNvPr>
          <p:cNvSpPr txBox="1"/>
          <p:nvPr/>
        </p:nvSpPr>
        <p:spPr>
          <a:xfrm>
            <a:off x="6890916" y="2144330"/>
            <a:ext cx="17055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err="1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xerror</a:t>
            </a:r>
            <a:endParaRPr lang="ko-KR" altLang="en-US" sz="400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A62D68C-6ADE-44DC-8BB3-AB9FA6912374}"/>
              </a:ext>
            </a:extLst>
          </p:cNvPr>
          <p:cNvSpPr txBox="1"/>
          <p:nvPr/>
        </p:nvSpPr>
        <p:spPr>
          <a:xfrm>
            <a:off x="9384450" y="2144330"/>
            <a:ext cx="12382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err="1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xstd</a:t>
            </a:r>
            <a:endParaRPr lang="ko-KR" altLang="en-US" sz="400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 rot="5400000">
            <a:off x="9370791" y="4040402"/>
            <a:ext cx="3993919" cy="1116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 rot="5400000">
            <a:off x="-77156" y="4040402"/>
            <a:ext cx="3993919" cy="1116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 rot="5400000">
            <a:off x="1885701" y="4040402"/>
            <a:ext cx="3993919" cy="1116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 rot="5400000">
            <a:off x="4568321" y="4040402"/>
            <a:ext cx="3993919" cy="1116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 rot="5400000">
            <a:off x="6993486" y="4040402"/>
            <a:ext cx="3993919" cy="1116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A62D68C-6ADE-44DC-8BB3-AB9FA6912374}"/>
              </a:ext>
            </a:extLst>
          </p:cNvPr>
          <p:cNvSpPr txBox="1"/>
          <p:nvPr/>
        </p:nvSpPr>
        <p:spPr>
          <a:xfrm>
            <a:off x="2170271" y="2994665"/>
            <a:ext cx="14619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1</a:t>
            </a:r>
            <a:endParaRPr lang="ko-KR" altLang="en-US" sz="400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A62D68C-6ADE-44DC-8BB3-AB9FA6912374}"/>
              </a:ext>
            </a:extLst>
          </p:cNvPr>
          <p:cNvSpPr txBox="1"/>
          <p:nvPr/>
        </p:nvSpPr>
        <p:spPr>
          <a:xfrm>
            <a:off x="2170271" y="3787653"/>
            <a:ext cx="14619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2</a:t>
            </a:r>
            <a:endParaRPr lang="ko-KR" altLang="en-US" sz="400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A62D68C-6ADE-44DC-8BB3-AB9FA6912374}"/>
              </a:ext>
            </a:extLst>
          </p:cNvPr>
          <p:cNvSpPr txBox="1"/>
          <p:nvPr/>
        </p:nvSpPr>
        <p:spPr>
          <a:xfrm>
            <a:off x="2170271" y="4631547"/>
            <a:ext cx="14619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4</a:t>
            </a:r>
            <a:endParaRPr lang="ko-KR" altLang="en-US" sz="400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A62D68C-6ADE-44DC-8BB3-AB9FA6912374}"/>
              </a:ext>
            </a:extLst>
          </p:cNvPr>
          <p:cNvSpPr txBox="1"/>
          <p:nvPr/>
        </p:nvSpPr>
        <p:spPr>
          <a:xfrm>
            <a:off x="2170271" y="5430363"/>
            <a:ext cx="14619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6</a:t>
            </a:r>
            <a:endParaRPr lang="ko-KR" altLang="en-US" sz="400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A62D68C-6ADE-44DC-8BB3-AB9FA6912374}"/>
              </a:ext>
            </a:extLst>
          </p:cNvPr>
          <p:cNvSpPr txBox="1"/>
          <p:nvPr/>
        </p:nvSpPr>
        <p:spPr>
          <a:xfrm>
            <a:off x="429915" y="3933303"/>
            <a:ext cx="15342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0.022537</a:t>
            </a:r>
            <a:endParaRPr lang="ko-KR" altLang="en-US" sz="240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A62D68C-6ADE-44DC-8BB3-AB9FA6912374}"/>
              </a:ext>
            </a:extLst>
          </p:cNvPr>
          <p:cNvSpPr txBox="1"/>
          <p:nvPr/>
        </p:nvSpPr>
        <p:spPr>
          <a:xfrm>
            <a:off x="389427" y="3128852"/>
            <a:ext cx="15631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0.025577</a:t>
            </a:r>
            <a:endParaRPr lang="ko-KR" altLang="en-US" sz="240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A62D68C-6ADE-44DC-8BB3-AB9FA6912374}"/>
              </a:ext>
            </a:extLst>
          </p:cNvPr>
          <p:cNvSpPr txBox="1"/>
          <p:nvPr/>
        </p:nvSpPr>
        <p:spPr>
          <a:xfrm>
            <a:off x="415488" y="4721637"/>
            <a:ext cx="15631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0.020964</a:t>
            </a:r>
            <a:endParaRPr lang="ko-KR" altLang="en-US" sz="240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A62D68C-6ADE-44DC-8BB3-AB9FA6912374}"/>
              </a:ext>
            </a:extLst>
          </p:cNvPr>
          <p:cNvSpPr txBox="1"/>
          <p:nvPr/>
        </p:nvSpPr>
        <p:spPr>
          <a:xfrm>
            <a:off x="457881" y="5419094"/>
            <a:ext cx="14619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0.01</a:t>
            </a:r>
            <a:endParaRPr lang="ko-KR" altLang="en-US" sz="400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A62D68C-6ADE-44DC-8BB3-AB9FA6912374}"/>
              </a:ext>
            </a:extLst>
          </p:cNvPr>
          <p:cNvSpPr txBox="1"/>
          <p:nvPr/>
        </p:nvSpPr>
        <p:spPr>
          <a:xfrm>
            <a:off x="4387763" y="3111673"/>
            <a:ext cx="15631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0.67044</a:t>
            </a:r>
            <a:endParaRPr lang="ko-KR" altLang="en-US" sz="240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A62D68C-6ADE-44DC-8BB3-AB9FA6912374}"/>
              </a:ext>
            </a:extLst>
          </p:cNvPr>
          <p:cNvSpPr txBox="1"/>
          <p:nvPr/>
        </p:nvSpPr>
        <p:spPr>
          <a:xfrm>
            <a:off x="4387763" y="3897932"/>
            <a:ext cx="15631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0.64486</a:t>
            </a:r>
            <a:endParaRPr lang="ko-KR" altLang="en-US" sz="240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A62D68C-6ADE-44DC-8BB3-AB9FA6912374}"/>
              </a:ext>
            </a:extLst>
          </p:cNvPr>
          <p:cNvSpPr txBox="1"/>
          <p:nvPr/>
        </p:nvSpPr>
        <p:spPr>
          <a:xfrm>
            <a:off x="4387763" y="4732119"/>
            <a:ext cx="15631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0.59979</a:t>
            </a:r>
            <a:endParaRPr lang="ko-KR" altLang="en-US" sz="240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A62D68C-6ADE-44DC-8BB3-AB9FA6912374}"/>
              </a:ext>
            </a:extLst>
          </p:cNvPr>
          <p:cNvSpPr txBox="1"/>
          <p:nvPr/>
        </p:nvSpPr>
        <p:spPr>
          <a:xfrm>
            <a:off x="4387763" y="5542204"/>
            <a:ext cx="15631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0.55786</a:t>
            </a:r>
            <a:endParaRPr lang="ko-KR" altLang="en-US" sz="240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A62D68C-6ADE-44DC-8BB3-AB9FA6912374}"/>
              </a:ext>
            </a:extLst>
          </p:cNvPr>
          <p:cNvSpPr txBox="1"/>
          <p:nvPr/>
        </p:nvSpPr>
        <p:spPr>
          <a:xfrm>
            <a:off x="7026878" y="5542204"/>
            <a:ext cx="15631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0.58574</a:t>
            </a:r>
            <a:endParaRPr lang="ko-KR" altLang="en-US" sz="240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A62D68C-6ADE-44DC-8BB3-AB9FA6912374}"/>
              </a:ext>
            </a:extLst>
          </p:cNvPr>
          <p:cNvSpPr txBox="1"/>
          <p:nvPr/>
        </p:nvSpPr>
        <p:spPr>
          <a:xfrm>
            <a:off x="7026878" y="4696748"/>
            <a:ext cx="15631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0.61027</a:t>
            </a:r>
            <a:endParaRPr lang="ko-KR" altLang="en-US" sz="240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A62D68C-6ADE-44DC-8BB3-AB9FA6912374}"/>
              </a:ext>
            </a:extLst>
          </p:cNvPr>
          <p:cNvSpPr txBox="1"/>
          <p:nvPr/>
        </p:nvSpPr>
        <p:spPr>
          <a:xfrm>
            <a:off x="7026878" y="3910763"/>
            <a:ext cx="15631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0.64465</a:t>
            </a:r>
            <a:endParaRPr lang="ko-KR" altLang="en-US" sz="240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A62D68C-6ADE-44DC-8BB3-AB9FA6912374}"/>
              </a:ext>
            </a:extLst>
          </p:cNvPr>
          <p:cNvSpPr txBox="1"/>
          <p:nvPr/>
        </p:nvSpPr>
        <p:spPr>
          <a:xfrm>
            <a:off x="7026878" y="3111672"/>
            <a:ext cx="15631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0.68344</a:t>
            </a:r>
            <a:endParaRPr lang="ko-KR" altLang="en-US" sz="240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A62D68C-6ADE-44DC-8BB3-AB9FA6912374}"/>
              </a:ext>
            </a:extLst>
          </p:cNvPr>
          <p:cNvSpPr txBox="1"/>
          <p:nvPr/>
        </p:nvSpPr>
        <p:spPr>
          <a:xfrm>
            <a:off x="9292564" y="3111672"/>
            <a:ext cx="1809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0.0096733</a:t>
            </a:r>
            <a:endParaRPr lang="ko-KR" altLang="en-US" sz="240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A62D68C-6ADE-44DC-8BB3-AB9FA6912374}"/>
              </a:ext>
            </a:extLst>
          </p:cNvPr>
          <p:cNvSpPr txBox="1"/>
          <p:nvPr/>
        </p:nvSpPr>
        <p:spPr>
          <a:xfrm>
            <a:off x="9292564" y="3909990"/>
            <a:ext cx="1809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0.0095354</a:t>
            </a:r>
            <a:endParaRPr lang="ko-KR" altLang="en-US" sz="240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A62D68C-6ADE-44DC-8BB3-AB9FA6912374}"/>
              </a:ext>
            </a:extLst>
          </p:cNvPr>
          <p:cNvSpPr txBox="1"/>
          <p:nvPr/>
        </p:nvSpPr>
        <p:spPr>
          <a:xfrm>
            <a:off x="9292564" y="4708806"/>
            <a:ext cx="1809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0.0093972</a:t>
            </a:r>
            <a:endParaRPr lang="ko-KR" altLang="en-US" sz="240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A62D68C-6ADE-44DC-8BB3-AB9FA6912374}"/>
              </a:ext>
            </a:extLst>
          </p:cNvPr>
          <p:cNvSpPr txBox="1"/>
          <p:nvPr/>
        </p:nvSpPr>
        <p:spPr>
          <a:xfrm>
            <a:off x="9292564" y="5534201"/>
            <a:ext cx="20064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0.0092890</a:t>
            </a:r>
            <a:endParaRPr lang="ko-KR" altLang="en-US" sz="240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6503032" y="2098478"/>
            <a:ext cx="2536784" cy="11234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6503032" y="6080590"/>
            <a:ext cx="2536784" cy="11234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 rot="5400000">
            <a:off x="4521094" y="4083332"/>
            <a:ext cx="4084848" cy="11514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 rot="5400000">
            <a:off x="6955742" y="4083333"/>
            <a:ext cx="4084848" cy="11514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B9104-BB72-4D21-91F5-5377D70F0010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90031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46089" y="5557198"/>
            <a:ext cx="10560676" cy="312807"/>
          </a:xfrm>
          <a:prstGeom prst="rect">
            <a:avLst/>
          </a:prstGeom>
          <a:solidFill>
            <a:srgbClr val="FFFF00">
              <a:alpha val="6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FF00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097" y="279007"/>
            <a:ext cx="627018" cy="62701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28115" y="222737"/>
            <a:ext cx="31359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분석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0" y="1087047"/>
            <a:ext cx="4431323" cy="1227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01097" y="2099252"/>
            <a:ext cx="11009585" cy="901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54464" y="1606243"/>
            <a:ext cx="1864125" cy="188639"/>
          </a:xfrm>
          <a:prstGeom prst="rect">
            <a:avLst/>
          </a:prstGeom>
          <a:solidFill>
            <a:srgbClr val="FFFF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A62D68C-6ADE-44DC-8BB3-AB9FA6912374}"/>
              </a:ext>
            </a:extLst>
          </p:cNvPr>
          <p:cNvSpPr txBox="1"/>
          <p:nvPr/>
        </p:nvSpPr>
        <p:spPr>
          <a:xfrm>
            <a:off x="298066" y="1300593"/>
            <a:ext cx="22519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err="1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printcp</a:t>
            </a:r>
            <a:r>
              <a:rPr lang="en-US" altLang="ko-KR" sz="40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()</a:t>
            </a:r>
            <a:endParaRPr lang="ko-KR" altLang="en-US" sz="400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01097" y="2897907"/>
            <a:ext cx="11009585" cy="901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401097" y="3696723"/>
            <a:ext cx="11009585" cy="901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401097" y="4495539"/>
            <a:ext cx="11009585" cy="901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401097" y="5294355"/>
            <a:ext cx="11009585" cy="901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401097" y="6093171"/>
            <a:ext cx="11009585" cy="901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 rot="5400000">
            <a:off x="-1540053" y="4040402"/>
            <a:ext cx="3993919" cy="1116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A62D68C-6ADE-44DC-8BB3-AB9FA6912374}"/>
              </a:ext>
            </a:extLst>
          </p:cNvPr>
          <p:cNvSpPr txBox="1"/>
          <p:nvPr/>
        </p:nvSpPr>
        <p:spPr>
          <a:xfrm>
            <a:off x="829161" y="2137888"/>
            <a:ext cx="7947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err="1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cp</a:t>
            </a:r>
            <a:endParaRPr lang="ko-KR" altLang="en-US" sz="400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A62D68C-6ADE-44DC-8BB3-AB9FA6912374}"/>
              </a:ext>
            </a:extLst>
          </p:cNvPr>
          <p:cNvSpPr txBox="1"/>
          <p:nvPr/>
        </p:nvSpPr>
        <p:spPr>
          <a:xfrm>
            <a:off x="2215661" y="2144330"/>
            <a:ext cx="14619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err="1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nsplit</a:t>
            </a:r>
            <a:endParaRPr lang="ko-KR" altLang="en-US" sz="400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A62D68C-6ADE-44DC-8BB3-AB9FA6912374}"/>
              </a:ext>
            </a:extLst>
          </p:cNvPr>
          <p:cNvSpPr txBox="1"/>
          <p:nvPr/>
        </p:nvSpPr>
        <p:spPr>
          <a:xfrm>
            <a:off x="4087738" y="2144330"/>
            <a:ext cx="22114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err="1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rel</a:t>
            </a:r>
            <a:r>
              <a:rPr lang="en-US" altLang="ko-KR" sz="40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error</a:t>
            </a:r>
            <a:endParaRPr lang="ko-KR" altLang="en-US" sz="400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A62D68C-6ADE-44DC-8BB3-AB9FA6912374}"/>
              </a:ext>
            </a:extLst>
          </p:cNvPr>
          <p:cNvSpPr txBox="1"/>
          <p:nvPr/>
        </p:nvSpPr>
        <p:spPr>
          <a:xfrm>
            <a:off x="6890916" y="2144330"/>
            <a:ext cx="17055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err="1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xerror</a:t>
            </a:r>
            <a:endParaRPr lang="ko-KR" altLang="en-US" sz="400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A62D68C-6ADE-44DC-8BB3-AB9FA6912374}"/>
              </a:ext>
            </a:extLst>
          </p:cNvPr>
          <p:cNvSpPr txBox="1"/>
          <p:nvPr/>
        </p:nvSpPr>
        <p:spPr>
          <a:xfrm>
            <a:off x="9384450" y="2144330"/>
            <a:ext cx="12382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err="1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xstd</a:t>
            </a:r>
            <a:endParaRPr lang="ko-KR" altLang="en-US" sz="400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 rot="5400000">
            <a:off x="9370791" y="4040402"/>
            <a:ext cx="3993919" cy="1116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 rot="5400000">
            <a:off x="-77156" y="4040402"/>
            <a:ext cx="3993919" cy="1116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 rot="5400000">
            <a:off x="1885701" y="4040402"/>
            <a:ext cx="3993919" cy="1116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 rot="5400000">
            <a:off x="4568321" y="4040402"/>
            <a:ext cx="3993919" cy="1116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 rot="5400000">
            <a:off x="6993486" y="4040402"/>
            <a:ext cx="3993919" cy="1116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A62D68C-6ADE-44DC-8BB3-AB9FA6912374}"/>
              </a:ext>
            </a:extLst>
          </p:cNvPr>
          <p:cNvSpPr txBox="1"/>
          <p:nvPr/>
        </p:nvSpPr>
        <p:spPr>
          <a:xfrm>
            <a:off x="2170271" y="2994665"/>
            <a:ext cx="14619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1</a:t>
            </a:r>
            <a:endParaRPr lang="ko-KR" altLang="en-US" sz="400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A62D68C-6ADE-44DC-8BB3-AB9FA6912374}"/>
              </a:ext>
            </a:extLst>
          </p:cNvPr>
          <p:cNvSpPr txBox="1"/>
          <p:nvPr/>
        </p:nvSpPr>
        <p:spPr>
          <a:xfrm>
            <a:off x="2170271" y="3787653"/>
            <a:ext cx="14619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2</a:t>
            </a:r>
            <a:endParaRPr lang="ko-KR" altLang="en-US" sz="400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A62D68C-6ADE-44DC-8BB3-AB9FA6912374}"/>
              </a:ext>
            </a:extLst>
          </p:cNvPr>
          <p:cNvSpPr txBox="1"/>
          <p:nvPr/>
        </p:nvSpPr>
        <p:spPr>
          <a:xfrm>
            <a:off x="2170271" y="4631547"/>
            <a:ext cx="14619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4</a:t>
            </a:r>
            <a:endParaRPr lang="ko-KR" altLang="en-US" sz="400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A62D68C-6ADE-44DC-8BB3-AB9FA6912374}"/>
              </a:ext>
            </a:extLst>
          </p:cNvPr>
          <p:cNvSpPr txBox="1"/>
          <p:nvPr/>
        </p:nvSpPr>
        <p:spPr>
          <a:xfrm>
            <a:off x="2170271" y="5430363"/>
            <a:ext cx="14619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6</a:t>
            </a:r>
            <a:endParaRPr lang="ko-KR" altLang="en-US" sz="400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A62D68C-6ADE-44DC-8BB3-AB9FA6912374}"/>
              </a:ext>
            </a:extLst>
          </p:cNvPr>
          <p:cNvSpPr txBox="1"/>
          <p:nvPr/>
        </p:nvSpPr>
        <p:spPr>
          <a:xfrm>
            <a:off x="429915" y="3933303"/>
            <a:ext cx="15342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0.022537</a:t>
            </a:r>
            <a:endParaRPr lang="ko-KR" altLang="en-US" sz="240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A62D68C-6ADE-44DC-8BB3-AB9FA6912374}"/>
              </a:ext>
            </a:extLst>
          </p:cNvPr>
          <p:cNvSpPr txBox="1"/>
          <p:nvPr/>
        </p:nvSpPr>
        <p:spPr>
          <a:xfrm>
            <a:off x="389427" y="3128852"/>
            <a:ext cx="15631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0.025577</a:t>
            </a:r>
            <a:endParaRPr lang="ko-KR" altLang="en-US" sz="240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A62D68C-6ADE-44DC-8BB3-AB9FA6912374}"/>
              </a:ext>
            </a:extLst>
          </p:cNvPr>
          <p:cNvSpPr txBox="1"/>
          <p:nvPr/>
        </p:nvSpPr>
        <p:spPr>
          <a:xfrm>
            <a:off x="415488" y="4721637"/>
            <a:ext cx="15631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0.020964</a:t>
            </a:r>
            <a:endParaRPr lang="ko-KR" altLang="en-US" sz="240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A62D68C-6ADE-44DC-8BB3-AB9FA6912374}"/>
              </a:ext>
            </a:extLst>
          </p:cNvPr>
          <p:cNvSpPr txBox="1"/>
          <p:nvPr/>
        </p:nvSpPr>
        <p:spPr>
          <a:xfrm>
            <a:off x="457881" y="5419094"/>
            <a:ext cx="14619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0.01</a:t>
            </a:r>
            <a:endParaRPr lang="ko-KR" altLang="en-US" sz="400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A62D68C-6ADE-44DC-8BB3-AB9FA6912374}"/>
              </a:ext>
            </a:extLst>
          </p:cNvPr>
          <p:cNvSpPr txBox="1"/>
          <p:nvPr/>
        </p:nvSpPr>
        <p:spPr>
          <a:xfrm>
            <a:off x="4387763" y="3111673"/>
            <a:ext cx="15631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0.67044</a:t>
            </a:r>
            <a:endParaRPr lang="ko-KR" altLang="en-US" sz="240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A62D68C-6ADE-44DC-8BB3-AB9FA6912374}"/>
              </a:ext>
            </a:extLst>
          </p:cNvPr>
          <p:cNvSpPr txBox="1"/>
          <p:nvPr/>
        </p:nvSpPr>
        <p:spPr>
          <a:xfrm>
            <a:off x="4387763" y="3897932"/>
            <a:ext cx="15631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0.64486</a:t>
            </a:r>
            <a:endParaRPr lang="ko-KR" altLang="en-US" sz="240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A62D68C-6ADE-44DC-8BB3-AB9FA6912374}"/>
              </a:ext>
            </a:extLst>
          </p:cNvPr>
          <p:cNvSpPr txBox="1"/>
          <p:nvPr/>
        </p:nvSpPr>
        <p:spPr>
          <a:xfrm>
            <a:off x="4387763" y="4732119"/>
            <a:ext cx="15631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0.59979</a:t>
            </a:r>
            <a:endParaRPr lang="ko-KR" altLang="en-US" sz="240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A62D68C-6ADE-44DC-8BB3-AB9FA6912374}"/>
              </a:ext>
            </a:extLst>
          </p:cNvPr>
          <p:cNvSpPr txBox="1"/>
          <p:nvPr/>
        </p:nvSpPr>
        <p:spPr>
          <a:xfrm>
            <a:off x="4387763" y="5542204"/>
            <a:ext cx="15631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0.55786</a:t>
            </a:r>
            <a:endParaRPr lang="ko-KR" altLang="en-US" sz="240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A62D68C-6ADE-44DC-8BB3-AB9FA6912374}"/>
              </a:ext>
            </a:extLst>
          </p:cNvPr>
          <p:cNvSpPr txBox="1"/>
          <p:nvPr/>
        </p:nvSpPr>
        <p:spPr>
          <a:xfrm>
            <a:off x="7026878" y="5542204"/>
            <a:ext cx="15631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0.58574</a:t>
            </a:r>
            <a:endParaRPr lang="ko-KR" altLang="en-US" sz="240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A62D68C-6ADE-44DC-8BB3-AB9FA6912374}"/>
              </a:ext>
            </a:extLst>
          </p:cNvPr>
          <p:cNvSpPr txBox="1"/>
          <p:nvPr/>
        </p:nvSpPr>
        <p:spPr>
          <a:xfrm>
            <a:off x="7026878" y="4696748"/>
            <a:ext cx="15631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0.61027</a:t>
            </a:r>
            <a:endParaRPr lang="ko-KR" altLang="en-US" sz="240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A62D68C-6ADE-44DC-8BB3-AB9FA6912374}"/>
              </a:ext>
            </a:extLst>
          </p:cNvPr>
          <p:cNvSpPr txBox="1"/>
          <p:nvPr/>
        </p:nvSpPr>
        <p:spPr>
          <a:xfrm>
            <a:off x="7026878" y="3910763"/>
            <a:ext cx="15631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0.64465</a:t>
            </a:r>
            <a:endParaRPr lang="ko-KR" altLang="en-US" sz="240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A62D68C-6ADE-44DC-8BB3-AB9FA6912374}"/>
              </a:ext>
            </a:extLst>
          </p:cNvPr>
          <p:cNvSpPr txBox="1"/>
          <p:nvPr/>
        </p:nvSpPr>
        <p:spPr>
          <a:xfrm>
            <a:off x="7026878" y="3111672"/>
            <a:ext cx="15631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0.68344</a:t>
            </a:r>
            <a:endParaRPr lang="ko-KR" altLang="en-US" sz="240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A62D68C-6ADE-44DC-8BB3-AB9FA6912374}"/>
              </a:ext>
            </a:extLst>
          </p:cNvPr>
          <p:cNvSpPr txBox="1"/>
          <p:nvPr/>
        </p:nvSpPr>
        <p:spPr>
          <a:xfrm>
            <a:off x="9292564" y="3111672"/>
            <a:ext cx="1809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0.0096733</a:t>
            </a:r>
            <a:endParaRPr lang="ko-KR" altLang="en-US" sz="240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A62D68C-6ADE-44DC-8BB3-AB9FA6912374}"/>
              </a:ext>
            </a:extLst>
          </p:cNvPr>
          <p:cNvSpPr txBox="1"/>
          <p:nvPr/>
        </p:nvSpPr>
        <p:spPr>
          <a:xfrm>
            <a:off x="9292564" y="3909990"/>
            <a:ext cx="1809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0.0095354</a:t>
            </a:r>
            <a:endParaRPr lang="ko-KR" altLang="en-US" sz="240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A62D68C-6ADE-44DC-8BB3-AB9FA6912374}"/>
              </a:ext>
            </a:extLst>
          </p:cNvPr>
          <p:cNvSpPr txBox="1"/>
          <p:nvPr/>
        </p:nvSpPr>
        <p:spPr>
          <a:xfrm>
            <a:off x="9292564" y="4708806"/>
            <a:ext cx="1809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0.0093972</a:t>
            </a:r>
            <a:endParaRPr lang="ko-KR" altLang="en-US" sz="240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A62D68C-6ADE-44DC-8BB3-AB9FA6912374}"/>
              </a:ext>
            </a:extLst>
          </p:cNvPr>
          <p:cNvSpPr txBox="1"/>
          <p:nvPr/>
        </p:nvSpPr>
        <p:spPr>
          <a:xfrm>
            <a:off x="9292564" y="5534201"/>
            <a:ext cx="20064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0.0092890</a:t>
            </a:r>
            <a:endParaRPr lang="ko-KR" altLang="en-US" sz="240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6503032" y="2098478"/>
            <a:ext cx="2536784" cy="11234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6503032" y="6080590"/>
            <a:ext cx="2536784" cy="11234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 rot="5400000">
            <a:off x="4521094" y="4083332"/>
            <a:ext cx="4084848" cy="11514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 rot="5400000">
            <a:off x="6955742" y="4083333"/>
            <a:ext cx="4084848" cy="11514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1/2 액자 50">
            <a:extLst>
              <a:ext uri="{FF2B5EF4-FFF2-40B4-BE49-F238E27FC236}">
                <a16:creationId xmlns:a16="http://schemas.microsoft.com/office/drawing/2014/main" id="{1717FC72-FE93-4E7C-B4F3-8AD2F42C05F4}"/>
              </a:ext>
            </a:extLst>
          </p:cNvPr>
          <p:cNvSpPr/>
          <p:nvPr/>
        </p:nvSpPr>
        <p:spPr>
          <a:xfrm rot="12320625">
            <a:off x="58110" y="4918383"/>
            <a:ext cx="614946" cy="903586"/>
          </a:xfrm>
          <a:prstGeom prst="halfFrame">
            <a:avLst>
              <a:gd name="adj1" fmla="val 13863"/>
              <a:gd name="adj2" fmla="val 1288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B9104-BB72-4D21-91F5-5377D70F0010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24753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298066" y="1541117"/>
            <a:ext cx="3925911" cy="226838"/>
          </a:xfrm>
          <a:prstGeom prst="rect">
            <a:avLst/>
          </a:prstGeom>
          <a:solidFill>
            <a:srgbClr val="FFFF00">
              <a:alpha val="6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FF00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097" y="279007"/>
            <a:ext cx="627018" cy="62701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28115" y="222737"/>
            <a:ext cx="31359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분석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0" y="1087047"/>
            <a:ext cx="4431323" cy="1227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62D68C-6ADE-44DC-8BB3-AB9FA6912374}"/>
              </a:ext>
            </a:extLst>
          </p:cNvPr>
          <p:cNvSpPr txBox="1"/>
          <p:nvPr/>
        </p:nvSpPr>
        <p:spPr>
          <a:xfrm>
            <a:off x="298066" y="1300593"/>
            <a:ext cx="76224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Confusion Matrix   test set </a:t>
            </a:r>
            <a:r>
              <a:rPr lang="ko-KR" altLang="en-US" sz="40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적용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401097" y="2112127"/>
            <a:ext cx="6540616" cy="5152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 rot="5400000" flipV="1">
            <a:off x="-1751647" y="4264871"/>
            <a:ext cx="4351207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401097" y="2884064"/>
            <a:ext cx="6540616" cy="5152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401097" y="6411813"/>
            <a:ext cx="6540616" cy="5152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 rot="5400000" flipV="1">
            <a:off x="4743250" y="4264871"/>
            <a:ext cx="4351207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 rot="5400000" flipV="1">
            <a:off x="-785732" y="4264871"/>
            <a:ext cx="4351207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A62D68C-6ADE-44DC-8BB3-AB9FA6912374}"/>
              </a:ext>
            </a:extLst>
          </p:cNvPr>
          <p:cNvSpPr txBox="1"/>
          <p:nvPr/>
        </p:nvSpPr>
        <p:spPr>
          <a:xfrm>
            <a:off x="2317752" y="2198823"/>
            <a:ext cx="30397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Predict</a:t>
            </a:r>
            <a:endParaRPr lang="ko-KR" altLang="en-US" sz="400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A62D68C-6ADE-44DC-8BB3-AB9FA6912374}"/>
              </a:ext>
            </a:extLst>
          </p:cNvPr>
          <p:cNvSpPr txBox="1"/>
          <p:nvPr/>
        </p:nvSpPr>
        <p:spPr>
          <a:xfrm rot="16200000">
            <a:off x="-698157" y="4161210"/>
            <a:ext cx="32006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Actual</a:t>
            </a:r>
          </a:p>
        </p:txBody>
      </p:sp>
      <p:sp>
        <p:nvSpPr>
          <p:cNvPr id="23" name="직사각형 22"/>
          <p:cNvSpPr/>
          <p:nvPr/>
        </p:nvSpPr>
        <p:spPr>
          <a:xfrm rot="5400000" flipV="1">
            <a:off x="2250559" y="4641174"/>
            <a:ext cx="3579270" cy="6254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 rot="5400000" flipV="1">
            <a:off x="889270" y="4639318"/>
            <a:ext cx="3579270" cy="6254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 rot="5400000" flipV="1">
            <a:off x="3662823" y="4641175"/>
            <a:ext cx="3579270" cy="6254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1390915" y="3782612"/>
            <a:ext cx="5550798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1390915" y="4618639"/>
            <a:ext cx="5550798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1390915" y="5461847"/>
            <a:ext cx="5550798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A62D68C-6ADE-44DC-8BB3-AB9FA6912374}"/>
              </a:ext>
            </a:extLst>
          </p:cNvPr>
          <p:cNvSpPr txBox="1"/>
          <p:nvPr/>
        </p:nvSpPr>
        <p:spPr>
          <a:xfrm>
            <a:off x="2809518" y="3091480"/>
            <a:ext cx="11570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draw</a:t>
            </a:r>
            <a:endParaRPr lang="ko-KR" altLang="en-US" sz="320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A62D68C-6ADE-44DC-8BB3-AB9FA6912374}"/>
              </a:ext>
            </a:extLst>
          </p:cNvPr>
          <p:cNvSpPr txBox="1"/>
          <p:nvPr/>
        </p:nvSpPr>
        <p:spPr>
          <a:xfrm>
            <a:off x="5518456" y="3091478"/>
            <a:ext cx="13500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 err="1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win_B</a:t>
            </a:r>
            <a:endParaRPr lang="ko-KR" altLang="en-US" sz="320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A62D68C-6ADE-44DC-8BB3-AB9FA6912374}"/>
              </a:ext>
            </a:extLst>
          </p:cNvPr>
          <p:cNvSpPr txBox="1"/>
          <p:nvPr/>
        </p:nvSpPr>
        <p:spPr>
          <a:xfrm>
            <a:off x="4076850" y="3091478"/>
            <a:ext cx="13342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 err="1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win_A</a:t>
            </a:r>
            <a:endParaRPr lang="ko-KR" altLang="en-US" sz="320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A62D68C-6ADE-44DC-8BB3-AB9FA6912374}"/>
              </a:ext>
            </a:extLst>
          </p:cNvPr>
          <p:cNvSpPr txBox="1"/>
          <p:nvPr/>
        </p:nvSpPr>
        <p:spPr>
          <a:xfrm>
            <a:off x="1458731" y="3945187"/>
            <a:ext cx="11570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draw</a:t>
            </a:r>
            <a:endParaRPr lang="ko-KR" altLang="en-US" sz="320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A62D68C-6ADE-44DC-8BB3-AB9FA6912374}"/>
              </a:ext>
            </a:extLst>
          </p:cNvPr>
          <p:cNvSpPr txBox="1"/>
          <p:nvPr/>
        </p:nvSpPr>
        <p:spPr>
          <a:xfrm>
            <a:off x="1370107" y="4780180"/>
            <a:ext cx="13342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 err="1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win_A</a:t>
            </a:r>
            <a:endParaRPr lang="ko-KR" altLang="en-US" sz="320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A62D68C-6ADE-44DC-8BB3-AB9FA6912374}"/>
              </a:ext>
            </a:extLst>
          </p:cNvPr>
          <p:cNvSpPr txBox="1"/>
          <p:nvPr/>
        </p:nvSpPr>
        <p:spPr>
          <a:xfrm>
            <a:off x="1357492" y="5661009"/>
            <a:ext cx="13500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 err="1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win_B</a:t>
            </a:r>
            <a:endParaRPr lang="ko-KR" altLang="en-US" sz="320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A62D68C-6ADE-44DC-8BB3-AB9FA6912374}"/>
              </a:ext>
            </a:extLst>
          </p:cNvPr>
          <p:cNvSpPr txBox="1"/>
          <p:nvPr/>
        </p:nvSpPr>
        <p:spPr>
          <a:xfrm>
            <a:off x="2809518" y="3917008"/>
            <a:ext cx="11570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0</a:t>
            </a:r>
            <a:endParaRPr lang="ko-KR" altLang="en-US" sz="320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A62D68C-6ADE-44DC-8BB3-AB9FA6912374}"/>
              </a:ext>
            </a:extLst>
          </p:cNvPr>
          <p:cNvSpPr txBox="1"/>
          <p:nvPr/>
        </p:nvSpPr>
        <p:spPr>
          <a:xfrm>
            <a:off x="2809518" y="4765502"/>
            <a:ext cx="11570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0</a:t>
            </a:r>
            <a:endParaRPr lang="ko-KR" altLang="en-US" sz="320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A62D68C-6ADE-44DC-8BB3-AB9FA6912374}"/>
              </a:ext>
            </a:extLst>
          </p:cNvPr>
          <p:cNvSpPr txBox="1"/>
          <p:nvPr/>
        </p:nvSpPr>
        <p:spPr>
          <a:xfrm>
            <a:off x="2809518" y="5673595"/>
            <a:ext cx="11570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0</a:t>
            </a:r>
            <a:endParaRPr lang="ko-KR" altLang="en-US" sz="320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A62D68C-6ADE-44DC-8BB3-AB9FA6912374}"/>
              </a:ext>
            </a:extLst>
          </p:cNvPr>
          <p:cNvSpPr txBox="1"/>
          <p:nvPr/>
        </p:nvSpPr>
        <p:spPr>
          <a:xfrm>
            <a:off x="4186267" y="3917008"/>
            <a:ext cx="11570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29</a:t>
            </a:r>
            <a:endParaRPr lang="ko-KR" altLang="en-US" sz="320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A62D68C-6ADE-44DC-8BB3-AB9FA6912374}"/>
              </a:ext>
            </a:extLst>
          </p:cNvPr>
          <p:cNvSpPr txBox="1"/>
          <p:nvPr/>
        </p:nvSpPr>
        <p:spPr>
          <a:xfrm>
            <a:off x="4186267" y="4767100"/>
            <a:ext cx="11570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1383</a:t>
            </a:r>
            <a:endParaRPr lang="ko-KR" altLang="en-US" sz="320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A62D68C-6ADE-44DC-8BB3-AB9FA6912374}"/>
              </a:ext>
            </a:extLst>
          </p:cNvPr>
          <p:cNvSpPr txBox="1"/>
          <p:nvPr/>
        </p:nvSpPr>
        <p:spPr>
          <a:xfrm>
            <a:off x="4186267" y="5671347"/>
            <a:ext cx="11570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450</a:t>
            </a:r>
            <a:endParaRPr lang="ko-KR" altLang="en-US" sz="320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A62D68C-6ADE-44DC-8BB3-AB9FA6912374}"/>
              </a:ext>
            </a:extLst>
          </p:cNvPr>
          <p:cNvSpPr txBox="1"/>
          <p:nvPr/>
        </p:nvSpPr>
        <p:spPr>
          <a:xfrm>
            <a:off x="5591261" y="3917008"/>
            <a:ext cx="11570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43</a:t>
            </a:r>
            <a:endParaRPr lang="ko-KR" altLang="en-US" sz="320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A62D68C-6ADE-44DC-8BB3-AB9FA6912374}"/>
              </a:ext>
            </a:extLst>
          </p:cNvPr>
          <p:cNvSpPr txBox="1"/>
          <p:nvPr/>
        </p:nvSpPr>
        <p:spPr>
          <a:xfrm>
            <a:off x="5591261" y="4765502"/>
            <a:ext cx="11570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611</a:t>
            </a:r>
            <a:endParaRPr lang="ko-KR" altLang="en-US" sz="320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A62D68C-6ADE-44DC-8BB3-AB9FA6912374}"/>
              </a:ext>
            </a:extLst>
          </p:cNvPr>
          <p:cNvSpPr txBox="1"/>
          <p:nvPr/>
        </p:nvSpPr>
        <p:spPr>
          <a:xfrm>
            <a:off x="5591261" y="5672994"/>
            <a:ext cx="11570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1511</a:t>
            </a:r>
            <a:endParaRPr lang="ko-KR" altLang="en-US" sz="320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D71F759-DA60-46C7-B9ED-58EC1273CAB0}"/>
              </a:ext>
            </a:extLst>
          </p:cNvPr>
          <p:cNvSpPr txBox="1"/>
          <p:nvPr/>
        </p:nvSpPr>
        <p:spPr>
          <a:xfrm>
            <a:off x="8058547" y="3793897"/>
            <a:ext cx="40705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정확도 </a:t>
            </a:r>
            <a:r>
              <a:rPr lang="en-US" altLang="ko-KR" sz="4000" b="1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: 71.86%</a:t>
            </a:r>
            <a:endParaRPr lang="ko-KR" altLang="en-US" sz="4000" b="1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48" name="1/2 액자 47">
            <a:extLst>
              <a:ext uri="{FF2B5EF4-FFF2-40B4-BE49-F238E27FC236}">
                <a16:creationId xmlns:a16="http://schemas.microsoft.com/office/drawing/2014/main" id="{1717FC72-FE93-4E7C-B4F3-8AD2F42C05F4}"/>
              </a:ext>
            </a:extLst>
          </p:cNvPr>
          <p:cNvSpPr/>
          <p:nvPr/>
        </p:nvSpPr>
        <p:spPr>
          <a:xfrm rot="12320625">
            <a:off x="7427015" y="3376537"/>
            <a:ext cx="614946" cy="903586"/>
          </a:xfrm>
          <a:prstGeom prst="halfFrame">
            <a:avLst>
              <a:gd name="adj1" fmla="val 13863"/>
              <a:gd name="adj2" fmla="val 1288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B9104-BB72-4D21-91F5-5377D70F0010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20595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2504" y="0"/>
            <a:ext cx="7099495" cy="685800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0" y="0"/>
            <a:ext cx="5092504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64233" y="335845"/>
            <a:ext cx="46282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목차</a:t>
            </a:r>
            <a:endParaRPr lang="en-US" altLang="ko-KR" sz="3600" dirty="0">
              <a:solidFill>
                <a:schemeClr val="bg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4233" y="1318021"/>
            <a:ext cx="26869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-  </a:t>
            </a:r>
            <a:r>
              <a:rPr lang="ko-KR" altLang="en-US" sz="3600" dirty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분석 목적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64233" y="2459503"/>
            <a:ext cx="29120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-  </a:t>
            </a:r>
            <a:r>
              <a:rPr lang="ko-KR" altLang="en-US" sz="3600" dirty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데이터 소개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78300" y="3596922"/>
            <a:ext cx="29120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-  </a:t>
            </a:r>
            <a:r>
              <a:rPr lang="ko-KR" altLang="en-US" sz="3600" dirty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전처리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78299" y="4734341"/>
            <a:ext cx="29120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-  </a:t>
            </a:r>
            <a:r>
              <a:rPr lang="ko-KR" altLang="en-US" sz="3600" dirty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분석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64233" y="5620500"/>
            <a:ext cx="29120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-  </a:t>
            </a:r>
            <a:r>
              <a:rPr lang="ko-KR" altLang="en-US" sz="4800" dirty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결론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407962" y="1288598"/>
            <a:ext cx="3742007" cy="4092073"/>
          </a:xfrm>
          <a:prstGeom prst="rect">
            <a:avLst/>
          </a:prstGeom>
          <a:solidFill>
            <a:schemeClr val="tx1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B9104-BB72-4D21-91F5-5377D70F0010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0718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2504" y="0"/>
            <a:ext cx="7099495" cy="685800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0" y="0"/>
            <a:ext cx="5092504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64233" y="335845"/>
            <a:ext cx="46282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목차</a:t>
            </a:r>
            <a:endParaRPr lang="en-US" altLang="ko-KR" sz="3600" dirty="0">
              <a:solidFill>
                <a:schemeClr val="bg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4233" y="1318021"/>
            <a:ext cx="33903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-  </a:t>
            </a:r>
            <a:r>
              <a:rPr lang="ko-KR" altLang="en-US" sz="4800" dirty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분석 목적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64233" y="2459503"/>
            <a:ext cx="29120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-  </a:t>
            </a:r>
            <a:r>
              <a:rPr lang="ko-KR" altLang="en-US" sz="3600" dirty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데이터 소개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78300" y="3596922"/>
            <a:ext cx="29120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-  </a:t>
            </a:r>
            <a:r>
              <a:rPr lang="ko-KR" altLang="en-US" sz="3600" dirty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전처리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78299" y="4734341"/>
            <a:ext cx="29120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-  </a:t>
            </a:r>
            <a:r>
              <a:rPr lang="ko-KR" altLang="en-US" sz="3600" dirty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분석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64232" y="5720580"/>
            <a:ext cx="29120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-  </a:t>
            </a:r>
            <a:r>
              <a:rPr lang="ko-KR" altLang="en-US" sz="3600" dirty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결론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478299" y="2459503"/>
            <a:ext cx="3713871" cy="3907408"/>
          </a:xfrm>
          <a:prstGeom prst="rect">
            <a:avLst/>
          </a:prstGeom>
          <a:solidFill>
            <a:schemeClr val="tx1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B9104-BB72-4D21-91F5-5377D70F0010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54080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596076" y="4839286"/>
            <a:ext cx="1835247" cy="239151"/>
          </a:xfrm>
          <a:prstGeom prst="rect">
            <a:avLst/>
          </a:prstGeom>
          <a:solidFill>
            <a:srgbClr val="FFFF00">
              <a:alpha val="4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2859110" y="2715650"/>
            <a:ext cx="850005" cy="231820"/>
          </a:xfrm>
          <a:prstGeom prst="rect">
            <a:avLst/>
          </a:prstGeom>
          <a:solidFill>
            <a:srgbClr val="FFFF0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097" y="279007"/>
            <a:ext cx="627018" cy="62701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28115" y="222737"/>
            <a:ext cx="31359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결론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0" y="1087047"/>
            <a:ext cx="4431323" cy="1227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05F3D31-DC1D-4600-BE77-36E47BF560E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9720" y="2359691"/>
            <a:ext cx="943737" cy="943737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B9104-BB72-4D21-91F5-5377D70F0010}" type="slidenum">
              <a:rPr lang="ko-KR" altLang="en-US" smtClean="0"/>
              <a:t>30</a:t>
            </a:fld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743457" y="2456914"/>
            <a:ext cx="73793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체급으로 인해 신체적 특성 중요도</a:t>
            </a:r>
            <a:r>
              <a:rPr lang="ko-KR" altLang="en-US" sz="4000" dirty="0">
                <a:latin typeface="+mj-lt"/>
                <a:ea typeface="배달의민족 한나는 열한살" panose="020B0600000101010101" pitchFamily="50" charset="-127"/>
              </a:rPr>
              <a:t>↓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515996" y="4608044"/>
            <a:ext cx="78342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latin typeface="+mj-lt"/>
                <a:ea typeface="배달의민족 한나는 열한살" panose="020B0600000101010101" pitchFamily="50" charset="-127"/>
              </a:rPr>
              <a:t>경기 전적이 가장 중요한 요소로 작용</a:t>
            </a:r>
          </a:p>
        </p:txBody>
      </p:sp>
      <p:sp>
        <p:nvSpPr>
          <p:cNvPr id="12" name="1/2 액자 11">
            <a:extLst>
              <a:ext uri="{FF2B5EF4-FFF2-40B4-BE49-F238E27FC236}">
                <a16:creationId xmlns:a16="http://schemas.microsoft.com/office/drawing/2014/main" id="{1717FC72-FE93-4E7C-B4F3-8AD2F42C05F4}"/>
              </a:ext>
            </a:extLst>
          </p:cNvPr>
          <p:cNvSpPr/>
          <p:nvPr/>
        </p:nvSpPr>
        <p:spPr>
          <a:xfrm rot="12320625">
            <a:off x="2080368" y="4156250"/>
            <a:ext cx="614946" cy="903586"/>
          </a:xfrm>
          <a:prstGeom prst="halfFrame">
            <a:avLst>
              <a:gd name="adj1" fmla="val 13863"/>
              <a:gd name="adj2" fmla="val 1288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0327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175000" y="2362200"/>
            <a:ext cx="79629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6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감사합니다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815" y="2362200"/>
            <a:ext cx="1521686" cy="1521686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2915" y="2324100"/>
            <a:ext cx="1521686" cy="1521686"/>
          </a:xfrm>
          <a:prstGeom prst="rect">
            <a:avLst/>
          </a:prstGeom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11871-A130-4C85-A275-7418225F795E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4294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05F3D31-DC1D-4600-BE77-36E47BF560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365" y="2172651"/>
            <a:ext cx="1431398" cy="1431398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CAA41A7A-21BA-4939-9137-02D64F49FFC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097" y="296763"/>
            <a:ext cx="627018" cy="62701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443BACD-5CC6-4332-9B75-52100F0CDF88}"/>
              </a:ext>
            </a:extLst>
          </p:cNvPr>
          <p:cNvSpPr txBox="1"/>
          <p:nvPr/>
        </p:nvSpPr>
        <p:spPr>
          <a:xfrm>
            <a:off x="1028115" y="240493"/>
            <a:ext cx="25732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분석 목적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A4F913-A56F-442B-A2F0-43C986D47EB4}"/>
              </a:ext>
            </a:extLst>
          </p:cNvPr>
          <p:cNvSpPr/>
          <p:nvPr/>
        </p:nvSpPr>
        <p:spPr>
          <a:xfrm>
            <a:off x="0" y="1104803"/>
            <a:ext cx="4431323" cy="1227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FC1EF0-993F-4F45-AC4C-BCD7431C7611}"/>
              </a:ext>
            </a:extLst>
          </p:cNvPr>
          <p:cNvSpPr txBox="1"/>
          <p:nvPr/>
        </p:nvSpPr>
        <p:spPr>
          <a:xfrm>
            <a:off x="1291702" y="2733087"/>
            <a:ext cx="954423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복싱 승부에 대한 선수의 누적된 데이터로부터 과거에 발생한 이력을 분석하고</a:t>
            </a:r>
            <a:r>
              <a:rPr lang="en-US" altLang="ko-KR" sz="40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 </a:t>
            </a:r>
          </a:p>
          <a:p>
            <a:pPr algn="ctr"/>
            <a:r>
              <a:rPr lang="ko-KR" altLang="en-US" sz="40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앞으로의 승패를 미리 예측해본다</a:t>
            </a:r>
            <a:r>
              <a:rPr lang="en-US" altLang="ko-KR" sz="40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.</a:t>
            </a:r>
          </a:p>
          <a:p>
            <a:pPr algn="ctr"/>
            <a:endParaRPr lang="ko-KR" altLang="en-US" sz="400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B9104-BB72-4D21-91F5-5377D70F0010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4074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2504" y="0"/>
            <a:ext cx="7099495" cy="685800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0" y="0"/>
            <a:ext cx="5092504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64233" y="335845"/>
            <a:ext cx="46282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목차</a:t>
            </a:r>
            <a:endParaRPr lang="en-US" altLang="ko-KR" sz="3600" dirty="0">
              <a:solidFill>
                <a:schemeClr val="bg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4233" y="1318021"/>
            <a:ext cx="26869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-  </a:t>
            </a:r>
            <a:r>
              <a:rPr lang="ko-KR" altLang="en-US" sz="3600" dirty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분석 목적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64232" y="2397668"/>
            <a:ext cx="39248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-  </a:t>
            </a:r>
            <a:r>
              <a:rPr lang="ko-KR" altLang="en-US" sz="4800" dirty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데이터 소개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78300" y="3596922"/>
            <a:ext cx="29120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-  </a:t>
            </a:r>
            <a:r>
              <a:rPr lang="ko-KR" altLang="en-US" sz="3600" dirty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전처리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78299" y="4734341"/>
            <a:ext cx="29120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-  </a:t>
            </a:r>
            <a:r>
              <a:rPr lang="ko-KR" altLang="en-US" sz="3600" dirty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분석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64232" y="5720580"/>
            <a:ext cx="29120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-  </a:t>
            </a:r>
            <a:r>
              <a:rPr lang="ko-KR" altLang="en-US" sz="3600" dirty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결론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478299" y="3429000"/>
            <a:ext cx="3713871" cy="2954654"/>
          </a:xfrm>
          <a:prstGeom prst="rect">
            <a:avLst/>
          </a:prstGeom>
          <a:solidFill>
            <a:schemeClr val="tx1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77369" y="1174198"/>
            <a:ext cx="3713871" cy="1248525"/>
          </a:xfrm>
          <a:prstGeom prst="rect">
            <a:avLst/>
          </a:prstGeom>
          <a:solidFill>
            <a:schemeClr val="tx1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B9104-BB72-4D21-91F5-5377D70F0010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85949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097" y="279007"/>
            <a:ext cx="627018" cy="62701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28115" y="222737"/>
            <a:ext cx="31359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데이터 소개</a:t>
            </a:r>
            <a:endParaRPr lang="ko-KR" altLang="en-US" sz="480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1087047"/>
            <a:ext cx="4431323" cy="1227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AutoShape 2" descr="kaggle에 대한 이미지 검색결과"/>
          <p:cNvSpPr>
            <a:spLocks noChangeAspect="1" noChangeArrowheads="1"/>
          </p:cNvSpPr>
          <p:nvPr/>
        </p:nvSpPr>
        <p:spPr bwMode="auto">
          <a:xfrm>
            <a:off x="-31750" y="-136525"/>
            <a:ext cx="1438275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1867" y="1425082"/>
            <a:ext cx="1938443" cy="86859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220104" y="1566990"/>
            <a:ext cx="456783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-&gt; </a:t>
            </a:r>
            <a:r>
              <a:rPr lang="ko-KR" altLang="en-US" sz="32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복싱 경기 데이터</a:t>
            </a:r>
            <a:endParaRPr lang="en-US" altLang="ko-KR" sz="320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r>
              <a:rPr lang="en-US" altLang="ko-KR" sz="32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   </a:t>
            </a:r>
            <a:r>
              <a:rPr lang="ko-KR" altLang="en-US" sz="32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관측치 </a:t>
            </a:r>
            <a:r>
              <a:rPr lang="en-US" altLang="ko-KR" sz="32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: 387427</a:t>
            </a:r>
            <a:r>
              <a:rPr lang="ko-KR" altLang="en-US" sz="32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개</a:t>
            </a:r>
            <a:endParaRPr lang="en-US" altLang="ko-KR" sz="320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r>
              <a:rPr lang="ko-KR" altLang="en-US" sz="32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   변수 </a:t>
            </a:r>
            <a:r>
              <a:rPr lang="en-US" altLang="ko-KR" sz="32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: 26</a:t>
            </a:r>
            <a:r>
              <a:rPr lang="ko-KR" altLang="en-US" sz="32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개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401097" y="3699813"/>
            <a:ext cx="11241983" cy="1227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401097" y="4561438"/>
            <a:ext cx="11241983" cy="1227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401097" y="5423063"/>
            <a:ext cx="11241983" cy="1227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401097" y="6284688"/>
            <a:ext cx="11241983" cy="1227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312156" y="3100937"/>
            <a:ext cx="12333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ex)</a:t>
            </a:r>
            <a:endParaRPr lang="ko-KR" altLang="en-US" sz="320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 rot="5400000">
            <a:off x="-902138" y="5000039"/>
            <a:ext cx="2707648" cy="1011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751782" y="3899624"/>
            <a:ext cx="14762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err="1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age_A</a:t>
            </a:r>
            <a:endParaRPr lang="ko-KR" altLang="en-US" sz="320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802984" y="3899623"/>
            <a:ext cx="14762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err="1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age_B</a:t>
            </a:r>
            <a:endParaRPr lang="ko-KR" altLang="en-US" sz="320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69349" y="3875502"/>
            <a:ext cx="18246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err="1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height_A</a:t>
            </a:r>
            <a:endParaRPr lang="ko-KR" altLang="en-US" sz="320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431814" y="3875501"/>
            <a:ext cx="18246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err="1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height_B</a:t>
            </a:r>
            <a:endParaRPr lang="ko-KR" altLang="en-US" sz="320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 rot="5400000">
            <a:off x="1060511" y="5000039"/>
            <a:ext cx="2707648" cy="1011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 rot="5400000">
            <a:off x="3069295" y="5000040"/>
            <a:ext cx="2707648" cy="1011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 rot="5400000">
            <a:off x="5626818" y="5000039"/>
            <a:ext cx="2707648" cy="1011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 rot="5400000">
            <a:off x="8184340" y="5000040"/>
            <a:ext cx="2707648" cy="1011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 rot="5400000">
            <a:off x="10234717" y="5000041"/>
            <a:ext cx="2707648" cy="1011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700761" y="4761249"/>
            <a:ext cx="14762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26</a:t>
            </a:r>
            <a:endParaRPr lang="ko-KR" altLang="en-US" sz="320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736665" y="4761249"/>
            <a:ext cx="14762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28</a:t>
            </a:r>
            <a:endParaRPr lang="ko-KR" altLang="en-US" sz="320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963748" y="4761249"/>
            <a:ext cx="14762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176</a:t>
            </a:r>
            <a:endParaRPr lang="ko-KR" altLang="en-US" sz="320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541435" y="4761249"/>
            <a:ext cx="14762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177</a:t>
            </a:r>
            <a:endParaRPr lang="ko-KR" altLang="en-US" sz="320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10943" y="5626377"/>
            <a:ext cx="14762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22</a:t>
            </a:r>
            <a:endParaRPr lang="ko-KR" altLang="en-US" sz="320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753956" y="5626377"/>
            <a:ext cx="14762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22</a:t>
            </a:r>
            <a:endParaRPr lang="ko-KR" altLang="en-US" sz="320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943536" y="5626377"/>
            <a:ext cx="14762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183</a:t>
            </a:r>
            <a:endParaRPr lang="ko-KR" altLang="en-US" sz="320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605830" y="5626377"/>
            <a:ext cx="14762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181</a:t>
            </a:r>
            <a:endParaRPr lang="ko-KR" altLang="en-US" sz="320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grpSp>
        <p:nvGrpSpPr>
          <p:cNvPr id="42" name="그룹 41"/>
          <p:cNvGrpSpPr/>
          <p:nvPr/>
        </p:nvGrpSpPr>
        <p:grpSpPr>
          <a:xfrm>
            <a:off x="10216083" y="4127617"/>
            <a:ext cx="694539" cy="128790"/>
            <a:chOff x="10090431" y="4103493"/>
            <a:chExt cx="694539" cy="128790"/>
          </a:xfrm>
        </p:grpSpPr>
        <p:sp>
          <p:nvSpPr>
            <p:cNvPr id="39" name="타원 38"/>
            <p:cNvSpPr/>
            <p:nvPr/>
          </p:nvSpPr>
          <p:spPr>
            <a:xfrm>
              <a:off x="10090431" y="4103493"/>
              <a:ext cx="128790" cy="12879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타원 39"/>
            <p:cNvSpPr/>
            <p:nvPr/>
          </p:nvSpPr>
          <p:spPr>
            <a:xfrm>
              <a:off x="10370167" y="4103493"/>
              <a:ext cx="128790" cy="12879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타원 40"/>
            <p:cNvSpPr/>
            <p:nvPr/>
          </p:nvSpPr>
          <p:spPr>
            <a:xfrm>
              <a:off x="10656180" y="4103493"/>
              <a:ext cx="128790" cy="12879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3" name="그룹 42"/>
          <p:cNvGrpSpPr/>
          <p:nvPr/>
        </p:nvGrpSpPr>
        <p:grpSpPr>
          <a:xfrm>
            <a:off x="10216083" y="4989242"/>
            <a:ext cx="694539" cy="128790"/>
            <a:chOff x="10090431" y="4103493"/>
            <a:chExt cx="694539" cy="128790"/>
          </a:xfrm>
        </p:grpSpPr>
        <p:sp>
          <p:nvSpPr>
            <p:cNvPr id="44" name="타원 43"/>
            <p:cNvSpPr/>
            <p:nvPr/>
          </p:nvSpPr>
          <p:spPr>
            <a:xfrm>
              <a:off x="10090431" y="4103493"/>
              <a:ext cx="128790" cy="12879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타원 44"/>
            <p:cNvSpPr/>
            <p:nvPr/>
          </p:nvSpPr>
          <p:spPr>
            <a:xfrm>
              <a:off x="10370167" y="4103493"/>
              <a:ext cx="128790" cy="12879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타원 45"/>
            <p:cNvSpPr/>
            <p:nvPr/>
          </p:nvSpPr>
          <p:spPr>
            <a:xfrm>
              <a:off x="10656180" y="4103493"/>
              <a:ext cx="128790" cy="12879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7" name="그룹 46"/>
          <p:cNvGrpSpPr/>
          <p:nvPr/>
        </p:nvGrpSpPr>
        <p:grpSpPr>
          <a:xfrm>
            <a:off x="10216083" y="5850867"/>
            <a:ext cx="694539" cy="128790"/>
            <a:chOff x="10090431" y="4103493"/>
            <a:chExt cx="694539" cy="128790"/>
          </a:xfrm>
        </p:grpSpPr>
        <p:sp>
          <p:nvSpPr>
            <p:cNvPr id="48" name="타원 47"/>
            <p:cNvSpPr/>
            <p:nvPr/>
          </p:nvSpPr>
          <p:spPr>
            <a:xfrm>
              <a:off x="10090431" y="4103493"/>
              <a:ext cx="128790" cy="12879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타원 48"/>
            <p:cNvSpPr/>
            <p:nvPr/>
          </p:nvSpPr>
          <p:spPr>
            <a:xfrm>
              <a:off x="10370167" y="4103493"/>
              <a:ext cx="128790" cy="12879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타원 49"/>
            <p:cNvSpPr/>
            <p:nvPr/>
          </p:nvSpPr>
          <p:spPr>
            <a:xfrm>
              <a:off x="10656180" y="4103493"/>
              <a:ext cx="128790" cy="12879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B9104-BB72-4D21-91F5-5377D70F0010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05394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097" y="279007"/>
            <a:ext cx="627018" cy="62701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28114" y="222737"/>
            <a:ext cx="57642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데이터 소개</a:t>
            </a:r>
            <a:r>
              <a:rPr lang="en-US" altLang="ko-KR" sz="4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(</a:t>
            </a:r>
            <a:r>
              <a:rPr lang="ko-KR" altLang="en-US" sz="4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변수 설명</a:t>
            </a:r>
            <a:r>
              <a:rPr lang="en-US" altLang="ko-KR" sz="4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)</a:t>
            </a:r>
            <a:endParaRPr lang="ko-KR" altLang="en-US" sz="480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1087047"/>
            <a:ext cx="4431323" cy="1227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6792340" y="1957589"/>
            <a:ext cx="4669857" cy="4324147"/>
          </a:xfrm>
          <a:prstGeom prst="round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505304" y="1957589"/>
            <a:ext cx="4669857" cy="4324147"/>
          </a:xfrm>
          <a:prstGeom prst="round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242498" y="1780034"/>
            <a:ext cx="3195468" cy="4182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7258" y="1418789"/>
            <a:ext cx="966728" cy="96672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415007" y="1682368"/>
            <a:ext cx="19354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선수 정보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7529534" y="1887539"/>
            <a:ext cx="3195468" cy="4182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850622" y="3151458"/>
            <a:ext cx="2103602" cy="546265"/>
          </a:xfrm>
          <a:prstGeom prst="rect">
            <a:avLst/>
          </a:prstGeom>
          <a:solidFill>
            <a:srgbClr val="FFFF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1985066" y="2924575"/>
            <a:ext cx="22122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18</a:t>
            </a:r>
            <a:r>
              <a:rPr lang="ko-KR" altLang="en-US" sz="72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77761" y="4727694"/>
            <a:ext cx="414196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Ex) </a:t>
            </a:r>
            <a:r>
              <a:rPr lang="ko-KR" altLang="en-US" sz="32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나이</a:t>
            </a:r>
            <a:r>
              <a:rPr lang="en-US" altLang="ko-KR" sz="32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 </a:t>
            </a:r>
            <a:r>
              <a:rPr lang="ko-KR" altLang="en-US" sz="32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몸무게</a:t>
            </a:r>
            <a:r>
              <a:rPr lang="en-US" altLang="ko-KR" sz="32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 </a:t>
            </a:r>
            <a:r>
              <a:rPr lang="ko-KR" altLang="en-US" sz="32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키</a:t>
            </a:r>
            <a:r>
              <a:rPr lang="en-US" altLang="ko-KR" sz="32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 </a:t>
            </a:r>
          </a:p>
          <a:p>
            <a:r>
              <a:rPr lang="en-US" altLang="ko-KR" sz="32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     </a:t>
            </a:r>
            <a:r>
              <a:rPr lang="ko-KR" altLang="en-US" sz="32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팔 길이</a:t>
            </a:r>
            <a:r>
              <a:rPr lang="en-US" altLang="ko-KR" sz="32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 </a:t>
            </a:r>
            <a:r>
              <a:rPr lang="ko-KR" altLang="en-US" sz="32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과거 전적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8094729" y="3151458"/>
            <a:ext cx="2103602" cy="546265"/>
          </a:xfrm>
          <a:prstGeom prst="rect">
            <a:avLst/>
          </a:prstGeom>
          <a:solidFill>
            <a:srgbClr val="FFFF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8370841" y="2924575"/>
            <a:ext cx="22122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8</a:t>
            </a:r>
            <a:r>
              <a:rPr lang="ko-KR" altLang="en-US" sz="72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개</a:t>
            </a:r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9403" y="1519351"/>
            <a:ext cx="814651" cy="814651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8789573" y="1682367"/>
            <a:ext cx="19354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경기 결과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075545" y="4664711"/>
            <a:ext cx="414196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Ex) </a:t>
            </a:r>
            <a:r>
              <a:rPr lang="ko-KR" altLang="en-US" sz="32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경기 결과</a:t>
            </a:r>
            <a:r>
              <a:rPr lang="en-US" altLang="ko-KR" sz="32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 </a:t>
            </a:r>
            <a:r>
              <a:rPr lang="ko-KR" altLang="en-US" sz="32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승리 유형</a:t>
            </a:r>
            <a:r>
              <a:rPr lang="en-US" altLang="ko-KR" sz="32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</a:t>
            </a:r>
          </a:p>
          <a:p>
            <a:r>
              <a:rPr lang="en-US" altLang="ko-KR" sz="32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     </a:t>
            </a:r>
            <a:r>
              <a:rPr lang="ko-KR" altLang="en-US" sz="32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심판 점수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B9104-BB72-4D21-91F5-5377D70F0010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96445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2504" y="0"/>
            <a:ext cx="7099495" cy="685800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0" y="0"/>
            <a:ext cx="5092504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64233" y="335845"/>
            <a:ext cx="46282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목차</a:t>
            </a:r>
            <a:endParaRPr lang="en-US" altLang="ko-KR" sz="3600" dirty="0">
              <a:solidFill>
                <a:schemeClr val="bg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4233" y="1318021"/>
            <a:ext cx="26869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-  </a:t>
            </a:r>
            <a:r>
              <a:rPr lang="ko-KR" altLang="en-US" sz="3600" dirty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분석 목적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64233" y="2459503"/>
            <a:ext cx="29120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-  </a:t>
            </a:r>
            <a:r>
              <a:rPr lang="ko-KR" altLang="en-US" sz="3600" dirty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데이터 소개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78299" y="3457652"/>
            <a:ext cx="29120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-  </a:t>
            </a:r>
            <a:r>
              <a:rPr lang="ko-KR" altLang="en-US" sz="4800" dirty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전처리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78299" y="4734341"/>
            <a:ext cx="29120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-  </a:t>
            </a:r>
            <a:r>
              <a:rPr lang="ko-KR" altLang="en-US" sz="3600" dirty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분석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64232" y="5720580"/>
            <a:ext cx="29120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-  </a:t>
            </a:r>
            <a:r>
              <a:rPr lang="ko-KR" altLang="en-US" sz="3600" dirty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결론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225082" y="982176"/>
            <a:ext cx="3713871" cy="2324297"/>
          </a:xfrm>
          <a:prstGeom prst="rect">
            <a:avLst/>
          </a:prstGeom>
          <a:solidFill>
            <a:schemeClr val="tx1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464232" y="4579448"/>
            <a:ext cx="3713871" cy="1968415"/>
          </a:xfrm>
          <a:prstGeom prst="rect">
            <a:avLst/>
          </a:prstGeom>
          <a:solidFill>
            <a:schemeClr val="tx1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B9104-BB72-4D21-91F5-5377D70F0010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58762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타원 18">
            <a:extLst>
              <a:ext uri="{FF2B5EF4-FFF2-40B4-BE49-F238E27FC236}">
                <a16:creationId xmlns:a16="http://schemas.microsoft.com/office/drawing/2014/main" id="{F245E415-DF04-42A8-9B35-938D5B5EFB31}"/>
              </a:ext>
            </a:extLst>
          </p:cNvPr>
          <p:cNvSpPr/>
          <p:nvPr/>
        </p:nvSpPr>
        <p:spPr>
          <a:xfrm>
            <a:off x="2293577" y="4395256"/>
            <a:ext cx="2077375" cy="1865886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6B1D34C-6451-441E-9B71-8EE59E58147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097" y="279007"/>
            <a:ext cx="627018" cy="62701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EE62CC5-294C-44D0-9050-F8D740004E92}"/>
              </a:ext>
            </a:extLst>
          </p:cNvPr>
          <p:cNvSpPr txBox="1"/>
          <p:nvPr/>
        </p:nvSpPr>
        <p:spPr>
          <a:xfrm>
            <a:off x="1028115" y="222737"/>
            <a:ext cx="76631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전처리</a:t>
            </a:r>
            <a:r>
              <a:rPr lang="en-US" altLang="ko-KR" sz="4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(</a:t>
            </a:r>
            <a:r>
              <a:rPr lang="ko-KR" altLang="en-US" sz="4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심판 결정</a:t>
            </a:r>
            <a:r>
              <a:rPr lang="en-US" altLang="ko-KR" sz="4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)</a:t>
            </a:r>
            <a:endParaRPr lang="ko-KR" altLang="en-US" sz="480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24D62CB-E1C0-44D2-9D19-33DF61A399B5}"/>
              </a:ext>
            </a:extLst>
          </p:cNvPr>
          <p:cNvSpPr/>
          <p:nvPr/>
        </p:nvSpPr>
        <p:spPr>
          <a:xfrm>
            <a:off x="0" y="1087047"/>
            <a:ext cx="4431323" cy="1227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665788-BD11-48EB-9D9F-E39B7492213B}"/>
              </a:ext>
            </a:extLst>
          </p:cNvPr>
          <p:cNvSpPr txBox="1"/>
          <p:nvPr/>
        </p:nvSpPr>
        <p:spPr>
          <a:xfrm>
            <a:off x="3139736" y="1690773"/>
            <a:ext cx="59125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심판 결과 </a:t>
            </a:r>
            <a:r>
              <a:rPr lang="en-US" altLang="ko-KR" sz="40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= Decision</a:t>
            </a:r>
            <a:endParaRPr lang="ko-KR" altLang="en-US" sz="400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9D0C969A-2459-45AA-9CCC-E7C4B8E3D846}"/>
              </a:ext>
            </a:extLst>
          </p:cNvPr>
          <p:cNvSpPr/>
          <p:nvPr/>
        </p:nvSpPr>
        <p:spPr>
          <a:xfrm>
            <a:off x="1287446" y="3462313"/>
            <a:ext cx="2077375" cy="186588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DB143384-D75A-4EE4-B89A-5473F1505C14}"/>
              </a:ext>
            </a:extLst>
          </p:cNvPr>
          <p:cNvSpPr/>
          <p:nvPr/>
        </p:nvSpPr>
        <p:spPr>
          <a:xfrm>
            <a:off x="2253633" y="2529370"/>
            <a:ext cx="2077375" cy="1865886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4D7876A7-F6A2-4907-85A0-611A2AD21CF2}"/>
              </a:ext>
            </a:extLst>
          </p:cNvPr>
          <p:cNvSpPr/>
          <p:nvPr/>
        </p:nvSpPr>
        <p:spPr>
          <a:xfrm>
            <a:off x="3364821" y="3462313"/>
            <a:ext cx="2077375" cy="186588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1F3BFC2-A2B5-4C21-8196-6D34C78A28BC}"/>
              </a:ext>
            </a:extLst>
          </p:cNvPr>
          <p:cNvSpPr txBox="1"/>
          <p:nvPr/>
        </p:nvSpPr>
        <p:spPr>
          <a:xfrm>
            <a:off x="2501837" y="2713367"/>
            <a:ext cx="14884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SD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2CA1404-DB46-496B-8A9A-82648F9D2D7D}"/>
              </a:ext>
            </a:extLst>
          </p:cNvPr>
          <p:cNvSpPr txBox="1"/>
          <p:nvPr/>
        </p:nvSpPr>
        <p:spPr>
          <a:xfrm>
            <a:off x="1581888" y="4600117"/>
            <a:ext cx="14884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KO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E27FC2B-5CD8-48CB-8131-1B0F8F372B00}"/>
              </a:ext>
            </a:extLst>
          </p:cNvPr>
          <p:cNvSpPr txBox="1"/>
          <p:nvPr/>
        </p:nvSpPr>
        <p:spPr>
          <a:xfrm>
            <a:off x="1581888" y="3994695"/>
            <a:ext cx="14884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TKO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1C27BDB-C480-4E06-921A-A723684B8B82}"/>
              </a:ext>
            </a:extLst>
          </p:cNvPr>
          <p:cNvSpPr txBox="1"/>
          <p:nvPr/>
        </p:nvSpPr>
        <p:spPr>
          <a:xfrm>
            <a:off x="2501837" y="3168764"/>
            <a:ext cx="14884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MD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B98370D-0713-4293-9FE7-3E9CFE977105}"/>
              </a:ext>
            </a:extLst>
          </p:cNvPr>
          <p:cNvSpPr txBox="1"/>
          <p:nvPr/>
        </p:nvSpPr>
        <p:spPr>
          <a:xfrm>
            <a:off x="2501836" y="3610426"/>
            <a:ext cx="14884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UD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ABEA6AE-96ED-4A17-B717-72015AAE4F1C}"/>
              </a:ext>
            </a:extLst>
          </p:cNvPr>
          <p:cNvSpPr txBox="1"/>
          <p:nvPr/>
        </p:nvSpPr>
        <p:spPr>
          <a:xfrm>
            <a:off x="3642986" y="3994695"/>
            <a:ext cx="14884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DQ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622AD9B-3747-4DAD-82AA-BE3CBCAE9B20}"/>
              </a:ext>
            </a:extLst>
          </p:cNvPr>
          <p:cNvSpPr txBox="1"/>
          <p:nvPr/>
        </p:nvSpPr>
        <p:spPr>
          <a:xfrm>
            <a:off x="3659263" y="4600117"/>
            <a:ext cx="14884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RTD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2A7CC65-CC38-4EF1-9725-FB86770AAF05}"/>
              </a:ext>
            </a:extLst>
          </p:cNvPr>
          <p:cNvSpPr txBox="1"/>
          <p:nvPr/>
        </p:nvSpPr>
        <p:spPr>
          <a:xfrm>
            <a:off x="2593568" y="4976019"/>
            <a:ext cx="14884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NWS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173A214-A247-4738-8BD5-C08B45717C9C}"/>
              </a:ext>
            </a:extLst>
          </p:cNvPr>
          <p:cNvSpPr txBox="1"/>
          <p:nvPr/>
        </p:nvSpPr>
        <p:spPr>
          <a:xfrm>
            <a:off x="2593568" y="5361254"/>
            <a:ext cx="14884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PTS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AB9806C-7B99-4178-9342-8CF0B80D634E}"/>
              </a:ext>
            </a:extLst>
          </p:cNvPr>
          <p:cNvSpPr txBox="1"/>
          <p:nvPr/>
        </p:nvSpPr>
        <p:spPr>
          <a:xfrm>
            <a:off x="2593568" y="5712468"/>
            <a:ext cx="14884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TD</a:t>
            </a: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BB6AD2CD-2873-4D18-9B38-4900171E0C1A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205697">
            <a:off x="5107098" y="2680934"/>
            <a:ext cx="2685479" cy="1616467"/>
          </a:xfrm>
          <a:prstGeom prst="rect">
            <a:avLst/>
          </a:prstGeom>
          <a:ln>
            <a:noFill/>
          </a:ln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5A2BB43C-4DDF-4DDC-A9ED-B2B8E2CC2193}"/>
              </a:ext>
            </a:extLst>
          </p:cNvPr>
          <p:cNvSpPr txBox="1"/>
          <p:nvPr/>
        </p:nvSpPr>
        <p:spPr>
          <a:xfrm>
            <a:off x="7083086" y="3474539"/>
            <a:ext cx="50070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SD : 2:1 </a:t>
            </a:r>
            <a:r>
              <a:rPr lang="ko-KR" altLang="en-US" sz="40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승리</a:t>
            </a:r>
            <a:endParaRPr lang="en-US" altLang="ko-KR" sz="400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462A87F-CEE3-49FD-BB4C-E5C525B13687}"/>
              </a:ext>
            </a:extLst>
          </p:cNvPr>
          <p:cNvSpPr txBox="1"/>
          <p:nvPr/>
        </p:nvSpPr>
        <p:spPr>
          <a:xfrm>
            <a:off x="7083086" y="4315962"/>
            <a:ext cx="50070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MD : 2:0 </a:t>
            </a:r>
            <a:r>
              <a:rPr lang="ko-KR" altLang="en-US" sz="40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승리</a:t>
            </a:r>
            <a:endParaRPr lang="en-US" altLang="ko-KR" sz="400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BFC97A1-8400-4CD4-93B7-3CFB81C7C5C1}"/>
              </a:ext>
            </a:extLst>
          </p:cNvPr>
          <p:cNvSpPr txBox="1"/>
          <p:nvPr/>
        </p:nvSpPr>
        <p:spPr>
          <a:xfrm>
            <a:off x="7083086" y="5167227"/>
            <a:ext cx="50070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UD : 3:0 </a:t>
            </a:r>
            <a:r>
              <a:rPr lang="ko-KR" altLang="en-US" sz="40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승리</a:t>
            </a:r>
            <a:endParaRPr lang="en-US" altLang="ko-KR" sz="400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B9104-BB72-4D21-91F5-5377D70F0010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94394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674</TotalTime>
  <Words>863</Words>
  <Application>Microsoft Office PowerPoint</Application>
  <PresentationFormat>와이드스크린</PresentationFormat>
  <Paragraphs>393</Paragraphs>
  <Slides>31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6" baseType="lpstr">
      <vt:lpstr>배달의민족 한나는 열한살</vt:lpstr>
      <vt:lpstr>Arial</vt:lpstr>
      <vt:lpstr>Cambria Math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양 동찬</dc:creator>
  <cp:lastModifiedBy>OHJISOO</cp:lastModifiedBy>
  <cp:revision>43</cp:revision>
  <dcterms:created xsi:type="dcterms:W3CDTF">2018-08-14T07:02:04Z</dcterms:created>
  <dcterms:modified xsi:type="dcterms:W3CDTF">2018-08-17T11:38:11Z</dcterms:modified>
</cp:coreProperties>
</file>