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6" r:id="rId3"/>
    <p:sldId id="272" r:id="rId4"/>
    <p:sldId id="273" r:id="rId5"/>
    <p:sldId id="268" r:id="rId6"/>
    <p:sldId id="302" r:id="rId7"/>
    <p:sldId id="269" r:id="rId8"/>
    <p:sldId id="275" r:id="rId9"/>
    <p:sldId id="315" r:id="rId10"/>
    <p:sldId id="295" r:id="rId11"/>
    <p:sldId id="322" r:id="rId12"/>
    <p:sldId id="276" r:id="rId13"/>
    <p:sldId id="320" r:id="rId14"/>
    <p:sldId id="317" r:id="rId15"/>
    <p:sldId id="314" r:id="rId16"/>
    <p:sldId id="308" r:id="rId17"/>
    <p:sldId id="293" r:id="rId18"/>
    <p:sldId id="321" r:id="rId19"/>
    <p:sldId id="306" r:id="rId20"/>
    <p:sldId id="307" r:id="rId21"/>
    <p:sldId id="309" r:id="rId22"/>
    <p:sldId id="310" r:id="rId23"/>
    <p:sldId id="325" r:id="rId24"/>
    <p:sldId id="311" r:id="rId25"/>
    <p:sldId id="298" r:id="rId26"/>
    <p:sldId id="313" r:id="rId27"/>
    <p:sldId id="277" r:id="rId28"/>
    <p:sldId id="289" r:id="rId29"/>
    <p:sldId id="290" r:id="rId30"/>
    <p:sldId id="292" r:id="rId31"/>
    <p:sldId id="299" r:id="rId32"/>
    <p:sldId id="291" r:id="rId33"/>
    <p:sldId id="301" r:id="rId34"/>
    <p:sldId id="300" r:id="rId35"/>
    <p:sldId id="294" r:id="rId36"/>
    <p:sldId id="285" r:id="rId37"/>
    <p:sldId id="286" r:id="rId38"/>
    <p:sldId id="288" r:id="rId39"/>
    <p:sldId id="318" r:id="rId40"/>
    <p:sldId id="271" r:id="rId41"/>
    <p:sldId id="323" r:id="rId42"/>
    <p:sldId id="282" r:id="rId43"/>
    <p:sldId id="324" r:id="rId44"/>
    <p:sldId id="283" r:id="rId45"/>
    <p:sldId id="28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NaHyeong" initials="K" lastIdx="1" clrIdx="0">
    <p:extLst>
      <p:ext uri="{19B8F6BF-5375-455C-9EA6-DF929625EA0E}">
        <p15:presenceInfo xmlns:p15="http://schemas.microsoft.com/office/powerpoint/2012/main" userId="KimNaHy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79F"/>
    <a:srgbClr val="F5808E"/>
    <a:srgbClr val="8A7E9F"/>
    <a:srgbClr val="C9C9C9"/>
    <a:srgbClr val="A4A9BD"/>
    <a:srgbClr val="A0A0AB"/>
    <a:srgbClr val="A09ABC"/>
    <a:srgbClr val="71699B"/>
    <a:srgbClr val="BCBDDC"/>
    <a:srgbClr val="FB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12" autoAdjust="0"/>
  </p:normalViewPr>
  <p:slideViewPr>
    <p:cSldViewPr snapToGrid="0">
      <p:cViewPr varScale="1">
        <p:scale>
          <a:sx n="72" d="100"/>
          <a:sy n="72" d="100"/>
        </p:scale>
        <p:origin x="542" y="77"/>
      </p:cViewPr>
      <p:guideLst>
        <p:guide orient="horz" pos="981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A728DF-16E0-425F-A25F-C414004AC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023D9-A0B7-4B79-93A3-A15D2B796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72AD-6F85-40BA-9CCA-6ED9CC46AE6D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16123-062A-4021-B0C8-75586D99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42E26-A174-41B7-900B-CAB62761BF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90F8-409C-4DFE-A78B-84C5D57E2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5406-E096-4F39-AB6E-DA6599982E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981A-508D-4BCD-AD0C-78446D71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Speed dating</a:t>
            </a:r>
            <a:r>
              <a:rPr lang="ko-KR" altLang="en-US" dirty="0"/>
              <a:t> 발표를 맡은 통계학과 </a:t>
            </a:r>
            <a:r>
              <a:rPr lang="ko-KR" altLang="en-US" dirty="0" err="1"/>
              <a:t>김나형이라고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 err="1"/>
              <a:t>짝짝짝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, 196</a:t>
            </a:r>
            <a:r>
              <a:rPr lang="ko-KR" altLang="en-US" dirty="0"/>
              <a:t>개의 변수들을 연속형과 범주형 변수로 나누었습니다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연속형 변수들은 종속변수인 </a:t>
            </a:r>
            <a:r>
              <a:rPr lang="en-US" altLang="ko-KR" dirty="0"/>
              <a:t>match</a:t>
            </a:r>
            <a:r>
              <a:rPr lang="ko-KR" altLang="en-US" dirty="0"/>
              <a:t>와 </a:t>
            </a:r>
            <a:r>
              <a:rPr lang="ko-KR" altLang="en-US" dirty="0" err="1"/>
              <a:t>박스플랏을</a:t>
            </a:r>
            <a:r>
              <a:rPr lang="ko-KR" altLang="en-US" dirty="0"/>
              <a:t> 그려 유의미해 보이는 변수들을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pf_o_sha</a:t>
            </a:r>
            <a:r>
              <a:rPr lang="en-US" altLang="ko-KR" dirty="0"/>
              <a:t> , shar1_1, shar1_2 </a:t>
            </a:r>
            <a:r>
              <a:rPr lang="ko-KR" altLang="en-US" dirty="0"/>
              <a:t>변수들이 종속변수 </a:t>
            </a:r>
            <a:r>
              <a:rPr lang="en-US" altLang="ko-KR" dirty="0"/>
              <a:t>(match)</a:t>
            </a:r>
            <a:r>
              <a:rPr lang="ko-KR" altLang="en-US" dirty="0"/>
              <a:t>에 따라 차이가 있는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이성을 볼 때 중요하다고 생각하여 중요도를 점수로 부여하는 변수들의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대체하였고 </a:t>
            </a:r>
            <a:r>
              <a:rPr lang="en-US" altLang="ko-KR" dirty="0"/>
              <a:t>1~10</a:t>
            </a:r>
            <a:r>
              <a:rPr lang="ko-KR" altLang="en-US" dirty="0"/>
              <a:t>사의 값만 존재하여야 하지만 </a:t>
            </a:r>
            <a:r>
              <a:rPr lang="en-US" altLang="ko-KR" dirty="0"/>
              <a:t>10</a:t>
            </a:r>
            <a:r>
              <a:rPr lang="ko-KR" altLang="en-US" dirty="0"/>
              <a:t>보다 큰 값이 있는 경우 </a:t>
            </a:r>
            <a:r>
              <a:rPr lang="en-US" altLang="ko-KR" dirty="0"/>
              <a:t>10</a:t>
            </a:r>
            <a:r>
              <a:rPr lang="ko-KR" altLang="en-US" dirty="0"/>
              <a:t>으로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합산하여 </a:t>
            </a:r>
            <a:r>
              <a:rPr lang="en-US" altLang="ko-KR" dirty="0"/>
              <a:t>100</a:t>
            </a:r>
            <a:r>
              <a:rPr lang="ko-KR" altLang="en-US" dirty="0"/>
              <a:t>보다 큰 경우 합산한 점수로 나누어 합이 </a:t>
            </a:r>
            <a:r>
              <a:rPr lang="en-US" altLang="ko-KR" dirty="0"/>
              <a:t>100</a:t>
            </a:r>
            <a:r>
              <a:rPr lang="ko-KR" altLang="en-US" dirty="0"/>
              <a:t>이 되도록 대체하였습니다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Pf_o</a:t>
            </a:r>
            <a:r>
              <a:rPr lang="en-US" altLang="ko-KR" dirty="0"/>
              <a:t>~~</a:t>
            </a:r>
            <a:r>
              <a:rPr lang="ko-KR" altLang="en-US" dirty="0"/>
              <a:t>인 변수들은 모두 합하여 </a:t>
            </a:r>
            <a:r>
              <a:rPr lang="en-US" altLang="ko-KR" dirty="0"/>
              <a:t>100 </a:t>
            </a:r>
            <a:r>
              <a:rPr lang="ko-KR" altLang="en-US" dirty="0"/>
              <a:t>이 되는 변수들인데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나머지 항목을 더하여 </a:t>
            </a:r>
            <a:r>
              <a:rPr lang="en-US" altLang="ko-KR" dirty="0"/>
              <a:t>100</a:t>
            </a:r>
            <a:r>
              <a:rPr lang="ko-KR" altLang="en-US" dirty="0"/>
              <a:t>이 되므로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</a:t>
            </a:r>
            <a:r>
              <a:rPr lang="en-US" altLang="ko-KR" dirty="0"/>
              <a:t>~~_o(</a:t>
            </a:r>
            <a:r>
              <a:rPr lang="ko-KR" altLang="en-US" dirty="0"/>
              <a:t>상대가 나를 평가한 점수</a:t>
            </a:r>
            <a:r>
              <a:rPr lang="en-US" altLang="ko-KR" dirty="0"/>
              <a:t>)</a:t>
            </a:r>
            <a:r>
              <a:rPr lang="ko-KR" altLang="en-US" dirty="0"/>
              <a:t>변수들</a:t>
            </a:r>
            <a:r>
              <a:rPr lang="en-US" altLang="ko-KR" dirty="0"/>
              <a:t>, fun1_1, amb1_1, shar1_1 </a:t>
            </a:r>
            <a:r>
              <a:rPr lang="ko-KR" altLang="en-US" dirty="0"/>
              <a:t>인 변수들의 </a:t>
            </a:r>
            <a:r>
              <a:rPr lang="ko-KR" altLang="en-US" dirty="0" err="1"/>
              <a:t>결측치도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~~~_o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변수들은 상대가 자신을 평가한 변수인데 각 항목을 모두 더하여 </a:t>
            </a:r>
            <a:r>
              <a:rPr lang="en-US" altLang="ko-KR" dirty="0"/>
              <a:t>total </a:t>
            </a:r>
            <a:r>
              <a:rPr lang="ko-KR" altLang="en-US" dirty="0"/>
              <a:t>변수를 만들어 </a:t>
            </a:r>
            <a:r>
              <a:rPr lang="en-US" altLang="ko-KR" dirty="0" err="1"/>
              <a:t>total_o</a:t>
            </a:r>
            <a:r>
              <a:rPr lang="ko-KR" altLang="en-US" dirty="0"/>
              <a:t>의 범위를 </a:t>
            </a:r>
            <a:r>
              <a:rPr lang="en-US" altLang="ko-KR" dirty="0"/>
              <a:t>10</a:t>
            </a:r>
            <a:r>
              <a:rPr lang="ko-KR" altLang="en-US" dirty="0"/>
              <a:t>단위로 끊어 그 범위내 평균으로 대체 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Attr~shar</a:t>
            </a:r>
            <a:r>
              <a:rPr lang="en-US" altLang="ko-KR" dirty="0"/>
              <a:t> </a:t>
            </a:r>
            <a:r>
              <a:rPr lang="ko-KR" altLang="en-US" dirty="0"/>
              <a:t>변수들은 내가 상대를 평가한 변수로 각 항목을 평가하지 않았는데 </a:t>
            </a:r>
            <a:r>
              <a:rPr lang="en-US" altLang="ko-KR" dirty="0"/>
              <a:t>like</a:t>
            </a:r>
            <a:r>
              <a:rPr lang="ko-KR" altLang="en-US" dirty="0"/>
              <a:t>는 </a:t>
            </a:r>
            <a:r>
              <a:rPr lang="ko-KR" altLang="en-US" dirty="0" err="1"/>
              <a:t>결측이</a:t>
            </a:r>
            <a:r>
              <a:rPr lang="ko-KR" altLang="en-US" dirty="0"/>
              <a:t> 아닌 사람을 보니 </a:t>
            </a:r>
            <a:r>
              <a:rPr lang="en-US" altLang="ko-KR" dirty="0"/>
              <a:t>4</a:t>
            </a:r>
            <a:r>
              <a:rPr lang="ko-KR" altLang="en-US" dirty="0"/>
              <a:t>명이었고 이 사람들에게 각 변수의 평균을 넣어 </a:t>
            </a:r>
            <a:r>
              <a:rPr lang="ko-KR" altLang="en-US" dirty="0" err="1"/>
              <a:t>결측치를</a:t>
            </a:r>
            <a:r>
              <a:rPr lang="ko-KR" altLang="en-US" dirty="0"/>
              <a:t>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사전조사를 하지 않아 </a:t>
            </a:r>
            <a:r>
              <a:rPr lang="en-US" altLang="ko-KR" dirty="0" err="1"/>
              <a:t>int_corr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결측인</a:t>
            </a:r>
            <a:r>
              <a:rPr lang="ko-KR" altLang="en-US" dirty="0"/>
              <a:t> 사람들이 존재했는데 사전조사가 결과에 중요하다고 생각하여 삭제했습니다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9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범주형 변수입니다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종속변수인 </a:t>
            </a:r>
            <a:r>
              <a:rPr lang="en-US" altLang="ko-KR" dirty="0"/>
              <a:t>match</a:t>
            </a:r>
            <a:r>
              <a:rPr lang="ko-KR" altLang="en-US" dirty="0"/>
              <a:t>와 도수분포표를 그리고 </a:t>
            </a:r>
            <a:r>
              <a:rPr lang="ko-KR" altLang="en-US" dirty="0" err="1"/>
              <a:t>카이제곱</a:t>
            </a:r>
            <a:r>
              <a:rPr lang="ko-KR" altLang="en-US" dirty="0"/>
              <a:t> 테스트를 하여 유의미한 변수만 선택하고 서로 상관계수가 높게 나오거나 의미 없는 범주가 많은 변수들은 통합하였습니다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59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취미를 나타내는 변수들은 개 수가 많이 상관계수가 높은 변수끼리 묶어 새로운 변수 </a:t>
            </a:r>
            <a:r>
              <a:rPr lang="en-US" altLang="ko-KR" dirty="0"/>
              <a:t>cult</a:t>
            </a:r>
            <a:r>
              <a:rPr lang="ko-KR" altLang="en-US" dirty="0"/>
              <a:t>와 </a:t>
            </a:r>
            <a:r>
              <a:rPr lang="en-US" altLang="ko-KR" dirty="0"/>
              <a:t>outside</a:t>
            </a:r>
            <a:r>
              <a:rPr lang="ko-KR" altLang="en-US" dirty="0"/>
              <a:t> 등을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4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Dec</a:t>
            </a:r>
            <a:r>
              <a:rPr lang="ko-KR" altLang="en-US" dirty="0"/>
              <a:t>와 </a:t>
            </a:r>
            <a:r>
              <a:rPr lang="en-US" altLang="ko-KR" dirty="0" err="1"/>
              <a:t>dec_o</a:t>
            </a:r>
            <a:r>
              <a:rPr lang="ko-KR" altLang="en-US" dirty="0"/>
              <a:t>는</a:t>
            </a:r>
            <a:r>
              <a:rPr lang="en-US" altLang="ko-KR" dirty="0"/>
              <a:t>  </a:t>
            </a:r>
            <a:r>
              <a:rPr lang="ko-KR" altLang="en-US" dirty="0"/>
              <a:t>제거하지 않으면 </a:t>
            </a:r>
            <a:r>
              <a:rPr lang="en-US" altLang="ko-KR" dirty="0"/>
              <a:t>match</a:t>
            </a:r>
            <a:r>
              <a:rPr lang="ko-KR" altLang="en-US" dirty="0"/>
              <a:t>를 그대로 예측 할 수 있기 </a:t>
            </a:r>
            <a:r>
              <a:rPr lang="ko-KR" altLang="en-US" dirty="0" err="1"/>
              <a:t>떄문에</a:t>
            </a:r>
            <a:r>
              <a:rPr lang="ko-KR" altLang="en-US" dirty="0"/>
              <a:t>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발표 구성은 데이터소개</a:t>
            </a:r>
            <a:r>
              <a:rPr lang="en-US" altLang="ko-KR" dirty="0"/>
              <a:t>, </a:t>
            </a:r>
            <a:r>
              <a:rPr lang="ko-KR" altLang="en-US" dirty="0"/>
              <a:t>분석목적을 확인하고</a:t>
            </a:r>
            <a:r>
              <a:rPr lang="en-US" altLang="ko-KR" dirty="0"/>
              <a:t>,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 err="1"/>
              <a:t>정재한</a:t>
            </a:r>
            <a:r>
              <a:rPr lang="ko-KR" altLang="en-US" dirty="0"/>
              <a:t> 후 모형 구축과 설명을 드린 후</a:t>
            </a:r>
            <a:r>
              <a:rPr lang="en-US" altLang="ko-KR" dirty="0"/>
              <a:t>,</a:t>
            </a:r>
            <a:r>
              <a:rPr lang="ko-KR" altLang="en-US" dirty="0"/>
              <a:t> 마지막으로 분석결과를 보고 결론을 내리겠습니다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8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Match_es</a:t>
            </a:r>
            <a:r>
              <a:rPr lang="ko-KR" altLang="en-US" dirty="0"/>
              <a:t> 는 </a:t>
            </a:r>
            <a:r>
              <a:rPr lang="ko-KR" altLang="en-US" dirty="0" err="1"/>
              <a:t>예상매칭</a:t>
            </a:r>
            <a:r>
              <a:rPr lang="ko-KR" altLang="en-US" dirty="0"/>
              <a:t> </a:t>
            </a:r>
            <a:r>
              <a:rPr lang="ko-KR" altLang="en-US" dirty="0" err="1"/>
              <a:t>성공수를</a:t>
            </a:r>
            <a:r>
              <a:rPr lang="ko-KR" altLang="en-US" dirty="0"/>
              <a:t> 뜻하는 변수인데 만난 사람의 수와 관련이 있을 것이라고 생각하여 </a:t>
            </a:r>
            <a:r>
              <a:rPr lang="en-US" altLang="ko-KR" dirty="0"/>
              <a:t>round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을 그린 후 </a:t>
            </a:r>
            <a:r>
              <a:rPr lang="ko-KR" altLang="en-US" dirty="0" err="1"/>
              <a:t>최빈값을</a:t>
            </a:r>
            <a:r>
              <a:rPr lang="ko-KR" altLang="en-US" dirty="0"/>
              <a:t>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wave </a:t>
            </a:r>
            <a:r>
              <a:rPr lang="ko-KR" altLang="en-US" dirty="0"/>
              <a:t>별로 인원이 다르기 때문에 </a:t>
            </a:r>
            <a:r>
              <a:rPr lang="en-US" altLang="ko-KR" dirty="0"/>
              <a:t>wave</a:t>
            </a:r>
            <a:r>
              <a:rPr lang="ko-KR" altLang="en-US" dirty="0"/>
              <a:t>내 인원인 </a:t>
            </a:r>
            <a:r>
              <a:rPr lang="en-US" altLang="ko-KR" dirty="0"/>
              <a:t>round</a:t>
            </a:r>
            <a:r>
              <a:rPr lang="ko-KR" altLang="en-US" dirty="0"/>
              <a:t>변수로 나누어 척도를 맞춰주었습니다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</a:t>
            </a:r>
            <a:r>
              <a:rPr lang="ko-KR" altLang="en-US" dirty="0"/>
              <a:t>변수의 관측치는 약 </a:t>
            </a:r>
            <a:r>
              <a:rPr lang="en-US" altLang="ko-KR" dirty="0"/>
              <a:t>270</a:t>
            </a:r>
            <a:r>
              <a:rPr lang="ko-KR" altLang="en-US" dirty="0"/>
              <a:t>개의 범주로 범주가 너무 많아 다음과 같이 대륙별로 범주화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8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과정을 거치며 </a:t>
            </a:r>
            <a:r>
              <a:rPr lang="en-US" altLang="ko-KR" dirty="0"/>
              <a:t>196</a:t>
            </a:r>
            <a:r>
              <a:rPr lang="ko-KR" altLang="en-US" dirty="0"/>
              <a:t>개의 변수를 </a:t>
            </a:r>
            <a:r>
              <a:rPr lang="en-US" altLang="ko-KR" dirty="0"/>
              <a:t>30</a:t>
            </a:r>
            <a:r>
              <a:rPr lang="ko-KR" altLang="en-US" dirty="0"/>
              <a:t>개로 줄였습니다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5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의사결정나무는 </a:t>
            </a:r>
            <a:r>
              <a:rPr lang="en-US" altLang="ko-KR" dirty="0"/>
              <a:t>overfitting</a:t>
            </a:r>
            <a:r>
              <a:rPr lang="ko-KR" altLang="en-US" dirty="0"/>
              <a:t>되는 단점이 있어 </a:t>
            </a:r>
            <a:r>
              <a:rPr lang="en-US" altLang="ko-KR" dirty="0"/>
              <a:t>random forest</a:t>
            </a:r>
            <a:r>
              <a:rPr lang="ko-KR" altLang="en-US" dirty="0"/>
              <a:t>를 사용하여 모형을 구축하였습니다</a:t>
            </a:r>
            <a:r>
              <a:rPr lang="en-US" altLang="ko-KR" dirty="0"/>
              <a:t>. </a:t>
            </a:r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분산은 감소하지만 편향을 유지한다는 장점이 있어 각각의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73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종속변수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범주형 변수이기 때문에 로지스틱 회귀 모형으로 매칭 성공 여부를 예측하는 모형을 구축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랜덤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포레스트와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70:30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랜덤하게 뽑아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모형확인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5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train, test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나온 예측력이 가장 높은 모형으로 선택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25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세트를 활용하여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모형을 구축한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career_c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field_cd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범주가 많은 변수에서 유의하지 않은 범주가 많이 나타나고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발견됨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 통해 불필요한 변수를 제거하여 모형의 설명력을 더 높이기로 함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모형에 변수가 유의하면 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유의하지 않으면 빼는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올바른 모형인지 판단하는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작은 것을 선택해줌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다중 공선성이 해결되지 않은 경우 서로 연관이 높다고 나온 변수 중 뺐을 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낮은 변수를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빼주었음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1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생성한 모형을 평가하기 위해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 positive rate : match=1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맞게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 positive rate : match=0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잘못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비교하는 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y=x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그래프일 때가 두 비율이 같을 때이기 때문에 그 대각선 위로 그래프가 그려질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것이고 맞게 예측한 비율이 더 크기 때문에 예측이 잘 되었다는 것을 의미함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 빨간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가질 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=0.855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가장 큰 값이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구해본 결과 정확도는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0.864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높은 정확도가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95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모형의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 estimate(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변수들의 계수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추정값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각 요인에 따른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구해보았고 그것으로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관계를 파악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Shar_o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제외하고 모두 유의한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이루어진 모형 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40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분석결과입니다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0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en-US" altLang="ko-KR" dirty="0" err="1"/>
              <a:t>datin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독신 여자</a:t>
            </a:r>
            <a:r>
              <a:rPr lang="en-US" altLang="ko-KR" dirty="0"/>
              <a:t>, </a:t>
            </a:r>
            <a:r>
              <a:rPr lang="ko-KR" altLang="en-US" dirty="0"/>
              <a:t>남자가 애인을 찾을 수 있도록 여러 사람들을 돌아가며 </a:t>
            </a:r>
            <a:r>
              <a:rPr lang="ko-KR" altLang="en-US" dirty="0" err="1"/>
              <a:t>잠깐씩</a:t>
            </a:r>
            <a:r>
              <a:rPr lang="ko-KR" altLang="en-US" dirty="0"/>
              <a:t> 만나보게 하는 행사입니다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 err="1"/>
              <a:t>분정도</a:t>
            </a:r>
            <a:r>
              <a:rPr lang="ko-KR" altLang="en-US" dirty="0"/>
              <a:t> 만난다고 생각하시면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ko-KR" altLang="en-US" dirty="0" err="1"/>
              <a:t>분석목적입니다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3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 목적은 매칭 성공에 영향을 주는 요인을 찾아 </a:t>
            </a:r>
            <a:r>
              <a:rPr lang="en-US" altLang="ko-KR" dirty="0"/>
              <a:t>match</a:t>
            </a:r>
            <a:r>
              <a:rPr lang="ko-KR" altLang="en-US" dirty="0"/>
              <a:t>를 맞추는 것 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탐색 및 정재입니다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 셋은 </a:t>
            </a:r>
            <a:r>
              <a:rPr lang="en-US" altLang="ko-KR" dirty="0"/>
              <a:t>196</a:t>
            </a:r>
            <a:r>
              <a:rPr lang="ko-KR" altLang="en-US" dirty="0"/>
              <a:t>개의 변수들과 </a:t>
            </a:r>
            <a:r>
              <a:rPr lang="en-US" altLang="ko-KR" dirty="0"/>
              <a:t>6702</a:t>
            </a:r>
            <a:r>
              <a:rPr lang="ko-KR" altLang="en-US" dirty="0"/>
              <a:t>개의 관측치를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변수와 </a:t>
            </a:r>
            <a:r>
              <a:rPr lang="ko-KR" altLang="en-US" dirty="0" err="1"/>
              <a:t>결측치가</a:t>
            </a:r>
            <a:r>
              <a:rPr lang="ko-KR" altLang="en-US" dirty="0"/>
              <a:t> 상당히 많은 것을 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0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192</a:t>
            </a:r>
            <a:r>
              <a:rPr lang="ko-KR" altLang="en-US" dirty="0"/>
              <a:t>개의 변수들 중 다음과 같은 주요 변수들이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0303-6D92-4AFE-A44A-1BEB1AE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1BCDF-ECA4-47DF-A633-61B89DE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ABDE-7FBC-4DF7-AE9C-B87D40EE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DDC05-B6E2-4D51-9E4B-DD2A1446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E513-604F-4983-AA31-0A075853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slide" Target="slide33.xml"/><Relationship Id="rId7" Type="http://schemas.openxmlformats.org/officeDocument/2006/relationships/slide" Target="slide3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91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86867"/>
              </p:ext>
            </p:extLst>
          </p:nvPr>
        </p:nvGraphicFramePr>
        <p:xfrm>
          <a:off x="1004167" y="1525559"/>
          <a:ext cx="10183663" cy="3993658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4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980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match_es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76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int_corr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508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samerace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665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276006" y="2912907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4985781" y="1769477"/>
            <a:ext cx="2206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196</a:t>
            </a:r>
          </a:p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variables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F9CAE5-373E-4D59-B4C9-6E50C593E947}"/>
              </a:ext>
            </a:extLst>
          </p:cNvPr>
          <p:cNvCxnSpPr>
            <a:cxnSpLocks/>
          </p:cNvCxnSpPr>
          <p:nvPr/>
        </p:nvCxnSpPr>
        <p:spPr>
          <a:xfrm>
            <a:off x="6085840" y="2979178"/>
            <a:ext cx="15963" cy="553720"/>
          </a:xfrm>
          <a:prstGeom prst="line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E34D6331-45D7-42E6-98EE-B8AC7F8633E1}"/>
              </a:ext>
            </a:extLst>
          </p:cNvPr>
          <p:cNvSpPr/>
          <p:nvPr/>
        </p:nvSpPr>
        <p:spPr>
          <a:xfrm rot="5400000">
            <a:off x="5961001" y="1976697"/>
            <a:ext cx="275935" cy="3423920"/>
          </a:xfrm>
          <a:prstGeom prst="leftBracket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DD7B9-35AF-4E83-A30A-93A23B76ECF0}"/>
              </a:ext>
            </a:extLst>
          </p:cNvPr>
          <p:cNvSpPr txBox="1"/>
          <p:nvPr/>
        </p:nvSpPr>
        <p:spPr>
          <a:xfrm>
            <a:off x="7153697" y="3903667"/>
            <a:ext cx="1309974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D5FA9-1CE8-45EA-AE24-78474DA6C351}"/>
              </a:ext>
            </a:extLst>
          </p:cNvPr>
          <p:cNvSpPr txBox="1"/>
          <p:nvPr/>
        </p:nvSpPr>
        <p:spPr>
          <a:xfrm>
            <a:off x="3724545" y="3903667"/>
            <a:ext cx="1322798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163FC-B05F-405F-A724-58BCE0EEBDAB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876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64BCF1-C523-47D5-8AB1-FAECEFFB20E4}"/>
              </a:ext>
            </a:extLst>
          </p:cNvPr>
          <p:cNvCxnSpPr>
            <a:cxnSpLocks/>
          </p:cNvCxnSpPr>
          <p:nvPr/>
        </p:nvCxnSpPr>
        <p:spPr>
          <a:xfrm>
            <a:off x="9490312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D5F186-3C0F-4432-A00C-659C4B6252E8}"/>
              </a:ext>
            </a:extLst>
          </p:cNvPr>
          <p:cNvCxnSpPr>
            <a:cxnSpLocks/>
          </p:cNvCxnSpPr>
          <p:nvPr/>
        </p:nvCxnSpPr>
        <p:spPr>
          <a:xfrm>
            <a:off x="7829941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89CF099-FC78-401D-A7D7-6049CE066FE0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Boxplot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그려보아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유의미해 보이는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변수들을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D9BECB-3BCC-493C-9FD0-D526460A44C7}"/>
              </a:ext>
            </a:extLst>
          </p:cNvPr>
          <p:cNvSpPr/>
          <p:nvPr/>
        </p:nvSpPr>
        <p:spPr>
          <a:xfrm>
            <a:off x="7515616" y="2672080"/>
            <a:ext cx="609600" cy="533400"/>
          </a:xfrm>
          <a:prstGeom prst="rect">
            <a:avLst/>
          </a:prstGeom>
          <a:solidFill>
            <a:srgbClr val="FDE0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78999F-E887-4E16-8FC1-B1614A96A74C}"/>
              </a:ext>
            </a:extLst>
          </p:cNvPr>
          <p:cNvSpPr/>
          <p:nvPr/>
        </p:nvSpPr>
        <p:spPr>
          <a:xfrm>
            <a:off x="9185512" y="2672080"/>
            <a:ext cx="609600" cy="533400"/>
          </a:xfrm>
          <a:prstGeom prst="rect">
            <a:avLst/>
          </a:prstGeom>
          <a:solidFill>
            <a:srgbClr val="BCBD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E459EA-AF8E-42C8-ADF1-B7A59522145E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7515616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DFC8FD-23A1-4070-BBBE-CB63143D5821}"/>
              </a:ext>
            </a:extLst>
          </p:cNvPr>
          <p:cNvCxnSpPr/>
          <p:nvPr/>
        </p:nvCxnSpPr>
        <p:spPr>
          <a:xfrm>
            <a:off x="9185512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3B710-DB58-4737-81FF-33AD8A69BEB2}"/>
              </a:ext>
            </a:extLst>
          </p:cNvPr>
          <p:cNvSpPr txBox="1"/>
          <p:nvPr/>
        </p:nvSpPr>
        <p:spPr>
          <a:xfrm>
            <a:off x="7157621" y="3414199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0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BD728-3544-450F-B1A3-0DBFC8D39284}"/>
              </a:ext>
            </a:extLst>
          </p:cNvPr>
          <p:cNvSpPr txBox="1"/>
          <p:nvPr/>
        </p:nvSpPr>
        <p:spPr>
          <a:xfrm>
            <a:off x="8817992" y="341419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1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6510097" y="3930082"/>
            <a:ext cx="4386137" cy="1310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각 변수마다 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match</a:t>
            </a: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별로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차이 비교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F52D7-2BD3-408A-BE89-AFABF3180C24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" t="13023" r="10937" b="7207"/>
          <a:stretch/>
        </p:blipFill>
        <p:spPr>
          <a:xfrm>
            <a:off x="904875" y="1398048"/>
            <a:ext cx="10458450" cy="432476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0C4FC-9425-41B3-B939-59B1E7F5D130}"/>
              </a:ext>
            </a:extLst>
          </p:cNvPr>
          <p:cNvSpPr/>
          <p:nvPr/>
        </p:nvSpPr>
        <p:spPr>
          <a:xfrm>
            <a:off x="1714500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round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95DA39-7A77-4533-85B5-02B5DC88F9E5}"/>
              </a:ext>
            </a:extLst>
          </p:cNvPr>
          <p:cNvSpPr/>
          <p:nvPr/>
        </p:nvSpPr>
        <p:spPr>
          <a:xfrm>
            <a:off x="3704104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order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3F0CB-685B-4A73-B502-466804F53CE6}"/>
              </a:ext>
            </a:extLst>
          </p:cNvPr>
          <p:cNvSpPr/>
          <p:nvPr/>
        </p:nvSpPr>
        <p:spPr>
          <a:xfrm>
            <a:off x="5372099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pf_o_sha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4935F-57D4-44C3-B52A-375DA0575802}"/>
              </a:ext>
            </a:extLst>
          </p:cNvPr>
          <p:cNvSpPr/>
          <p:nvPr/>
        </p:nvSpPr>
        <p:spPr>
          <a:xfrm>
            <a:off x="7361703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shar1_1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C015F-FB13-464E-87C4-6FC35561103F}"/>
              </a:ext>
            </a:extLst>
          </p:cNvPr>
          <p:cNvSpPr/>
          <p:nvPr/>
        </p:nvSpPr>
        <p:spPr>
          <a:xfrm>
            <a:off x="9333938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shar1_2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930BC8-869A-44BC-9F0D-5E96C19D4B34}"/>
              </a:ext>
            </a:extLst>
          </p:cNvPr>
          <p:cNvCxnSpPr/>
          <p:nvPr/>
        </p:nvCxnSpPr>
        <p:spPr>
          <a:xfrm>
            <a:off x="942975" y="1398048"/>
            <a:ext cx="10344150" cy="0"/>
          </a:xfrm>
          <a:prstGeom prst="line">
            <a:avLst/>
          </a:prstGeom>
          <a:ln w="139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95B6BE-105A-4484-AAD8-503B784C977E}"/>
              </a:ext>
            </a:extLst>
          </p:cNvPr>
          <p:cNvSpPr/>
          <p:nvPr/>
        </p:nvSpPr>
        <p:spPr>
          <a:xfrm>
            <a:off x="688033" y="530394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9BC42D-4842-4954-AFEC-EFB9B1A53D3C}"/>
              </a:ext>
            </a:extLst>
          </p:cNvPr>
          <p:cNvSpPr/>
          <p:nvPr/>
        </p:nvSpPr>
        <p:spPr>
          <a:xfrm>
            <a:off x="495300" y="4060980"/>
            <a:ext cx="428625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06E1E-FCE5-4425-A512-22EA5FC6CA1F}"/>
              </a:ext>
            </a:extLst>
          </p:cNvPr>
          <p:cNvSpPr/>
          <p:nvPr/>
        </p:nvSpPr>
        <p:spPr>
          <a:xfrm>
            <a:off x="409576" y="2772073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6E2554-7557-4A3A-BE21-197E4E552006}"/>
              </a:ext>
            </a:extLst>
          </p:cNvPr>
          <p:cNvSpPr/>
          <p:nvPr/>
        </p:nvSpPr>
        <p:spPr>
          <a:xfrm>
            <a:off x="409576" y="1500212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CA3B-C9C4-46F5-8CEB-3512001D7B8A}"/>
              </a:ext>
            </a:extLst>
          </p:cNvPr>
          <p:cNvSpPr/>
          <p:nvPr/>
        </p:nvSpPr>
        <p:spPr>
          <a:xfrm>
            <a:off x="5178054" y="1356022"/>
            <a:ext cx="6109071" cy="4334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166BC-AA60-423E-919A-E0D9E7CFFA0E}"/>
              </a:ext>
            </a:extLst>
          </p:cNvPr>
          <p:cNvSpPr/>
          <p:nvPr/>
        </p:nvSpPr>
        <p:spPr>
          <a:xfrm>
            <a:off x="5625060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9E6770-4DDA-4DBA-BF5E-8A48395408B4}"/>
              </a:ext>
            </a:extLst>
          </p:cNvPr>
          <p:cNvSpPr/>
          <p:nvPr/>
        </p:nvSpPr>
        <p:spPr>
          <a:xfrm>
            <a:off x="7608243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DA9133-D4B6-40A3-8D86-1CF090E5F8BE}"/>
              </a:ext>
            </a:extLst>
          </p:cNvPr>
          <p:cNvSpPr/>
          <p:nvPr/>
        </p:nvSpPr>
        <p:spPr>
          <a:xfrm>
            <a:off x="9580478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90"/>
          <a:stretch/>
        </p:blipFill>
        <p:spPr>
          <a:xfrm>
            <a:off x="538480" y="1108176"/>
            <a:ext cx="11010604" cy="506967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5F8F1-914B-4BF1-A286-4E4089034891}"/>
              </a:ext>
            </a:extLst>
          </p:cNvPr>
          <p:cNvSpPr/>
          <p:nvPr/>
        </p:nvSpPr>
        <p:spPr>
          <a:xfrm>
            <a:off x="4208819" y="1148060"/>
            <a:ext cx="1962838" cy="462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10B33-C754-4E75-B70F-84E38483CC29}"/>
              </a:ext>
            </a:extLst>
          </p:cNvPr>
          <p:cNvSpPr/>
          <p:nvPr/>
        </p:nvSpPr>
        <p:spPr>
          <a:xfrm>
            <a:off x="2892288" y="1148060"/>
            <a:ext cx="707045" cy="46244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44BAB3-4C4B-4551-BB15-E1E039991D2F}"/>
              </a:ext>
            </a:extLst>
          </p:cNvPr>
          <p:cNvSpPr/>
          <p:nvPr/>
        </p:nvSpPr>
        <p:spPr>
          <a:xfrm>
            <a:off x="1005205" y="5801111"/>
            <a:ext cx="10475541" cy="48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E0EE48-C332-4011-ABD2-0C8BC44B96A8}"/>
              </a:ext>
            </a:extLst>
          </p:cNvPr>
          <p:cNvGrpSpPr/>
          <p:nvPr/>
        </p:nvGrpSpPr>
        <p:grpSpPr>
          <a:xfrm>
            <a:off x="1029450" y="5623924"/>
            <a:ext cx="10288441" cy="1017463"/>
            <a:chOff x="490970" y="5623924"/>
            <a:chExt cx="10288441" cy="10174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6DAF69-BB20-4F6E-B29F-515E4B6C2AA2}"/>
                </a:ext>
              </a:extLst>
            </p:cNvPr>
            <p:cNvSpPr/>
            <p:nvPr/>
          </p:nvSpPr>
          <p:spPr>
            <a:xfrm rot="18178181">
              <a:off x="239426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320323-0765-4E7E-BDC5-43BDC1A088A9}"/>
                </a:ext>
              </a:extLst>
            </p:cNvPr>
            <p:cNvSpPr/>
            <p:nvPr/>
          </p:nvSpPr>
          <p:spPr>
            <a:xfrm rot="18178181">
              <a:off x="802208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C52B7C-7229-48F1-A4C6-B0347E58C9A7}"/>
                </a:ext>
              </a:extLst>
            </p:cNvPr>
            <p:cNvSpPr/>
            <p:nvPr/>
          </p:nvSpPr>
          <p:spPr>
            <a:xfrm rot="18178181">
              <a:off x="1476908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92B68F-3133-426D-8CAC-C237B333F556}"/>
                </a:ext>
              </a:extLst>
            </p:cNvPr>
            <p:cNvSpPr/>
            <p:nvPr/>
          </p:nvSpPr>
          <p:spPr>
            <a:xfrm rot="18178181">
              <a:off x="2214983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71EBE6-8B84-4E11-9D1C-A8335DDA6D16}"/>
                </a:ext>
              </a:extLst>
            </p:cNvPr>
            <p:cNvSpPr/>
            <p:nvPr/>
          </p:nvSpPr>
          <p:spPr>
            <a:xfrm rot="18178181">
              <a:off x="2833114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D00C1C-9DF6-4A43-A7DF-BF6ED2CB67FB}"/>
                </a:ext>
              </a:extLst>
            </p:cNvPr>
            <p:cNvSpPr/>
            <p:nvPr/>
          </p:nvSpPr>
          <p:spPr>
            <a:xfrm rot="18178181">
              <a:off x="3450085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13D68B-B4B1-42B4-AA33-64B7D45DCD20}"/>
                </a:ext>
              </a:extLst>
            </p:cNvPr>
            <p:cNvSpPr/>
            <p:nvPr/>
          </p:nvSpPr>
          <p:spPr>
            <a:xfrm rot="18178181">
              <a:off x="41928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CEF6DD-9B37-45F3-A12C-7BFAC9B22EC9}"/>
                </a:ext>
              </a:extLst>
            </p:cNvPr>
            <p:cNvSpPr/>
            <p:nvPr/>
          </p:nvSpPr>
          <p:spPr>
            <a:xfrm rot="18178181">
              <a:off x="4813379" y="5959590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E9BA68-053D-4447-B1A7-2C024CB36B2D}"/>
                </a:ext>
              </a:extLst>
            </p:cNvPr>
            <p:cNvSpPr/>
            <p:nvPr/>
          </p:nvSpPr>
          <p:spPr>
            <a:xfrm rot="18178181">
              <a:off x="55472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456796-FC2E-405E-8812-1D98B4E7F81D}"/>
                </a:ext>
              </a:extLst>
            </p:cNvPr>
            <p:cNvSpPr/>
            <p:nvPr/>
          </p:nvSpPr>
          <p:spPr>
            <a:xfrm rot="18178181">
              <a:off x="6110034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DA0DDC-3C44-4CD6-8500-4C50222A7035}"/>
                </a:ext>
              </a:extLst>
            </p:cNvPr>
            <p:cNvSpPr/>
            <p:nvPr/>
          </p:nvSpPr>
          <p:spPr>
            <a:xfrm rot="18178181">
              <a:off x="6784734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34E5A8-0572-4F12-9224-9403DA992AD3}"/>
                </a:ext>
              </a:extLst>
            </p:cNvPr>
            <p:cNvSpPr/>
            <p:nvPr/>
          </p:nvSpPr>
          <p:spPr>
            <a:xfrm rot="18178181">
              <a:off x="7522809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381565-B9BD-487A-93B6-6413B847700B}"/>
                </a:ext>
              </a:extLst>
            </p:cNvPr>
            <p:cNvSpPr/>
            <p:nvPr/>
          </p:nvSpPr>
          <p:spPr>
            <a:xfrm rot="18178181">
              <a:off x="8140940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3FCA5E-A5D5-4CCB-8AB9-1C7C7E20E74A}"/>
                </a:ext>
              </a:extLst>
            </p:cNvPr>
            <p:cNvSpPr/>
            <p:nvPr/>
          </p:nvSpPr>
          <p:spPr>
            <a:xfrm rot="18178181">
              <a:off x="8757911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DF1E04-C9D3-46AF-9F22-6B17685EA8C5}"/>
                </a:ext>
              </a:extLst>
            </p:cNvPr>
            <p:cNvSpPr/>
            <p:nvPr/>
          </p:nvSpPr>
          <p:spPr>
            <a:xfrm rot="18178181">
              <a:off x="9500678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49DDBE-32C2-4387-9FCE-167A10FEB33D}"/>
                </a:ext>
              </a:extLst>
            </p:cNvPr>
            <p:cNvSpPr/>
            <p:nvPr/>
          </p:nvSpPr>
          <p:spPr>
            <a:xfrm rot="18178181">
              <a:off x="10121207" y="5959591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CB2E95-BD9B-4B35-8568-91A8D9ECE94A}"/>
              </a:ext>
            </a:extLst>
          </p:cNvPr>
          <p:cNvSpPr/>
          <p:nvPr/>
        </p:nvSpPr>
        <p:spPr>
          <a:xfrm rot="18100408">
            <a:off x="277733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D452C1-ABE9-4D93-860F-3FCCE3C5C426}"/>
              </a:ext>
            </a:extLst>
          </p:cNvPr>
          <p:cNvSpPr/>
          <p:nvPr/>
        </p:nvSpPr>
        <p:spPr>
          <a:xfrm rot="18100408">
            <a:off x="4111341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E07B23-4F92-451A-B469-1BF53C987ADA}"/>
              </a:ext>
            </a:extLst>
          </p:cNvPr>
          <p:cNvSpPr/>
          <p:nvPr/>
        </p:nvSpPr>
        <p:spPr>
          <a:xfrm rot="18100408">
            <a:off x="4740212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DC4009-7957-45C7-9AE7-1B8053A0C0B4}"/>
              </a:ext>
            </a:extLst>
          </p:cNvPr>
          <p:cNvSpPr/>
          <p:nvPr/>
        </p:nvSpPr>
        <p:spPr>
          <a:xfrm rot="18100408">
            <a:off x="545426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692F8-BC3B-4C16-A777-2BB36A832517}"/>
              </a:ext>
            </a:extLst>
          </p:cNvPr>
          <p:cNvSpPr/>
          <p:nvPr/>
        </p:nvSpPr>
        <p:spPr>
          <a:xfrm>
            <a:off x="538480" y="3098800"/>
            <a:ext cx="203200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644ACF-6A77-431A-AB76-3CAFD89AD378}"/>
              </a:ext>
            </a:extLst>
          </p:cNvPr>
          <p:cNvSpPr/>
          <p:nvPr/>
        </p:nvSpPr>
        <p:spPr>
          <a:xfrm>
            <a:off x="616913" y="542586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0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AA2AC4-BA76-4F5E-84CB-59D7F17CC212}"/>
              </a:ext>
            </a:extLst>
          </p:cNvPr>
          <p:cNvSpPr/>
          <p:nvPr/>
        </p:nvSpPr>
        <p:spPr>
          <a:xfrm>
            <a:off x="616913" y="429260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AE6E0C-2AC3-4A6E-AA11-6F503A300F71}"/>
              </a:ext>
            </a:extLst>
          </p:cNvPr>
          <p:cNvSpPr/>
          <p:nvPr/>
        </p:nvSpPr>
        <p:spPr>
          <a:xfrm>
            <a:off x="616913" y="316621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6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FB9303-B485-4C00-8D76-43C6B36CA284}"/>
              </a:ext>
            </a:extLst>
          </p:cNvPr>
          <p:cNvSpPr/>
          <p:nvPr/>
        </p:nvSpPr>
        <p:spPr>
          <a:xfrm>
            <a:off x="616913" y="2019685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" grpId="0" animBg="1"/>
      <p:bldP spid="30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4C5D5-C133-4835-8E3D-5B5E18D002E7}"/>
              </a:ext>
            </a:extLst>
          </p:cNvPr>
          <p:cNvSpPr txBox="1"/>
          <p:nvPr/>
        </p:nvSpPr>
        <p:spPr>
          <a:xfrm>
            <a:off x="1545428" y="1251101"/>
            <a:ext cx="594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중요도를 점수로 부여하는 변수들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930AB-6882-43C7-B3A9-0880B17ABEE4}"/>
              </a:ext>
            </a:extLst>
          </p:cNvPr>
          <p:cNvSpPr txBox="1"/>
          <p:nvPr/>
        </p:nvSpPr>
        <p:spPr>
          <a:xfrm>
            <a:off x="2724156" y="3429000"/>
            <a:ext cx="313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</a:t>
            </a:r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부터 </a:t>
            </a:r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까지인데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D4AA0-9F53-4059-AE7E-C0B835217493}"/>
              </a:ext>
            </a:extLst>
          </p:cNvPr>
          <p:cNvSpPr txBox="1"/>
          <p:nvPr/>
        </p:nvSpPr>
        <p:spPr>
          <a:xfrm>
            <a:off x="2472533" y="2216341"/>
            <a:ext cx="1586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62DEF-494A-40A7-969C-682890680D92}"/>
              </a:ext>
            </a:extLst>
          </p:cNvPr>
          <p:cNvSpPr txBox="1"/>
          <p:nvPr/>
        </p:nvSpPr>
        <p:spPr>
          <a:xfrm>
            <a:off x="6540634" y="2418246"/>
            <a:ext cx="1949446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 </a:t>
            </a:r>
            <a:r>
              <a:rPr lang="en-US" altLang="ko-KR" sz="20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CE2F3-B0F1-4A3A-A85F-DDF75EA1DB05}"/>
              </a:ext>
            </a:extLst>
          </p:cNvPr>
          <p:cNvSpPr txBox="1"/>
          <p:nvPr/>
        </p:nvSpPr>
        <p:spPr>
          <a:xfrm>
            <a:off x="6540634" y="4630072"/>
            <a:ext cx="3197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합산한 점수로 나눠 합이 </a:t>
            </a:r>
            <a:r>
              <a:rPr lang="en-US" altLang="ko-KR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이 </a:t>
            </a:r>
            <a:r>
              <a:rPr lang="ko-KR" altLang="en-US" sz="2800" dirty="0" err="1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되도록다시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입력</a:t>
            </a:r>
            <a:endParaRPr lang="en-US" altLang="ko-KR" sz="2800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2AD1E1-D4B5-4EB9-8071-C69901C78F82}"/>
              </a:ext>
            </a:extLst>
          </p:cNvPr>
          <p:cNvSpPr txBox="1"/>
          <p:nvPr/>
        </p:nvSpPr>
        <p:spPr>
          <a:xfrm>
            <a:off x="6540634" y="3422598"/>
            <a:ext cx="2092675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</a:t>
            </a:r>
            <a:endParaRPr lang="en-US" altLang="ko-KR" sz="2800" b="1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489F62-5B23-467F-BA63-0DCA450FB5FB}"/>
              </a:ext>
            </a:extLst>
          </p:cNvPr>
          <p:cNvCxnSpPr>
            <a:cxnSpLocks/>
          </p:cNvCxnSpPr>
          <p:nvPr/>
        </p:nvCxnSpPr>
        <p:spPr>
          <a:xfrm>
            <a:off x="5884708" y="2920884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2EFA24-FF5E-4519-A70C-6D138E8B7760}"/>
              </a:ext>
            </a:extLst>
          </p:cNvPr>
          <p:cNvSpPr txBox="1"/>
          <p:nvPr/>
        </p:nvSpPr>
        <p:spPr>
          <a:xfrm>
            <a:off x="2761770" y="4630072"/>
            <a:ext cx="2889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합산하여 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C5912F-73DC-4DB8-BB81-FC1BC2D0C62B}"/>
              </a:ext>
            </a:extLst>
          </p:cNvPr>
          <p:cNvCxnSpPr>
            <a:cxnSpLocks/>
          </p:cNvCxnSpPr>
          <p:nvPr/>
        </p:nvCxnSpPr>
        <p:spPr>
          <a:xfrm>
            <a:off x="5884708" y="3878740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F13ED-D0D5-4EC1-8AC7-B0F3ED39755F}"/>
              </a:ext>
            </a:extLst>
          </p:cNvPr>
          <p:cNvCxnSpPr>
            <a:cxnSpLocks/>
          </p:cNvCxnSpPr>
          <p:nvPr/>
        </p:nvCxnSpPr>
        <p:spPr>
          <a:xfrm>
            <a:off x="5884708" y="5141479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16D8DE-AD65-4065-8126-83A853A49ED1}"/>
              </a:ext>
            </a:extLst>
          </p:cNvPr>
          <p:cNvSpPr txBox="1"/>
          <p:nvPr/>
        </p:nvSpPr>
        <p:spPr>
          <a:xfrm>
            <a:off x="1955193" y="1716225"/>
            <a:ext cx="379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ex) </a:t>
            </a:r>
            <a:r>
              <a:rPr lang="en-US" altLang="ko-KR" sz="30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attr1_1...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FEEB338-F4CC-40AB-9689-A3B068DF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2766968"/>
            <a:ext cx="307833" cy="3078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DD4EC59-906E-479B-95FD-321B3ECF2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3518479"/>
            <a:ext cx="307833" cy="3078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CFF630D-70FB-44BE-B1E1-47282F27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4699800"/>
            <a:ext cx="307833" cy="307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C7EC3D-0FEB-444F-91D3-A1AA5735B9ED}"/>
              </a:ext>
            </a:extLst>
          </p:cNvPr>
          <p:cNvSpPr txBox="1"/>
          <p:nvPr/>
        </p:nvSpPr>
        <p:spPr>
          <a:xfrm>
            <a:off x="6674585" y="2920884"/>
            <a:ext cx="5220185" cy="5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점수를 매기지 않은 것은 중요하지 않다는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7242C-90D3-4614-A76F-CA3F09647BD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7080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CE655-77F1-435D-80A9-FF560257B1EB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70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결측치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채우기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sinc_o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⋯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=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- 4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endParaRPr lang="en-US" altLang="ko-KR" sz="2800" dirty="0">
              <a:solidFill>
                <a:srgbClr val="6E6499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50D67-5AD6-4271-95EF-BB9E389742B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2F117E0-7D75-4928-8A78-8B5C7C8BA71F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도수분포표를 그리고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u="sng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카이제곱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테스트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하여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유의미한 변수만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5BD85-5A75-41E1-9440-860625311834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7CA0ED1-ADB8-4C29-A8F1-727D09092C57}"/>
              </a:ext>
            </a:extLst>
          </p:cNvPr>
          <p:cNvSpPr/>
          <p:nvPr/>
        </p:nvSpPr>
        <p:spPr>
          <a:xfrm>
            <a:off x="5674745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서로 상관계수가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높게 나오거나 </a:t>
            </a:r>
            <a:r>
              <a:rPr lang="ko-KR" altLang="en-US" sz="2400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의미없는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범주가 많은 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변수통합</a:t>
            </a:r>
            <a:endParaRPr lang="en-US" altLang="ko-KR" sz="2400" b="1" u="sng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D0230-0F22-4857-A494-7590C5CEF78E}"/>
              </a:ext>
            </a:extLst>
          </p:cNvPr>
          <p:cNvSpPr/>
          <p:nvPr/>
        </p:nvSpPr>
        <p:spPr>
          <a:xfrm>
            <a:off x="5566651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4188-04E5-4FCE-BB55-BF637692B9B3}"/>
              </a:ext>
            </a:extLst>
          </p:cNvPr>
          <p:cNvSpPr txBox="1"/>
          <p:nvPr/>
        </p:nvSpPr>
        <p:spPr>
          <a:xfrm>
            <a:off x="1649122" y="3533075"/>
            <a:ext cx="702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3B38A-E680-4602-8D5C-B130804CAB3B}"/>
              </a:ext>
            </a:extLst>
          </p:cNvPr>
          <p:cNvSpPr txBox="1"/>
          <p:nvPr/>
        </p:nvSpPr>
        <p:spPr>
          <a:xfrm>
            <a:off x="9387767" y="3533075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17246-AAED-4392-82DD-AA24E5F86349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13303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37733" y="2742259"/>
            <a:ext cx="5415717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museum art music reading </a:t>
            </a:r>
          </a:p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theater movies concert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 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문화생활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277722" y="4243361"/>
            <a:ext cx="493573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dining shopping clubbing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외출활동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268558" y="1268195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1.</a:t>
            </a: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   :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615682" y="5223217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/>
          <a:stretch/>
        </p:blipFill>
        <p:spPr>
          <a:xfrm>
            <a:off x="391506" y="1123522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0A1A5-9FD4-4031-847F-CF72B0C21607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644396" y="2432817"/>
            <a:ext cx="2444900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00572" y="2463088"/>
            <a:ext cx="1992853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512F31-65D7-46F6-8473-88B0005F5F12}"/>
              </a:ext>
            </a:extLst>
          </p:cNvPr>
          <p:cNvGrpSpPr/>
          <p:nvPr/>
        </p:nvGrpSpPr>
        <p:grpSpPr>
          <a:xfrm>
            <a:off x="0" y="3938095"/>
            <a:ext cx="12192000" cy="1065651"/>
            <a:chOff x="0" y="3938095"/>
            <a:chExt cx="12192000" cy="1065651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B17ED29C-2B93-4E6A-BA65-E0709F6CD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1242077" y="3938095"/>
              <a:ext cx="1438533" cy="104371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D4C1543E-0F34-4FEF-A95E-CC79084C6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4065948" y="3948070"/>
              <a:ext cx="1438533" cy="1043710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718F96D-0153-4D6D-B0DC-1117A380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6567878" y="3948070"/>
              <a:ext cx="1438533" cy="1043710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BDC8760-3C0A-4E13-B361-D6C481E1E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9300201" y="3960036"/>
              <a:ext cx="1438533" cy="1043710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483100"/>
              <a:ext cx="172167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95000">
                    <a:srgbClr val="F67280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7D33691-86D7-43C8-AB1F-0EC67D3285CF}"/>
                </a:ext>
              </a:extLst>
            </p:cNvPr>
            <p:cNvCxnSpPr>
              <a:cxnSpLocks/>
            </p:cNvCxnSpPr>
            <p:nvPr/>
          </p:nvCxnSpPr>
          <p:spPr>
            <a:xfrm>
              <a:off x="5259156" y="4488576"/>
              <a:ext cx="1895693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C79C8E-8C06-442B-8025-00DD668ACE37}"/>
                </a:ext>
              </a:extLst>
            </p:cNvPr>
            <p:cNvCxnSpPr>
              <a:cxnSpLocks/>
            </p:cNvCxnSpPr>
            <p:nvPr/>
          </p:nvCxnSpPr>
          <p:spPr>
            <a:xfrm>
              <a:off x="7643674" y="4490858"/>
              <a:ext cx="2126472" cy="16765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32C811-9084-499C-9941-DF27EABD4B84}"/>
                </a:ext>
              </a:extLst>
            </p:cNvPr>
            <p:cNvCxnSpPr>
              <a:cxnSpLocks/>
            </p:cNvCxnSpPr>
            <p:nvPr/>
          </p:nvCxnSpPr>
          <p:spPr>
            <a:xfrm>
              <a:off x="2451101" y="4481980"/>
              <a:ext cx="2233859" cy="6596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54FDB53-7012-4178-BB14-B4F2F9274E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51" y="4506840"/>
              <a:ext cx="1887649" cy="0"/>
            </a:xfrm>
            <a:prstGeom prst="line">
              <a:avLst/>
            </a:prstGeom>
            <a:ln w="12065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100000">
                    <a:srgbClr val="F6728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25971"/>
              </p:ext>
            </p:extLst>
          </p:nvPr>
        </p:nvGraphicFramePr>
        <p:xfrm>
          <a:off x="1292012" y="2708910"/>
          <a:ext cx="4050550" cy="365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534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6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&amp; Law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3179871" y="3511753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3179870" y="424682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3179870" y="5052995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3179869" y="581561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547157" y="1229394"/>
            <a:ext cx="442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32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30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13857" y="1835829"/>
            <a:ext cx="55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28112"/>
            <a:ext cx="5155894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36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30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</a:t>
            </a:r>
            <a:r>
              <a:rPr lang="en-US" altLang="ko-KR" sz="30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ec</a:t>
            </a:r>
            <a:r>
              <a:rPr lang="en-US" altLang="ko-KR" sz="30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dec_o 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30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7030140" y="2158824"/>
            <a:ext cx="4247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B4EEE-0F74-4EC6-9F1C-A2C2BD98975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91060"/>
              </p:ext>
            </p:extLst>
          </p:nvPr>
        </p:nvGraphicFramePr>
        <p:xfrm>
          <a:off x="824695" y="1571367"/>
          <a:ext cx="4800600" cy="44494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percent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0.082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298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0.131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1180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0.256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564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124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0.220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0.289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765800" y="3585076"/>
            <a:ext cx="1668145" cy="7874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442802" y="2702109"/>
            <a:ext cx="468630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인터파크고딕 B" charset="0"/>
                <a:ea typeface="인터파크고딕 B" charset="0"/>
              </a:rPr>
              <a:t>satis_2에 따른 match의 변화가 크게없음</a:t>
            </a:r>
            <a:endParaRPr lang="ko-KR" altLang="en-US" sz="2000" b="0" strike="noStrike" cap="none" dirty="0"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7574280" y="3467601"/>
            <a:ext cx="406400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rgbClr val="E80074"/>
                </a:solidFill>
                <a:latin typeface="THE스피드" charset="0"/>
                <a:ea typeface="THE스피드" charset="0"/>
              </a:rPr>
              <a:t>satis_2 제거</a:t>
            </a:r>
            <a:endParaRPr lang="ko-KR" altLang="en-US" sz="6000" b="0" strike="noStrike" cap="none" dirty="0">
              <a:solidFill>
                <a:srgbClr val="E80074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53993530-FFEA-494B-913B-ECE61FB9DD6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7A26D-4E8D-4AC2-BEA6-642EEED0991A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 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0EE3FC7-422F-4ED2-837A-75B5D8B87014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EADF5-A098-4448-AFE0-989531A7B3D4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1B2EBEE-6430-475A-998E-AE806559E3C1}"/>
              </a:ext>
            </a:extLst>
          </p:cNvPr>
          <p:cNvSpPr/>
          <p:nvPr/>
        </p:nvSpPr>
        <p:spPr>
          <a:xfrm>
            <a:off x="7219950" y="3818486"/>
            <a:ext cx="2124075" cy="427120"/>
          </a:xfrm>
          <a:prstGeom prst="rect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759460" y="1213485"/>
            <a:ext cx="6764655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3200" b="0" strike="noStrike" cap="none" dirty="0">
                <a:solidFill>
                  <a:srgbClr val="6E679F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from</a:t>
            </a:r>
            <a:r>
              <a:rPr lang="en-US" altLang="ko-KR" sz="3200" b="0" strike="noStrike" cap="none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200" b="0" strike="noStrike" cap="none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출신 국가 및 지역 변수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1E9337-42A4-4589-9DA3-D70F9D3CFFAD}"/>
              </a:ext>
            </a:extLst>
          </p:cNvPr>
          <p:cNvGrpSpPr/>
          <p:nvPr/>
        </p:nvGrpSpPr>
        <p:grpSpPr>
          <a:xfrm>
            <a:off x="1656101" y="2110740"/>
            <a:ext cx="4643437" cy="4029075"/>
            <a:chOff x="5838825" y="1334640"/>
            <a:chExt cx="4643437" cy="4029075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C96CA4A-DEFB-4634-9DF6-9C7DD836E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825" y="1334640"/>
              <a:ext cx="4643437" cy="4029075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69F2B-3B91-4392-B5B3-500F9BFBCAEB}"/>
                </a:ext>
              </a:extLst>
            </p:cNvPr>
            <p:cNvSpPr/>
            <p:nvPr/>
          </p:nvSpPr>
          <p:spPr>
            <a:xfrm>
              <a:off x="6334125" y="2777055"/>
              <a:ext cx="534730" cy="518020"/>
            </a:xfrm>
            <a:prstGeom prst="ellipse">
              <a:avLst/>
            </a:prstGeom>
            <a:solidFill>
              <a:srgbClr val="F5808E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8E9C89F-FE3C-46D1-84C7-5B198E2F9C29}"/>
                </a:ext>
              </a:extLst>
            </p:cNvPr>
            <p:cNvSpPr/>
            <p:nvPr/>
          </p:nvSpPr>
          <p:spPr>
            <a:xfrm>
              <a:off x="6993526" y="3802025"/>
              <a:ext cx="386969" cy="374875"/>
            </a:xfrm>
            <a:prstGeom prst="ellipse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DA24B9-A2F9-42A4-BD75-A7E28264BA5F}"/>
                </a:ext>
              </a:extLst>
            </p:cNvPr>
            <p:cNvSpPr/>
            <p:nvPr/>
          </p:nvSpPr>
          <p:spPr>
            <a:xfrm>
              <a:off x="8988939" y="2710955"/>
              <a:ext cx="459861" cy="44549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C00E24-7E39-4CB2-90E2-AC65A3A29D46}"/>
                </a:ext>
              </a:extLst>
            </p:cNvPr>
            <p:cNvSpPr/>
            <p:nvPr/>
          </p:nvSpPr>
          <p:spPr>
            <a:xfrm>
              <a:off x="8228418" y="3429000"/>
              <a:ext cx="459861" cy="445490"/>
            </a:xfrm>
            <a:prstGeom prst="ellipse">
              <a:avLst/>
            </a:prstGeom>
            <a:solidFill>
              <a:srgbClr val="C0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77621E-60C1-4189-90DD-59742CA5C3D0}"/>
                </a:ext>
              </a:extLst>
            </p:cNvPr>
            <p:cNvSpPr/>
            <p:nvPr/>
          </p:nvSpPr>
          <p:spPr>
            <a:xfrm>
              <a:off x="7479631" y="2228251"/>
              <a:ext cx="342240" cy="3315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텍스트 상자 19">
            <a:extLst>
              <a:ext uri="{FF2B5EF4-FFF2-40B4-BE49-F238E27FC236}">
                <a16:creationId xmlns:a16="http://schemas.microsoft.com/office/drawing/2014/main" id="{3B8153B0-4391-4802-921B-A9854E6BFFBF}"/>
              </a:ext>
            </a:extLst>
          </p:cNvPr>
          <p:cNvSpPr txBox="1">
            <a:spLocks/>
          </p:cNvSpPr>
          <p:nvPr/>
        </p:nvSpPr>
        <p:spPr>
          <a:xfrm>
            <a:off x="6833870" y="3290216"/>
            <a:ext cx="3876424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270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 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→ 대륙 기준 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미국은 동부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/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서부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endParaRPr lang="ko-KR" altLang="en-US" sz="2800" b="0" strike="noStrike" cap="none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4E905-3420-4CE5-AD7B-4243FAF1469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30097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588074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(North America)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(South America)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t="24520" r="52560" b="36515"/>
          <a:stretch/>
        </p:blipFill>
        <p:spPr>
          <a:xfrm>
            <a:off x="7219546" y="1557338"/>
            <a:ext cx="3793894" cy="4067068"/>
          </a:xfrm>
          <a:prstGeom prst="ellipse">
            <a:avLst/>
          </a:prstGeom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0AB8A-332B-40AC-B7A9-93939A213BD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153460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3930458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343780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822688" y="4300321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196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BF9B9C-1EE3-40EE-8CBE-67D22392E9A7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019AD-0DB4-47D1-BDA4-E7910198708D}"/>
              </a:ext>
            </a:extLst>
          </p:cNvPr>
          <p:cNvSpPr txBox="1"/>
          <p:nvPr/>
        </p:nvSpPr>
        <p:spPr>
          <a:xfrm>
            <a:off x="8927551" y="37176"/>
            <a:ext cx="3231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ko-KR" altLang="en-US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결과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5EB7-F6C0-4DF9-A42A-C058424F52B8}"/>
              </a:ext>
            </a:extLst>
          </p:cNvPr>
          <p:cNvSpPr txBox="1"/>
          <p:nvPr/>
        </p:nvSpPr>
        <p:spPr>
          <a:xfrm>
            <a:off x="6962393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B556-C104-4A05-8A1C-2611734746C7}"/>
              </a:ext>
            </a:extLst>
          </p:cNvPr>
          <p:cNvSpPr txBox="1"/>
          <p:nvPr/>
        </p:nvSpPr>
        <p:spPr>
          <a:xfrm>
            <a:off x="9019639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FA2E5-16E2-422E-931A-88B38A983A35}"/>
              </a:ext>
            </a:extLst>
          </p:cNvPr>
          <p:cNvSpPr txBox="1"/>
          <p:nvPr/>
        </p:nvSpPr>
        <p:spPr>
          <a:xfrm>
            <a:off x="6907350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strike="sngStrike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486131-457B-4111-B4AC-57BB20B18A86}"/>
              </a:ext>
            </a:extLst>
          </p:cNvPr>
          <p:cNvSpPr txBox="1"/>
          <p:nvPr/>
        </p:nvSpPr>
        <p:spPr>
          <a:xfrm>
            <a:off x="7759111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87BF9-922A-4778-898B-F49421145C59}"/>
              </a:ext>
            </a:extLst>
          </p:cNvPr>
          <p:cNvSpPr txBox="1"/>
          <p:nvPr/>
        </p:nvSpPr>
        <p:spPr>
          <a:xfrm>
            <a:off x="9358250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58E98-EF52-43EC-8284-EBF839D52FB4}"/>
              </a:ext>
            </a:extLst>
          </p:cNvPr>
          <p:cNvSpPr txBox="1"/>
          <p:nvPr/>
        </p:nvSpPr>
        <p:spPr>
          <a:xfrm>
            <a:off x="7771572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66A8A59-EBBA-43DE-B4C5-358F199072B1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31DF36-A420-44F9-9EF6-5331C32ECD69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8CF25-14FF-4214-9721-1C7FA57C030D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40BD4-B7FD-4C7B-BBF8-D6F3D42F76C5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28BBCA-1890-4068-92B2-B52E96B840EC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AEC01-D12C-4BA8-8760-D5E49BFD3DC2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C8FF73-FEA0-45F8-8A7E-1A47ED1B5CF8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59707147-4EFC-4B96-A457-754C563251C0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7FEABA-6EA3-49F3-9A95-2BEACC16C3F5}"/>
              </a:ext>
            </a:extLst>
          </p:cNvPr>
          <p:cNvSpPr/>
          <p:nvPr/>
        </p:nvSpPr>
        <p:spPr>
          <a:xfrm>
            <a:off x="3304466" y="2743901"/>
            <a:ext cx="1258492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A0F07B-5DD3-488F-A70F-8F4108E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4" y="2209320"/>
            <a:ext cx="2093668" cy="2093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A0264B-7969-42F2-B15D-DEE34562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95" y="2092033"/>
            <a:ext cx="2223856" cy="2223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0367D-4B39-4AA9-88E1-1B1FFE9D66FD}"/>
              </a:ext>
            </a:extLst>
          </p:cNvPr>
          <p:cNvSpPr txBox="1"/>
          <p:nvPr/>
        </p:nvSpPr>
        <p:spPr>
          <a:xfrm>
            <a:off x="3196538" y="4441883"/>
            <a:ext cx="150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분산 감소</a:t>
            </a:r>
            <a:endParaRPr lang="en-US" altLang="ko-KR" sz="24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1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편향 유지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B467973-7109-41D2-B2AC-633B7BEC0E41}"/>
              </a:ext>
            </a:extLst>
          </p:cNvPr>
          <p:cNvSpPr/>
          <p:nvPr/>
        </p:nvSpPr>
        <p:spPr>
          <a:xfrm>
            <a:off x="8030301" y="2743901"/>
            <a:ext cx="1246700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779D2A-6BB9-436E-981B-CFCEC0F67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83" y="2236284"/>
            <a:ext cx="1858421" cy="18584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B856EF-4108-4C93-96FC-96DFECC73A67}"/>
              </a:ext>
            </a:extLst>
          </p:cNvPr>
          <p:cNvSpPr txBox="1"/>
          <p:nvPr/>
        </p:nvSpPr>
        <p:spPr>
          <a:xfrm>
            <a:off x="7925682" y="4672484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각각의 결정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C2736BBC-77AB-46B7-9CF5-A84D685C2D48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E8636B-8B56-47A0-9FC0-C3EB9D15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39" y="2836396"/>
            <a:ext cx="2107771" cy="1414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5F2661-00F2-453F-AF64-D18739467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94" y="2049240"/>
            <a:ext cx="2686236" cy="26862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4EBE1B-A70C-4246-BFB5-82531347D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2" y="2049240"/>
            <a:ext cx="2686236" cy="26862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BFE30E-60E7-4211-93BB-BCC3C1C9130D}"/>
              </a:ext>
            </a:extLst>
          </p:cNvPr>
          <p:cNvSpPr/>
          <p:nvPr/>
        </p:nvSpPr>
        <p:spPr>
          <a:xfrm rot="2714463">
            <a:off x="5972299" y="2429227"/>
            <a:ext cx="276225" cy="2228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1CEF75B-93AB-4CE1-9234-FADE7DE1997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hlinkClick r:id="rId2" action="ppaction://hlinksldjump"/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3993285" y="1000847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Mtry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=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사용할 변수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14D2E80-CAE1-4959-9D52-26B1B0A6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15" y="2874439"/>
            <a:ext cx="3280755" cy="329840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D58EA9-0135-4041-8710-059707BEE627}"/>
              </a:ext>
            </a:extLst>
          </p:cNvPr>
          <p:cNvGrpSpPr/>
          <p:nvPr/>
        </p:nvGrpSpPr>
        <p:grpSpPr>
          <a:xfrm>
            <a:off x="1976254" y="3540391"/>
            <a:ext cx="1814920" cy="2418906"/>
            <a:chOff x="1266615" y="3741228"/>
            <a:chExt cx="1814920" cy="2418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44F53-844B-486F-948A-39DFB2A0FE91}"/>
                </a:ext>
              </a:extLst>
            </p:cNvPr>
            <p:cNvSpPr txBox="1"/>
            <p:nvPr/>
          </p:nvSpPr>
          <p:spPr>
            <a:xfrm>
              <a:off x="1266615" y="5351132"/>
              <a:ext cx="1814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pf_o_sha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F189B8-E3E7-491C-9CBF-50A9B404B6BB}"/>
                </a:ext>
              </a:extLst>
            </p:cNvPr>
            <p:cNvSpPr txBox="1"/>
            <p:nvPr/>
          </p:nvSpPr>
          <p:spPr>
            <a:xfrm>
              <a:off x="1492329" y="4928097"/>
              <a:ext cx="1199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EB9B8-B36A-419C-8777-603620BE7FD9}"/>
                </a:ext>
              </a:extLst>
            </p:cNvPr>
            <p:cNvSpPr txBox="1"/>
            <p:nvPr/>
          </p:nvSpPr>
          <p:spPr>
            <a:xfrm>
              <a:off x="1492329" y="4555860"/>
              <a:ext cx="1354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round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2A2450-05E7-4F58-83DA-CCDBAB184B7C}"/>
                </a:ext>
              </a:extLst>
            </p:cNvPr>
            <p:cNvSpPr txBox="1"/>
            <p:nvPr/>
          </p:nvSpPr>
          <p:spPr>
            <a:xfrm>
              <a:off x="1435657" y="4137518"/>
              <a:ext cx="143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condtn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755A70-D354-42E9-A1C7-D381BB642453}"/>
                </a:ext>
              </a:extLst>
            </p:cNvPr>
            <p:cNvSpPr txBox="1"/>
            <p:nvPr/>
          </p:nvSpPr>
          <p:spPr>
            <a:xfrm>
              <a:off x="1385867" y="3741228"/>
              <a:ext cx="1460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gender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F1D8DC-3664-4D5B-A60E-019F75B7C12F}"/>
                </a:ext>
              </a:extLst>
            </p:cNvPr>
            <p:cNvSpPr txBox="1"/>
            <p:nvPr/>
          </p:nvSpPr>
          <p:spPr>
            <a:xfrm>
              <a:off x="1640606" y="5698469"/>
              <a:ext cx="902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……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F8A1CCE-04FA-4B36-A9FD-B80F12B9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778" y="1156345"/>
            <a:ext cx="1606104" cy="1606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0CD9C4-467B-46F7-9D47-8C84DA816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61" y="3921145"/>
            <a:ext cx="1329419" cy="1329419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E8F5B55E-1EDF-44D5-ABB5-8D5354AD3156}"/>
              </a:ext>
            </a:extLst>
          </p:cNvPr>
          <p:cNvSpPr txBox="1"/>
          <p:nvPr/>
        </p:nvSpPr>
        <p:spPr>
          <a:xfrm>
            <a:off x="7719286" y="4079469"/>
            <a:ext cx="351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ntree</a:t>
            </a:r>
            <a:endParaRPr lang="ko-KR" altLang="en-US" sz="7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354979"/>
                  </p:ext>
                </p:extLst>
              </p:nvPr>
            </p:nvGraphicFramePr>
            <p:xfrm>
              <a:off x="8137564" y="884894"/>
              <a:ext cx="1561308" cy="878236"/>
            </p:xfrm>
            <a:graphic>
              <a:graphicData uri="http://schemas.microsoft.com/office/powerpoint/2016/slidezoom">
                <pslz:sldZm>
                  <pslz:sldZmObj sldId="292" cId="676943144">
                    <pslz:zmPr id="{2CDA82F4-D6D8-49A7-9860-AC1AA74624B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1308" cy="8782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7564" y="884894"/>
                <a:ext cx="1561308" cy="8782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BEA09490-C930-408C-885D-FAFA6AB7A4C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  <a:endParaRPr lang="ko-KR" altLang="en-US" sz="80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097" y="1390842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의사결정나무 예시</a:t>
            </a:r>
          </a:p>
        </p:txBody>
      </p:sp>
      <p:sp>
        <p:nvSpPr>
          <p:cNvPr id="3" name="평행 사변형 2"/>
          <p:cNvSpPr/>
          <p:nvPr/>
        </p:nvSpPr>
        <p:spPr>
          <a:xfrm rot="2153315">
            <a:off x="5315025" y="847105"/>
            <a:ext cx="1978391" cy="1516430"/>
          </a:xfrm>
          <a:prstGeom prst="parallelogram">
            <a:avLst>
              <a:gd name="adj" fmla="val 239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 rot="2153315">
            <a:off x="2047268" y="2838103"/>
            <a:ext cx="2373768" cy="1873444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6732" y="1343710"/>
            <a:ext cx="15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남자인가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5392" y="3513215"/>
            <a:ext cx="263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나이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&gt;9.5)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2951" y="5198989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sibsp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&gt;2.5)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 rot="2153315">
            <a:off x="6054019" y="4454133"/>
            <a:ext cx="2517616" cy="1997087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860087">
            <a:off x="4864880" y="183474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7667867">
            <a:off x="7944541" y="1588602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196" y="2399362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8817" y="2666649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1" name="직사각형 20"/>
          <p:cNvSpPr/>
          <p:nvPr/>
        </p:nvSpPr>
        <p:spPr>
          <a:xfrm rot="7667867">
            <a:off x="5083275" y="3782904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860087">
            <a:off x="1762239" y="427921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5139" y="5069738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23812" y="4632464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5" name="직사각형 24"/>
          <p:cNvSpPr/>
          <p:nvPr/>
        </p:nvSpPr>
        <p:spPr>
          <a:xfrm rot="4354220">
            <a:off x="5390840" y="5431942"/>
            <a:ext cx="68620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6386390">
            <a:off x="9083284" y="5334108"/>
            <a:ext cx="89008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36234" y="2633568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201508" y="5919590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8228" y="5835622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26080" y="5891453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4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312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randomForest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46875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OOB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및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cofunsionMatrix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6BE50-781D-4B1C-89FF-9CF4DF2C2DDE}"/>
              </a:ext>
            </a:extLst>
          </p:cNvPr>
          <p:cNvSpPr txBox="1"/>
          <p:nvPr/>
        </p:nvSpPr>
        <p:spPr>
          <a:xfrm>
            <a:off x="12482002" y="3688667"/>
            <a:ext cx="142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</a:t>
            </a:r>
            <a:r>
              <a:rPr lang="ko-KR" altLang="en-US" dirty="0"/>
              <a:t>는 사실상 자체적으로 테스트셋 돌려서 확인한 정확도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D1E390BE-B16F-4DD9-B4A7-4F39758FC86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B8CF4-DB60-464F-B416-722A97650C4A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5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슬라이드 확대/축소 29"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3023704"/>
                  </p:ext>
                </p:extLst>
              </p:nvPr>
            </p:nvGraphicFramePr>
            <p:xfrm>
              <a:off x="-430282" y="1237403"/>
              <a:ext cx="7575428" cy="4261178"/>
            </p:xfrm>
            <a:graphic>
              <a:graphicData uri="http://schemas.microsoft.com/office/powerpoint/2016/slidezoom">
                <pslz:sldZm>
                  <pslz:sldZmObj sldId="301" cId="2616741503">
                    <pslz:zmPr id="{3505F790-D667-438B-B772-41069C0D9C1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슬라이드 확대/축소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0282" y="1237403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57F0EA-9EF6-4AB1-BFFF-FC6CC1533B6A}"/>
              </a:ext>
            </a:extLst>
          </p:cNvPr>
          <p:cNvSpPr/>
          <p:nvPr/>
        </p:nvSpPr>
        <p:spPr>
          <a:xfrm>
            <a:off x="1721772" y="5529061"/>
            <a:ext cx="3309448" cy="25475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4670A-E7A8-4F55-8CE4-D5166AA0A225}"/>
              </a:ext>
            </a:extLst>
          </p:cNvPr>
          <p:cNvSpPr txBox="1"/>
          <p:nvPr/>
        </p:nvSpPr>
        <p:spPr>
          <a:xfrm>
            <a:off x="1669255" y="5345414"/>
            <a:ext cx="3422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field_cd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C6FBB7-4562-41E1-8C5F-660A29F8E0A5}"/>
              </a:ext>
            </a:extLst>
          </p:cNvPr>
          <p:cNvSpPr/>
          <p:nvPr/>
        </p:nvSpPr>
        <p:spPr>
          <a:xfrm>
            <a:off x="7652744" y="5728018"/>
            <a:ext cx="3238776" cy="26299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0CE02-67B7-4D2A-9954-C3784F7530B3}"/>
              </a:ext>
            </a:extLst>
          </p:cNvPr>
          <p:cNvSpPr txBox="1"/>
          <p:nvPr/>
        </p:nvSpPr>
        <p:spPr>
          <a:xfrm>
            <a:off x="7640603" y="5596446"/>
            <a:ext cx="3422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CC954-033F-479E-ACDE-92FBB67AB10D}"/>
              </a:ext>
            </a:extLst>
          </p:cNvPr>
          <p:cNvSpPr txBox="1"/>
          <p:nvPr/>
        </p:nvSpPr>
        <p:spPr>
          <a:xfrm>
            <a:off x="12718889" y="5269766"/>
            <a:ext cx="230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지니 계수의 경우 범주가 다양할수록 불순도를 낮추어 주로 범주형 열에서 </a:t>
            </a:r>
            <a:r>
              <a:rPr lang="ko-KR" altLang="en-US" dirty="0" err="1"/>
              <a:t>높게잡힘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EE2BAE-BF32-4880-B23B-BAC0B1160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0" y="5468227"/>
            <a:ext cx="780745" cy="7807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A1B029-2362-463D-AD4D-334D4CB10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5" y="5435413"/>
            <a:ext cx="780745" cy="78074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슬라이드 확대/축소 20"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4620380"/>
                  </p:ext>
                </p:extLst>
              </p:nvPr>
            </p:nvGraphicFramePr>
            <p:xfrm>
              <a:off x="5313072" y="1189122"/>
              <a:ext cx="7575428" cy="4261178"/>
            </p:xfrm>
            <a:graphic>
              <a:graphicData uri="http://schemas.microsoft.com/office/powerpoint/2016/slidezoom">
                <pslz:sldZm>
                  <pslz:sldZmObj sldId="300" cId="1468919400">
                    <pslz:zmPr id="{FE01EEB2-395B-4B76-B052-11A10F41554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슬라이드 확대/축소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3072" y="1189122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BE67CDF2-2C2E-408D-9351-AF7F7F13024B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024B9743-7CE5-4B58-964C-A959E663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43" y="93670"/>
            <a:ext cx="6392110" cy="6685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66F653-7EEB-4F59-91E7-6AC87FA50C7B}"/>
              </a:ext>
            </a:extLst>
          </p:cNvPr>
          <p:cNvSpPr txBox="1"/>
          <p:nvPr/>
        </p:nvSpPr>
        <p:spPr>
          <a:xfrm>
            <a:off x="2507536" y="264969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Shar_o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7849C-CC2A-4F8F-B48F-49C08658AFA8}"/>
              </a:ext>
            </a:extLst>
          </p:cNvPr>
          <p:cNvSpPr txBox="1"/>
          <p:nvPr/>
        </p:nvSpPr>
        <p:spPr>
          <a:xfrm>
            <a:off x="2507536" y="66747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Shar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082F3-0397-4930-9E34-8402810502A9}"/>
              </a:ext>
            </a:extLst>
          </p:cNvPr>
          <p:cNvSpPr txBox="1"/>
          <p:nvPr/>
        </p:nvSpPr>
        <p:spPr>
          <a:xfrm>
            <a:off x="2507536" y="106997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Prob_o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45C85-589A-48FB-85C1-A7BFCC607C50}"/>
              </a:ext>
            </a:extLst>
          </p:cNvPr>
          <p:cNvSpPr txBox="1"/>
          <p:nvPr/>
        </p:nvSpPr>
        <p:spPr>
          <a:xfrm>
            <a:off x="2507536" y="147247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prob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576A6D-CF55-4C8E-BC99-A73C451D5261}"/>
              </a:ext>
            </a:extLst>
          </p:cNvPr>
          <p:cNvSpPr txBox="1"/>
          <p:nvPr/>
        </p:nvSpPr>
        <p:spPr>
          <a:xfrm>
            <a:off x="2507536" y="187497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order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C0C7F-F193-45ED-B1AD-C56581AC7037}"/>
              </a:ext>
            </a:extLst>
          </p:cNvPr>
          <p:cNvSpPr txBox="1"/>
          <p:nvPr/>
        </p:nvSpPr>
        <p:spPr>
          <a:xfrm>
            <a:off x="2220043" y="2277479"/>
            <a:ext cx="93481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Match_ess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71CC6-84EC-449C-B9A4-2259BCEA4DE2}"/>
              </a:ext>
            </a:extLst>
          </p:cNvPr>
          <p:cNvSpPr txBox="1"/>
          <p:nvPr/>
        </p:nvSpPr>
        <p:spPr>
          <a:xfrm>
            <a:off x="2507536" y="267998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like_o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78E144-550F-4A1D-BD51-45D5BC9E16CB}"/>
              </a:ext>
            </a:extLst>
          </p:cNvPr>
          <p:cNvSpPr txBox="1"/>
          <p:nvPr/>
        </p:nvSpPr>
        <p:spPr>
          <a:xfrm>
            <a:off x="2507536" y="308248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like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1E334-0E55-42F8-A1F1-6A279D591F6C}"/>
              </a:ext>
            </a:extLst>
          </p:cNvPr>
          <p:cNvSpPr txBox="1"/>
          <p:nvPr/>
        </p:nvSpPr>
        <p:spPr>
          <a:xfrm>
            <a:off x="2507536" y="348498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fun_o</a:t>
            </a:r>
            <a:endParaRPr lang="ko-KR" alt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FA586-0FCA-44B6-B5C2-C5BD15309310}"/>
              </a:ext>
            </a:extLst>
          </p:cNvPr>
          <p:cNvSpPr txBox="1"/>
          <p:nvPr/>
        </p:nvSpPr>
        <p:spPr>
          <a:xfrm>
            <a:off x="2507536" y="388748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fun</a:t>
            </a:r>
            <a:endParaRPr lang="ko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D37A9C-061D-4283-BB40-B596DEEAF550}"/>
              </a:ext>
            </a:extLst>
          </p:cNvPr>
          <p:cNvSpPr txBox="1"/>
          <p:nvPr/>
        </p:nvSpPr>
        <p:spPr>
          <a:xfrm>
            <a:off x="2369333" y="4289989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filed_cd</a:t>
            </a:r>
            <a:endParaRPr lang="ko-KR" altLang="en-US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B6122-AF6D-4DC8-BE43-300BBE080F36}"/>
              </a:ext>
            </a:extLst>
          </p:cNvPr>
          <p:cNvSpPr txBox="1"/>
          <p:nvPr/>
        </p:nvSpPr>
        <p:spPr>
          <a:xfrm>
            <a:off x="2507536" y="469249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cult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E5FBE-6A0C-4645-B4D3-AD7FF8E9D971}"/>
              </a:ext>
            </a:extLst>
          </p:cNvPr>
          <p:cNvSpPr txBox="1"/>
          <p:nvPr/>
        </p:nvSpPr>
        <p:spPr>
          <a:xfrm>
            <a:off x="2369333" y="5094993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Career_c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59CCF-81B1-4A75-AA70-22BC8426ACD7}"/>
              </a:ext>
            </a:extLst>
          </p:cNvPr>
          <p:cNvSpPr txBox="1"/>
          <p:nvPr/>
        </p:nvSpPr>
        <p:spPr>
          <a:xfrm>
            <a:off x="2507536" y="549749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attr_o</a:t>
            </a:r>
            <a:endParaRPr lang="ko-KR" alt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965CF6-1039-41E5-855A-9853D5FACB91}"/>
              </a:ext>
            </a:extLst>
          </p:cNvPr>
          <p:cNvSpPr txBox="1"/>
          <p:nvPr/>
        </p:nvSpPr>
        <p:spPr>
          <a:xfrm>
            <a:off x="2504105" y="5900001"/>
            <a:ext cx="647327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</a:t>
            </a:r>
            <a:endParaRPr lang="ko-KR" altLang="en-US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30055-54CF-4754-8C3E-C08D122A73C8}"/>
              </a:ext>
            </a:extLst>
          </p:cNvPr>
          <p:cNvSpPr/>
          <p:nvPr/>
        </p:nvSpPr>
        <p:spPr>
          <a:xfrm>
            <a:off x="3442354" y="3033823"/>
            <a:ext cx="4756765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6FE26A-CBD0-4897-9139-98D33163EF1F}"/>
              </a:ext>
            </a:extLst>
          </p:cNvPr>
          <p:cNvSpPr/>
          <p:nvPr/>
        </p:nvSpPr>
        <p:spPr>
          <a:xfrm>
            <a:off x="3442355" y="2230355"/>
            <a:ext cx="246060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054C43-0881-42DE-93A8-3E2CFA89FD8C}"/>
              </a:ext>
            </a:extLst>
          </p:cNvPr>
          <p:cNvSpPr/>
          <p:nvPr/>
        </p:nvSpPr>
        <p:spPr>
          <a:xfrm>
            <a:off x="3442355" y="5868691"/>
            <a:ext cx="30803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42327AD-F2A1-4CDC-819C-4684565CBC2F}"/>
              </a:ext>
            </a:extLst>
          </p:cNvPr>
          <p:cNvGrpSpPr/>
          <p:nvPr/>
        </p:nvGrpSpPr>
        <p:grpSpPr>
          <a:xfrm>
            <a:off x="2140142" y="137546"/>
            <a:ext cx="6593313" cy="6694650"/>
            <a:chOff x="2140142" y="137546"/>
            <a:chExt cx="6593313" cy="669465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411624A-0CBE-4386-8BD7-DDBA8080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142" y="137546"/>
              <a:ext cx="6593313" cy="66946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6DBEA3-A13D-4631-ADC8-17694B68F3D1}"/>
                </a:ext>
              </a:extLst>
            </p:cNvPr>
            <p:cNvSpPr txBox="1"/>
            <p:nvPr/>
          </p:nvSpPr>
          <p:spPr>
            <a:xfrm>
              <a:off x="2354746" y="265762"/>
              <a:ext cx="720215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Shar1_2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8E03B-1178-454C-B7A3-4628BBE883E0}"/>
                </a:ext>
              </a:extLst>
            </p:cNvPr>
            <p:cNvSpPr txBox="1"/>
            <p:nvPr/>
          </p:nvSpPr>
          <p:spPr>
            <a:xfrm>
              <a:off x="2427635" y="668264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Shar_o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E6836D-AAA5-4245-BEBE-D1D541D6D1F4}"/>
                </a:ext>
              </a:extLst>
            </p:cNvPr>
            <p:cNvSpPr txBox="1"/>
            <p:nvPr/>
          </p:nvSpPr>
          <p:spPr>
            <a:xfrm>
              <a:off x="2427635" y="107076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46C1C5-B2C6-403B-8FB5-7227F590F6A9}"/>
                </a:ext>
              </a:extLst>
            </p:cNvPr>
            <p:cNvSpPr txBox="1"/>
            <p:nvPr/>
          </p:nvSpPr>
          <p:spPr>
            <a:xfrm>
              <a:off x="2427635" y="147326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round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5B066-2E0E-4604-A0C4-6288A7F475D7}"/>
                </a:ext>
              </a:extLst>
            </p:cNvPr>
            <p:cNvSpPr txBox="1"/>
            <p:nvPr/>
          </p:nvSpPr>
          <p:spPr>
            <a:xfrm>
              <a:off x="2427635" y="187577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Prob_o</a:t>
              </a:r>
              <a:endParaRPr lang="ko-KR" altLang="en-US" sz="11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75297-4A70-4B88-A366-E3A729EF8C3A}"/>
                </a:ext>
              </a:extLst>
            </p:cNvPr>
            <p:cNvSpPr txBox="1"/>
            <p:nvPr/>
          </p:nvSpPr>
          <p:spPr>
            <a:xfrm>
              <a:off x="2140142" y="2278272"/>
              <a:ext cx="93481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prob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ADF41-61FF-42BF-865A-EC1996579561}"/>
                </a:ext>
              </a:extLst>
            </p:cNvPr>
            <p:cNvSpPr txBox="1"/>
            <p:nvPr/>
          </p:nvSpPr>
          <p:spPr>
            <a:xfrm>
              <a:off x="2153949" y="2680774"/>
              <a:ext cx="921012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Match_ess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A1B2D-0C4B-4FF2-BCE3-BEFA116DAC6A}"/>
                </a:ext>
              </a:extLst>
            </p:cNvPr>
            <p:cNvSpPr txBox="1"/>
            <p:nvPr/>
          </p:nvSpPr>
          <p:spPr>
            <a:xfrm>
              <a:off x="2427635" y="308327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Like_o</a:t>
              </a:r>
              <a:endParaRPr lang="ko-KR" altLang="en-US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5A866-2FC3-4C36-837E-95283D291DD2}"/>
                </a:ext>
              </a:extLst>
            </p:cNvPr>
            <p:cNvSpPr txBox="1"/>
            <p:nvPr/>
          </p:nvSpPr>
          <p:spPr>
            <a:xfrm>
              <a:off x="2427635" y="348577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like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71253-762D-4242-90E0-C5A62A667BFE}"/>
                </a:ext>
              </a:extLst>
            </p:cNvPr>
            <p:cNvSpPr txBox="1"/>
            <p:nvPr/>
          </p:nvSpPr>
          <p:spPr>
            <a:xfrm>
              <a:off x="2427635" y="388828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Fun_o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3F826B-E61C-45EF-9A0F-A8C7317A740E}"/>
                </a:ext>
              </a:extLst>
            </p:cNvPr>
            <p:cNvSpPr txBox="1"/>
            <p:nvPr/>
          </p:nvSpPr>
          <p:spPr>
            <a:xfrm>
              <a:off x="2289432" y="4290782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fun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CDF7F0-D385-4695-910D-BC6588FAB942}"/>
                </a:ext>
              </a:extLst>
            </p:cNvPr>
            <p:cNvSpPr txBox="1"/>
            <p:nvPr/>
          </p:nvSpPr>
          <p:spPr>
            <a:xfrm>
              <a:off x="2289432" y="4693284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filed_cd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004CBB-BBF2-4E0C-B9BA-E727EEDC4AF0}"/>
                </a:ext>
              </a:extLst>
            </p:cNvPr>
            <p:cNvSpPr txBox="1"/>
            <p:nvPr/>
          </p:nvSpPr>
          <p:spPr>
            <a:xfrm>
              <a:off x="2289432" y="5095786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Career_c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704919-BC50-4ED9-9AD0-B166FE26D5F7}"/>
                </a:ext>
              </a:extLst>
            </p:cNvPr>
            <p:cNvSpPr txBox="1"/>
            <p:nvPr/>
          </p:nvSpPr>
          <p:spPr>
            <a:xfrm>
              <a:off x="2427635" y="549828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attr_o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219CA1-122B-4CF7-BBD5-53EB11012D98}"/>
                </a:ext>
              </a:extLst>
            </p:cNvPr>
            <p:cNvSpPr txBox="1"/>
            <p:nvPr/>
          </p:nvSpPr>
          <p:spPr>
            <a:xfrm>
              <a:off x="2424204" y="5900794"/>
              <a:ext cx="647327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</a:t>
              </a:r>
              <a:endParaRPr lang="ko-KR" altLang="en-US" sz="1100" b="1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E01C9-F38A-4276-B308-38A1DEEE8E35}"/>
              </a:ext>
            </a:extLst>
          </p:cNvPr>
          <p:cNvSpPr/>
          <p:nvPr/>
        </p:nvSpPr>
        <p:spPr>
          <a:xfrm>
            <a:off x="3392934" y="3495031"/>
            <a:ext cx="4867146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B1FD48-BC82-485C-B7B2-20BA11780DB1}"/>
              </a:ext>
            </a:extLst>
          </p:cNvPr>
          <p:cNvSpPr/>
          <p:nvPr/>
        </p:nvSpPr>
        <p:spPr>
          <a:xfrm>
            <a:off x="3391555" y="2697715"/>
            <a:ext cx="19627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E5BF2-B5DE-45B0-809B-0538BB11B381}"/>
              </a:ext>
            </a:extLst>
          </p:cNvPr>
          <p:cNvSpPr/>
          <p:nvPr/>
        </p:nvSpPr>
        <p:spPr>
          <a:xfrm>
            <a:off x="3391555" y="5919491"/>
            <a:ext cx="370012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F6993F-91F7-4C6C-8419-DE9786DB5A01}"/>
              </a:ext>
            </a:extLst>
          </p:cNvPr>
          <p:cNvSpPr/>
          <p:nvPr/>
        </p:nvSpPr>
        <p:spPr>
          <a:xfrm>
            <a:off x="7682188" y="4430515"/>
            <a:ext cx="3252512" cy="20816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4EE3AF-F6F5-4EB6-9BF5-2F77E5491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30971"/>
              </p:ext>
            </p:extLst>
          </p:nvPr>
        </p:nvGraphicFramePr>
        <p:xfrm>
          <a:off x="1403472" y="2029702"/>
          <a:ext cx="5045196" cy="32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732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109145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240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50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100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55C05-7CE5-4376-93A6-A60EBB6B5561}"/>
              </a:ext>
            </a:extLst>
          </p:cNvPr>
          <p:cNvSpPr txBox="1"/>
          <p:nvPr/>
        </p:nvSpPr>
        <p:spPr>
          <a:xfrm>
            <a:off x="3926070" y="1467746"/>
            <a:ext cx="152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D617C-921C-4C99-AB7B-D687E6DE6172}"/>
              </a:ext>
            </a:extLst>
          </p:cNvPr>
          <p:cNvSpPr txBox="1"/>
          <p:nvPr/>
        </p:nvSpPr>
        <p:spPr>
          <a:xfrm rot="16200000">
            <a:off x="-106310" y="3971851"/>
            <a:ext cx="23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BE5F1-A6A5-4556-8685-D9F1F0EE1372}"/>
              </a:ext>
            </a:extLst>
          </p:cNvPr>
          <p:cNvSpPr txBox="1"/>
          <p:nvPr/>
        </p:nvSpPr>
        <p:spPr>
          <a:xfrm>
            <a:off x="7622220" y="4236113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</a:t>
            </a:r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0.855</a:t>
            </a:r>
            <a:endParaRPr lang="ko-KR" altLang="en-US" sz="3200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38FAA-489A-4984-AB09-08B3DBFD876E}"/>
              </a:ext>
            </a:extLst>
          </p:cNvPr>
          <p:cNvSpPr txBox="1"/>
          <p:nvPr/>
        </p:nvSpPr>
        <p:spPr>
          <a:xfrm>
            <a:off x="7024951" y="2572203"/>
            <a:ext cx="438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Confusion Matrix</a:t>
            </a:r>
          </a:p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test set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적용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9F25BE-DE66-4AAE-915D-54672874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228343"/>
            <a:ext cx="533246" cy="533246"/>
          </a:xfrm>
          <a:prstGeom prst="rect">
            <a:avLst/>
          </a:prstGeom>
        </p:spPr>
      </p:pic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81A7F9C7-9892-462E-BC21-0DDF20B51D99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을 활용한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EB79FD97-6B9E-4A93-9F88-E1CBFF423AF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2737165" y="2358069"/>
            <a:ext cx="6707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=&gt;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다중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공선성 문제</a:t>
            </a:r>
            <a:endParaRPr lang="en-US" altLang="ko-KR" sz="30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1629962F-5AB6-45CF-B6A0-5E0F854A75C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D7AEB-9C1A-4529-B8C0-42451998BC14}"/>
              </a:ext>
            </a:extLst>
          </p:cNvPr>
          <p:cNvSpPr/>
          <p:nvPr/>
        </p:nvSpPr>
        <p:spPr>
          <a:xfrm>
            <a:off x="7105684" y="4791075"/>
            <a:ext cx="3457863" cy="356884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57019" y="143400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1988189"/>
            <a:ext cx="4285877" cy="3844630"/>
            <a:chOff x="753577" y="2042674"/>
            <a:chExt cx="4909595" cy="440413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7FB86-34B0-47BC-8854-2B3DF6A2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307" y="2042674"/>
              <a:ext cx="4544865" cy="4014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0.855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2399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203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123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0.864 </a:t>
            </a:r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E8B9E884-8513-4B3F-ACB9-B7A4F4EB4792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2618E-427F-446C-AB92-362433FAFBF5}"/>
              </a:ext>
            </a:extLst>
          </p:cNvPr>
          <p:cNvSpPr txBox="1"/>
          <p:nvPr/>
        </p:nvSpPr>
        <p:spPr>
          <a:xfrm>
            <a:off x="5781782" y="5448134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다음을 갖는 모형을 최종적으로 선택</a:t>
            </a:r>
            <a:endParaRPr lang="en-US" altLang="ko-KR" sz="32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AD5EBB-4BDC-496B-B601-F778FB263E88}"/>
              </a:ext>
            </a:extLst>
          </p:cNvPr>
          <p:cNvSpPr/>
          <p:nvPr/>
        </p:nvSpPr>
        <p:spPr>
          <a:xfrm>
            <a:off x="6885211" y="3449320"/>
            <a:ext cx="1811749" cy="462280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334671" y="5629083"/>
            <a:ext cx="24000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Summary </a:t>
            </a:r>
            <a:r>
              <a:rPr lang="ko-KR" altLang="en-US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결과</a:t>
            </a:r>
            <a:endParaRPr lang="en-US" altLang="ko-KR" sz="26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365"/>
              </p:ext>
            </p:extLst>
          </p:nvPr>
        </p:nvGraphicFramePr>
        <p:xfrm>
          <a:off x="1085265" y="1510693"/>
          <a:ext cx="4848175" cy="41488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95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1056786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Odds ratio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Std.error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Pr</a:t>
                      </a:r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(&gt;|z|)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1.38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1.27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0.05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shar_o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0.11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attr3_2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0.81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5197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likedif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0.76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33442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condtn2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0.31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0.22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10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814092" y="2204880"/>
            <a:ext cx="4190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shar_o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outside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제외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모든 변수 유의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EC8BE76F-E5B5-4063-9EC3-A3323E3D3DD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8D957-9B3C-4F5D-82C9-75F70B1FE60E}"/>
              </a:ext>
            </a:extLst>
          </p:cNvPr>
          <p:cNvSpPr txBox="1"/>
          <p:nvPr/>
        </p:nvSpPr>
        <p:spPr>
          <a:xfrm>
            <a:off x="6814092" y="3429000"/>
            <a:ext cx="342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Odds ratio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통해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와의 관계 파악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1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707FD5-D996-453D-A13F-7E359AE92808}"/>
              </a:ext>
            </a:extLst>
          </p:cNvPr>
          <p:cNvSpPr/>
          <p:nvPr/>
        </p:nvSpPr>
        <p:spPr>
          <a:xfrm>
            <a:off x="1538776" y="2303029"/>
            <a:ext cx="3619378" cy="205709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185" y="2788069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1538776" y="1979864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1538776" y="2750352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짧은 시간동안 여러 사람들을 돌아가며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만나보는 일종의 소개팅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E3D750-27B1-40DF-BFFD-B8F23FE6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446" y="1743643"/>
            <a:ext cx="1181166" cy="11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5BE0CC4-0A4E-4824-A94D-C7F25C51CC2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0" y="3753085"/>
            <a:ext cx="12191999" cy="1043710"/>
            <a:chOff x="1" y="3753085"/>
            <a:chExt cx="10600266" cy="1043710"/>
          </a:xfrm>
          <a:solidFill>
            <a:srgbClr val="71699B"/>
          </a:solidFill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C06C84">
                      <a:alpha val="78000"/>
                    </a:srgbClr>
                  </a:gs>
                  <a:gs pos="100000">
                    <a:srgbClr val="F67280">
                      <a:alpha val="78000"/>
                    </a:srgb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성공하는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6C5B7B">
                  <a:lumMod val="100000"/>
                  <a:alpha val="78000"/>
                </a:srgbClr>
              </a:gs>
              <a:gs pos="46000">
                <a:srgbClr val="C06C84">
                  <a:alpha val="78000"/>
                </a:srgbClr>
              </a:gs>
              <a:gs pos="100000">
                <a:srgbClr val="F67280">
                  <a:alpha val="78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2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5979884" y="481725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1" y="3753085"/>
            <a:ext cx="10600266" cy="1043710"/>
            <a:chOff x="1" y="3753085"/>
            <a:chExt cx="10600266" cy="1043710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20000">
                    <a:srgbClr val="6C5B7B">
                      <a:lumMod val="100000"/>
                    </a:srgbClr>
                  </a:gs>
                  <a:gs pos="42000">
                    <a:srgbClr val="C06C84"/>
                  </a:gs>
                  <a:gs pos="69000">
                    <a:srgbClr val="F5919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3291C-3B40-4DE7-B4AE-884236089BEC}"/>
              </a:ext>
            </a:extLst>
          </p:cNvPr>
          <p:cNvGrpSpPr/>
          <p:nvPr/>
        </p:nvGrpSpPr>
        <p:grpSpPr>
          <a:xfrm>
            <a:off x="10094112" y="2583330"/>
            <a:ext cx="1969196" cy="2361203"/>
            <a:chOff x="10094112" y="2583330"/>
            <a:chExt cx="1969196" cy="23612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BDCD64-FC91-4DB8-8199-79F7C47F1F54}"/>
                </a:ext>
              </a:extLst>
            </p:cNvPr>
            <p:cNvSpPr/>
            <p:nvPr/>
          </p:nvSpPr>
          <p:spPr>
            <a:xfrm rot="8916513">
              <a:off x="10347628" y="2712212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B098FC-740B-47EE-A1D0-3CBE93F0ED22}"/>
                </a:ext>
              </a:extLst>
            </p:cNvPr>
            <p:cNvSpPr/>
            <p:nvPr/>
          </p:nvSpPr>
          <p:spPr>
            <a:xfrm rot="10800000">
              <a:off x="11033327" y="2583330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2F09DF-EABA-4AA4-91BD-EE2789DD8892}"/>
                </a:ext>
              </a:extLst>
            </p:cNvPr>
            <p:cNvSpPr/>
            <p:nvPr/>
          </p:nvSpPr>
          <p:spPr>
            <a:xfrm rot="12683487" flipH="1">
              <a:off x="11719028" y="2679221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D0C2291D-92C0-42E3-A7E0-65283369F1C4}"/>
                </a:ext>
              </a:extLst>
            </p:cNvPr>
            <p:cNvSpPr/>
            <p:nvPr/>
          </p:nvSpPr>
          <p:spPr>
            <a:xfrm>
              <a:off x="10295544" y="3431821"/>
              <a:ext cx="1543754" cy="1512712"/>
            </a:xfrm>
            <a:prstGeom prst="hear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BA46FD-8CAF-46D8-AF67-B239E832972F}"/>
                </a:ext>
              </a:extLst>
            </p:cNvPr>
            <p:cNvSpPr txBox="1"/>
            <p:nvPr/>
          </p:nvSpPr>
          <p:spPr>
            <a:xfrm>
              <a:off x="10094112" y="3895990"/>
              <a:ext cx="1969196" cy="54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600" b="1" dirty="0">
                  <a:solidFill>
                    <a:schemeClr val="bg1"/>
                  </a:solidFill>
                  <a:latin typeface="THE스피드" panose="02020503020101020101" pitchFamily="18" charset="-127"/>
                  <a:ea typeface="THE스피드" panose="02020503020101020101" pitchFamily="18" charset="-127"/>
                  <a:cs typeface="THE스피드" panose="02020503020101020101" pitchFamily="18" charset="-127"/>
                </a:rPr>
                <a:t>MATCH</a:t>
              </a:r>
              <a:endParaRPr lang="ko-KR" altLang="en-US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6836496" y="4248433"/>
            <a:ext cx="0" cy="548362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706739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65193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320885-F765-4CC2-BB80-1D3D6E1026D5}"/>
              </a:ext>
            </a:extLst>
          </p:cNvPr>
          <p:cNvCxnSpPr>
            <a:cxnSpLocks/>
          </p:cNvCxnSpPr>
          <p:nvPr/>
        </p:nvCxnSpPr>
        <p:spPr>
          <a:xfrm>
            <a:off x="2135556" y="3429000"/>
            <a:ext cx="0" cy="81831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82774-1538-4FAC-BC4A-1F4DBAC26A59}"/>
              </a:ext>
            </a:extLst>
          </p:cNvPr>
          <p:cNvSpPr txBox="1"/>
          <p:nvPr/>
        </p:nvSpPr>
        <p:spPr>
          <a:xfrm>
            <a:off x="4345082" y="2010605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예상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C3416-BE12-4831-B61B-7B3AD639E089}"/>
              </a:ext>
            </a:extLst>
          </p:cNvPr>
          <p:cNvSpPr txBox="1"/>
          <p:nvPr/>
        </p:nvSpPr>
        <p:spPr>
          <a:xfrm>
            <a:off x="2803819" y="490303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재미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D650-7A16-4814-9BF0-D2E905526831}"/>
              </a:ext>
            </a:extLst>
          </p:cNvPr>
          <p:cNvSpPr txBox="1"/>
          <p:nvPr/>
        </p:nvSpPr>
        <p:spPr>
          <a:xfrm>
            <a:off x="1016148" y="1755378"/>
            <a:ext cx="2249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관심사를 공유하는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A8391-280D-45D7-9A9A-137E096EDEA8}"/>
              </a:ext>
            </a:extLst>
          </p:cNvPr>
          <p:cNvSpPr txBox="1"/>
          <p:nvPr/>
        </p:nvSpPr>
        <p:spPr>
          <a:xfrm>
            <a:off x="7543787" y="1563565"/>
            <a:ext cx="2333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상대가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마음에 든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6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실패하는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8A7E9F"/>
              </a:gs>
              <a:gs pos="46000">
                <a:srgbClr val="A4A9BD"/>
              </a:gs>
              <a:gs pos="100000">
                <a:srgbClr val="C9C9C9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rgbClr val="C9C9C9"/>
                  </a:gs>
                </a:gsLst>
                <a:lin ang="10800000" scaled="1"/>
              </a:gra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454AA6-87B0-4B51-B421-D24EB35C5C5C}"/>
              </a:ext>
            </a:extLst>
          </p:cNvPr>
          <p:cNvCxnSpPr>
            <a:cxnSpLocks/>
          </p:cNvCxnSpPr>
          <p:nvPr/>
        </p:nvCxnSpPr>
        <p:spPr>
          <a:xfrm flipH="1">
            <a:off x="2" y="4292600"/>
            <a:ext cx="12191998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64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E2B35E-4A4C-418E-B63F-AEF69A6CA837}"/>
              </a:ext>
            </a:extLst>
          </p:cNvPr>
          <p:cNvCxnSpPr>
            <a:cxnSpLocks/>
          </p:cNvCxnSpPr>
          <p:nvPr/>
        </p:nvCxnSpPr>
        <p:spPr>
          <a:xfrm>
            <a:off x="3726605" y="432251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9F0B72-5C4C-46AD-9B21-784DDC1E22DC}"/>
              </a:ext>
            </a:extLst>
          </p:cNvPr>
          <p:cNvSpPr txBox="1"/>
          <p:nvPr/>
        </p:nvSpPr>
        <p:spPr>
          <a:xfrm>
            <a:off x="2954989" y="5482285"/>
            <a:ext cx="154323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지성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E0DFB7-17C2-4080-995B-594E6CCD6B74}"/>
              </a:ext>
            </a:extLst>
          </p:cNvPr>
          <p:cNvCxnSpPr>
            <a:cxnSpLocks/>
          </p:cNvCxnSpPr>
          <p:nvPr/>
        </p:nvCxnSpPr>
        <p:spPr>
          <a:xfrm>
            <a:off x="7494027" y="432251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CD618-DC5F-451F-A26A-D631CAB957B3}"/>
              </a:ext>
            </a:extLst>
          </p:cNvPr>
          <p:cNvSpPr txBox="1"/>
          <p:nvPr/>
        </p:nvSpPr>
        <p:spPr>
          <a:xfrm>
            <a:off x="6358424" y="5482285"/>
            <a:ext cx="227954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출신지역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61280-EBCE-4657-8A47-A21DC0176C43}"/>
              </a:ext>
            </a:extLst>
          </p:cNvPr>
          <p:cNvSpPr txBox="1"/>
          <p:nvPr/>
        </p:nvSpPr>
        <p:spPr>
          <a:xfrm>
            <a:off x="732677" y="1562051"/>
            <a:ext cx="3187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자신을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매력적으로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생각하는 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53B41-187D-4E55-9D94-D76C10B5BF81}"/>
              </a:ext>
            </a:extLst>
          </p:cNvPr>
          <p:cNvSpPr txBox="1"/>
          <p:nvPr/>
        </p:nvSpPr>
        <p:spPr>
          <a:xfrm>
            <a:off x="4207156" y="2030528"/>
            <a:ext cx="19954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의욕적인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60E69-B407-4763-829F-6ED47C67C991}"/>
              </a:ext>
            </a:extLst>
          </p:cNvPr>
          <p:cNvSpPr txBox="1"/>
          <p:nvPr/>
        </p:nvSpPr>
        <p:spPr>
          <a:xfrm>
            <a:off x="7397395" y="1989599"/>
            <a:ext cx="28850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상대와 나의 </a:t>
            </a:r>
            <a:r>
              <a:rPr lang="en-US" altLang="ko-KR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like</a:t>
            </a: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점수차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53BB4CBB-39F8-42DF-A95F-EC5CBA052DA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B595990-987C-4C5E-B142-279B36DDB35A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A657429-883B-4F83-A78C-38CDC2510AD3}"/>
              </a:ext>
            </a:extLst>
          </p:cNvPr>
          <p:cNvSpPr/>
          <p:nvPr/>
        </p:nvSpPr>
        <p:spPr>
          <a:xfrm>
            <a:off x="5385919" y="4991274"/>
            <a:ext cx="1120389" cy="381224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303634" y="3785203"/>
            <a:ext cx="7608172" cy="158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종속변수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match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맞춰라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!!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8B2F19-1EA6-44B0-A6B4-7172ADC72702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7F606A-B587-45F1-A062-7CBD566AE0BC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6ECDA-0406-4028-ADE7-C67B016F07DA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C540B-89A1-4609-B81C-6D001DF31C4F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39A86E-4D79-49F9-8340-EE5F86F2077A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7ACD8C-B125-4B70-9F2A-FD50B3AF946D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t="14784" r="38104" b="29330"/>
          <a:stretch/>
        </p:blipFill>
        <p:spPr>
          <a:xfrm>
            <a:off x="3048001" y="2231667"/>
            <a:ext cx="7831015" cy="40753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87607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664785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55836" y="-1758731"/>
            <a:ext cx="469645" cy="7432769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52304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457354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F96D-0A3F-421C-9DEE-7ACA2C7DA709}"/>
              </a:ext>
            </a:extLst>
          </p:cNvPr>
          <p:cNvSpPr/>
          <p:nvPr/>
        </p:nvSpPr>
        <p:spPr>
          <a:xfrm>
            <a:off x="3059727" y="2263396"/>
            <a:ext cx="7831014" cy="20762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5448"/>
              </p:ext>
            </p:extLst>
          </p:nvPr>
        </p:nvGraphicFramePr>
        <p:xfrm>
          <a:off x="994475" y="1526974"/>
          <a:ext cx="10203047" cy="401122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round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48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484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pf_o_attr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exphappy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</TotalTime>
  <Words>2219</Words>
  <Application>Microsoft Office PowerPoint</Application>
  <PresentationFormat>와이드스크린</PresentationFormat>
  <Paragraphs>609</Paragraphs>
  <Slides>45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Microsoft JhengHei UI</vt:lpstr>
      <vt:lpstr>아리따-돋움(OTF)-Medium</vt:lpstr>
      <vt:lpstr>Arial</vt:lpstr>
      <vt:lpstr>Symbol</vt:lpstr>
      <vt:lpstr>THE스피드</vt:lpstr>
      <vt:lpstr>Wingdings</vt:lpstr>
      <vt:lpstr>맑은 고딕</vt:lpstr>
      <vt:lpstr>인터파크고딕 B</vt:lpstr>
      <vt:lpstr>인터파크고딕 L</vt:lpstr>
      <vt:lpstr>인터파크고딕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NaHyeong Kim</cp:lastModifiedBy>
  <cp:revision>202</cp:revision>
  <dcterms:created xsi:type="dcterms:W3CDTF">2018-10-01T16:58:27Z</dcterms:created>
  <dcterms:modified xsi:type="dcterms:W3CDTF">2019-02-15T04:35:50Z</dcterms:modified>
</cp:coreProperties>
</file>