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1" r:id="rId2"/>
    <p:sldId id="266" r:id="rId3"/>
    <p:sldId id="272" r:id="rId4"/>
    <p:sldId id="273" r:id="rId5"/>
    <p:sldId id="268" r:id="rId6"/>
    <p:sldId id="274" r:id="rId7"/>
    <p:sldId id="269" r:id="rId8"/>
    <p:sldId id="275" r:id="rId9"/>
    <p:sldId id="294" r:id="rId10"/>
    <p:sldId id="295" r:id="rId11"/>
    <p:sldId id="276" r:id="rId12"/>
    <p:sldId id="289" r:id="rId13"/>
    <p:sldId id="290" r:id="rId14"/>
    <p:sldId id="291" r:id="rId15"/>
    <p:sldId id="292" r:id="rId16"/>
    <p:sldId id="293" r:id="rId17"/>
    <p:sldId id="299" r:id="rId18"/>
    <p:sldId id="296" r:id="rId19"/>
    <p:sldId id="300" r:id="rId20"/>
    <p:sldId id="279" r:id="rId21"/>
    <p:sldId id="277" r:id="rId22"/>
    <p:sldId id="285" r:id="rId23"/>
    <p:sldId id="280" r:id="rId24"/>
    <p:sldId id="286" r:id="rId25"/>
    <p:sldId id="288" r:id="rId26"/>
    <p:sldId id="27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THE스피드" panose="0202050302010102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인터파크고딕 B" panose="02000000000000000000" pitchFamily="2" charset="-127"/>
      <p:regular r:id="rId35"/>
    </p:embeddedFont>
    <p:embeddedFont>
      <p:font typeface="인터파크고딕 L" panose="02000000000000000000" pitchFamily="2" charset="-127"/>
      <p:regular r:id="rId36"/>
    </p:embeddedFont>
    <p:embeddedFont>
      <p:font typeface="인터파크고딕 M" panose="02000000000000000000" pitchFamily="2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699B"/>
    <a:srgbClr val="6E6499"/>
    <a:srgbClr val="72699A"/>
    <a:srgbClr val="F4B3BB"/>
    <a:srgbClr val="FDE4E7"/>
    <a:srgbClr val="A09ABC"/>
    <a:srgbClr val="F5808E"/>
    <a:srgbClr val="F5919C"/>
    <a:srgbClr val="8982AC"/>
    <a:srgbClr val="DAA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7719" autoAdjust="0"/>
  </p:normalViewPr>
  <p:slideViewPr>
    <p:cSldViewPr snapToGrid="0">
      <p:cViewPr varScale="1">
        <p:scale>
          <a:sx n="58" d="100"/>
          <a:sy n="58" d="100"/>
        </p:scale>
        <p:origin x="1012" y="68"/>
      </p:cViewPr>
      <p:guideLst>
        <p:guide orient="horz" pos="1389"/>
        <p:guide pos="3840"/>
        <p:guide orient="horz" pos="709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70B5A-75B6-4A65-B8A0-A04011B3E06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2210-95FA-40A5-B6D4-5B2B4A321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범위가 </a:t>
            </a:r>
            <a:r>
              <a:rPr lang="en-US" altLang="ko-KR" dirty="0"/>
              <a:t>0~30</a:t>
            </a:r>
            <a:r>
              <a:rPr lang="ko-KR" altLang="en-US" dirty="0"/>
              <a:t>사이</a:t>
            </a:r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fun_o</a:t>
            </a:r>
            <a:r>
              <a:rPr lang="en-US" altLang="ko-KR" dirty="0"/>
              <a:t>, </a:t>
            </a:r>
            <a:r>
              <a:rPr lang="en-US" altLang="ko-KR" dirty="0" err="1"/>
              <a:t>sharing_o</a:t>
            </a:r>
            <a:r>
              <a:rPr lang="en-US" altLang="ko-KR" dirty="0"/>
              <a:t>, </a:t>
            </a:r>
            <a:r>
              <a:rPr lang="en-US" altLang="ko-KR" dirty="0" err="1"/>
              <a:t>like_o</a:t>
            </a:r>
            <a:r>
              <a:rPr lang="en-US" altLang="ko-KR" dirty="0"/>
              <a:t> </a:t>
            </a:r>
            <a:r>
              <a:rPr lang="ko-KR" altLang="en-US" dirty="0"/>
              <a:t>변수들이 종속변수에 따라 큰 값의 차이를 갖는 것으로 보입니다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결측값</a:t>
            </a:r>
            <a:r>
              <a:rPr lang="ko-KR" altLang="en-US" dirty="0"/>
              <a:t> 처리입니다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직업코드를 뜻하는 </a:t>
            </a:r>
            <a:r>
              <a:rPr lang="en-US" altLang="ko-KR" dirty="0" err="1"/>
              <a:t>career_cd</a:t>
            </a:r>
            <a:r>
              <a:rPr lang="ko-KR" altLang="en-US" dirty="0"/>
              <a:t>를 채우기 위해 직업명인 </a:t>
            </a:r>
            <a:r>
              <a:rPr lang="en-US" altLang="ko-KR" dirty="0"/>
              <a:t>Career</a:t>
            </a:r>
            <a:r>
              <a:rPr lang="ko-KR" altLang="en-US" dirty="0"/>
              <a:t>값을 보았고</a:t>
            </a:r>
            <a:r>
              <a:rPr lang="en-US" altLang="ko-KR" dirty="0"/>
              <a:t>, </a:t>
            </a:r>
            <a:r>
              <a:rPr lang="ko-KR" altLang="en-US" dirty="0"/>
              <a:t>보시는 대로 채웠습니다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F2E2B2-DC44-4BAC-A340-BB91EB49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A504398-4B90-4E39-A706-E0AD41441A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14085A4-BE97-41B7-9167-5BCD81D9A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293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ABEA5E3-83D6-44C2-AB56-EAE50D012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55C4359-132A-4A62-9723-428C9E5611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29709F-B032-479E-9E73-DAB5999C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50A6CC1E-065D-4C73-ADDB-2E206995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546" y="4484864"/>
            <a:ext cx="8671454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761" y="2716742"/>
            <a:ext cx="6455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791" y="3712986"/>
            <a:ext cx="1543755" cy="154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791" y="4783051"/>
            <a:ext cx="578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DE7F38-31FE-4624-A1F0-B29962331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12909"/>
            <a:ext cx="2743200" cy="365125"/>
          </a:xfrm>
        </p:spPr>
        <p:txBody>
          <a:bodyPr/>
          <a:lstStyle/>
          <a:p>
            <a:fld id="{2EC4ECD1-5D8E-42DC-B9AD-D1D544CBF1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26294"/>
              </p:ext>
            </p:extLst>
          </p:nvPr>
        </p:nvGraphicFramePr>
        <p:xfrm>
          <a:off x="1004167" y="1240622"/>
          <a:ext cx="10183663" cy="4968707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67301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61520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54842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62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766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Wave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그룹 번호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607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Match_es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55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55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607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633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 err="1"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Int_corr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575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samerace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  <a:tr h="575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Prob,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prob_o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3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300" y="-5608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D7D1CC-98B9-485C-88B0-4ACA0490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2585"/>
            <a:ext cx="12192001" cy="542150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85214-EF15-468A-B2F1-71E0BFD3EEA8}"/>
              </a:ext>
            </a:extLst>
          </p:cNvPr>
          <p:cNvSpPr/>
          <p:nvPr/>
        </p:nvSpPr>
        <p:spPr>
          <a:xfrm>
            <a:off x="10939749" y="3150824"/>
            <a:ext cx="1252250" cy="278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52B95-AB70-4367-BE9C-5CFE1BF9CDE3}"/>
              </a:ext>
            </a:extLst>
          </p:cNvPr>
          <p:cNvSpPr txBox="1"/>
          <p:nvPr/>
        </p:nvSpPr>
        <p:spPr>
          <a:xfrm>
            <a:off x="10939748" y="3120635"/>
            <a:ext cx="6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16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176"/>
            <a:ext cx="12192000" cy="506967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1ABBA-B390-44FC-8C9E-F64FA1A6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5C6FD-5971-4FA0-85FB-C2A5DE8BC298}"/>
              </a:ext>
            </a:extLst>
          </p:cNvPr>
          <p:cNvSpPr/>
          <p:nvPr/>
        </p:nvSpPr>
        <p:spPr>
          <a:xfrm>
            <a:off x="11013195" y="3011638"/>
            <a:ext cx="1178804" cy="41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37256-8D74-43E6-8D1C-A612FE9AF418}"/>
              </a:ext>
            </a:extLst>
          </p:cNvPr>
          <p:cNvSpPr txBox="1"/>
          <p:nvPr/>
        </p:nvSpPr>
        <p:spPr>
          <a:xfrm>
            <a:off x="11174221" y="3011638"/>
            <a:ext cx="6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16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8175-7BB0-4E49-8644-E9D31D120AEB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7813126" y="-39024"/>
            <a:ext cx="42092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preprocessing</a:t>
            </a:r>
            <a:endParaRPr lang="ko-KR" altLang="en-US" sz="58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95562" y="2671921"/>
            <a:ext cx="5914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cult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museum art reading</a:t>
            </a:r>
          </a:p>
          <a:p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   theater movies concert music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095562" y="3800841"/>
            <a:ext cx="5914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outside 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dining shopping</a:t>
            </a:r>
          </a:p>
          <a:p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   clubbing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631971" y="1379953"/>
            <a:ext cx="493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취미 변수 </a:t>
            </a:r>
            <a:b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</a:br>
            <a: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: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352898" y="5154220"/>
            <a:ext cx="49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1EBD-6A20-4B4B-BAC1-42AB2A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/>
          <a:stretch/>
        </p:blipFill>
        <p:spPr>
          <a:xfrm>
            <a:off x="226024" y="1100689"/>
            <a:ext cx="5657381" cy="5248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46AB6-A2EC-4E2B-981C-4C69BFB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6859-1E73-4B4E-A872-C3BA081D4469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05D68-42B8-415C-B501-38D171E3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52009"/>
              </p:ext>
            </p:extLst>
          </p:nvPr>
        </p:nvGraphicFramePr>
        <p:xfrm>
          <a:off x="851957" y="2601345"/>
          <a:ext cx="4050550" cy="368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75">
                  <a:extLst>
                    <a:ext uri="{9D8B030D-6E8A-4147-A177-3AD203B41FA5}">
                      <a16:colId xmlns:a16="http://schemas.microsoft.com/office/drawing/2014/main" val="490937864"/>
                    </a:ext>
                  </a:extLst>
                </a:gridCol>
                <a:gridCol w="2025275">
                  <a:extLst>
                    <a:ext uri="{9D8B030D-6E8A-4147-A177-3AD203B41FA5}">
                      <a16:colId xmlns:a16="http://schemas.microsoft.com/office/drawing/2014/main" val="2523057948"/>
                    </a:ext>
                  </a:extLst>
                </a:gridCol>
              </a:tblGrid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</a:t>
                      </a:r>
                    </a:p>
                  </a:txBody>
                  <a:tcPr anchor="ctr">
                    <a:solidFill>
                      <a:srgbClr val="F4B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4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4790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Lawyer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/ law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80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Economist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767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Tech Professional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035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228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7C9EBE5-6F4B-4838-B898-C3040741864C}"/>
              </a:ext>
            </a:extLst>
          </p:cNvPr>
          <p:cNvSpPr/>
          <p:nvPr/>
        </p:nvSpPr>
        <p:spPr>
          <a:xfrm>
            <a:off x="2790616" y="3561746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28F2D-92A2-4CED-812D-248523794ECF}"/>
              </a:ext>
            </a:extLst>
          </p:cNvPr>
          <p:cNvSpPr/>
          <p:nvPr/>
        </p:nvSpPr>
        <p:spPr>
          <a:xfrm>
            <a:off x="2787272" y="4265930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11D64E-44D8-4FA8-A0B0-809C74BE9C77}"/>
              </a:ext>
            </a:extLst>
          </p:cNvPr>
          <p:cNvSpPr/>
          <p:nvPr/>
        </p:nvSpPr>
        <p:spPr>
          <a:xfrm>
            <a:off x="2787272" y="5025634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189CF-5875-4093-9CF8-80EC50297C62}"/>
              </a:ext>
            </a:extLst>
          </p:cNvPr>
          <p:cNvSpPr/>
          <p:nvPr/>
        </p:nvSpPr>
        <p:spPr>
          <a:xfrm>
            <a:off x="2787272" y="5709038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7119-4E00-4DB4-9B53-FC6678DC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2AF4F-6EEF-4E1D-B128-6FC49DE68801}"/>
              </a:ext>
            </a:extLst>
          </p:cNvPr>
          <p:cNvSpPr txBox="1"/>
          <p:nvPr/>
        </p:nvSpPr>
        <p:spPr>
          <a:xfrm>
            <a:off x="851957" y="1229394"/>
            <a:ext cx="442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</a:t>
            </a:r>
            <a:r>
              <a:rPr lang="en-US" altLang="ko-KR" sz="2800" dirty="0" err="1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r>
              <a:rPr lang="en-US" altLang="ko-KR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인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사람들 </a:t>
            </a:r>
            <a:endParaRPr lang="en-US" altLang="ko-KR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9D7A-9F28-4F0A-8205-EA6D1685A6FF}"/>
              </a:ext>
            </a:extLst>
          </p:cNvPr>
          <p:cNvSpPr txBox="1"/>
          <p:nvPr/>
        </p:nvSpPr>
        <p:spPr>
          <a:xfrm>
            <a:off x="851957" y="1757724"/>
            <a:ext cx="5559861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보고 범주를 확인해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텍스트 상자 21">
            <a:extLst>
              <a:ext uri="{FF2B5EF4-FFF2-40B4-BE49-F238E27FC236}">
                <a16:creationId xmlns:a16="http://schemas.microsoft.com/office/drawing/2014/main" id="{A1E41203-25FB-4A20-8B45-40389FA1CD97}"/>
              </a:ext>
            </a:extLst>
          </p:cNvPr>
          <p:cNvSpPr txBox="1">
            <a:spLocks/>
          </p:cNvSpPr>
          <p:nvPr/>
        </p:nvSpPr>
        <p:spPr>
          <a:xfrm>
            <a:off x="6687241" y="1208256"/>
            <a:ext cx="5155894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3. </a:t>
            </a: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dec</a:t>
            </a: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, dec_o 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10237-FC3E-4AAD-B20F-79B1F82B09BA}"/>
              </a:ext>
            </a:extLst>
          </p:cNvPr>
          <p:cNvSpPr/>
          <p:nvPr/>
        </p:nvSpPr>
        <p:spPr>
          <a:xfrm>
            <a:off x="6687240" y="1768299"/>
            <a:ext cx="5387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제거하지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않으면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그대로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예측이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됨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</a:b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</a:t>
            </a:r>
            <a:r>
              <a:rPr lang="ko-KR" altLang="en-US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X</a:t>
            </a:r>
            <a:r>
              <a:rPr lang="ko-KR" altLang="en-US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match</a:t>
            </a: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87897-866A-4E37-8CFF-4EB2CE4935B1}"/>
              </a:ext>
            </a:extLst>
          </p:cNvPr>
          <p:cNvSpPr txBox="1"/>
          <p:nvPr/>
        </p:nvSpPr>
        <p:spPr>
          <a:xfrm>
            <a:off x="842574" y="1312693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pf_o_fun, pf_o_amb, pf_o_sha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3FCF-3AAD-4371-9C01-B16196BB4D9B}"/>
              </a:ext>
            </a:extLst>
          </p:cNvPr>
          <p:cNvSpPr txBox="1"/>
          <p:nvPr/>
        </p:nvSpPr>
        <p:spPr>
          <a:xfrm>
            <a:off x="842573" y="2767082"/>
            <a:ext cx="714982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 ~ shar_o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0F6D-9B5B-4436-A4F4-098793AA6853}"/>
              </a:ext>
            </a:extLst>
          </p:cNvPr>
          <p:cNvSpPr txBox="1"/>
          <p:nvPr/>
        </p:nvSpPr>
        <p:spPr>
          <a:xfrm>
            <a:off x="842574" y="4875585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fun1_1, amb1_1, shar1_1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B40D1-DF12-486E-9348-E1CF039EE327}"/>
              </a:ext>
            </a:extLst>
          </p:cNvPr>
          <p:cNvSpPr txBox="1"/>
          <p:nvPr/>
        </p:nvSpPr>
        <p:spPr>
          <a:xfrm>
            <a:off x="1528080" y="1967347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나머지 항목들을 더해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점이 되므로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DEAB-CDA9-445D-A2B3-65408DC2CF8D}"/>
              </a:ext>
            </a:extLst>
          </p:cNvPr>
          <p:cNvSpPr txBox="1"/>
          <p:nvPr/>
        </p:nvSpPr>
        <p:spPr>
          <a:xfrm>
            <a:off x="1528080" y="3449828"/>
            <a:ext cx="653626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가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10.5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 값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으로 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F6F5C-3CE4-443F-9AF1-88E5388BD80B}"/>
              </a:ext>
            </a:extLst>
          </p:cNvPr>
          <p:cNvSpPr txBox="1"/>
          <p:nvPr/>
        </p:nvSpPr>
        <p:spPr>
          <a:xfrm>
            <a:off x="1527801" y="5528758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40B29-CFEF-4E97-952E-8103110B1EF2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2331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6F992-4931-4807-9473-FEA088A7F8F3}"/>
              </a:ext>
            </a:extLst>
          </p:cNvPr>
          <p:cNvSpPr txBox="1"/>
          <p:nvPr/>
        </p:nvSpPr>
        <p:spPr>
          <a:xfrm>
            <a:off x="677318" y="1312693"/>
            <a:ext cx="11057701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, </a:t>
            </a: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prob_o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결측치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채우기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F4BF-3601-4845-B2D3-FBDCE179A972}"/>
              </a:ext>
            </a:extLst>
          </p:cNvPr>
          <p:cNvSpPr txBox="1"/>
          <p:nvPr/>
        </p:nvSpPr>
        <p:spPr>
          <a:xfrm>
            <a:off x="1149207" y="1971915"/>
            <a:ext cx="91295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attr_o~shar_o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의 값을 다 더하여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만든 후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 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범위에 따라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채움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(10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단위로 끊어서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7689-B17B-4DCC-B567-1EA24F8A686D}"/>
              </a:ext>
            </a:extLst>
          </p:cNvPr>
          <p:cNvSpPr txBox="1"/>
          <p:nvPr/>
        </p:nvSpPr>
        <p:spPr>
          <a:xfrm>
            <a:off x="677318" y="4846732"/>
            <a:ext cx="11057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사전 조사 안 한 사람들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int_corr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이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값인 사람들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B7A5-8AE7-4E54-A2F2-AC69F29D1DB7}"/>
              </a:ext>
            </a:extLst>
          </p:cNvPr>
          <p:cNvSpPr txBox="1"/>
          <p:nvPr/>
        </p:nvSpPr>
        <p:spPr>
          <a:xfrm>
            <a:off x="1149207" y="5485898"/>
            <a:ext cx="7563299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사전 조사가 결과에 중요하다고 생각하여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삭제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EB27-1BA7-409C-94CA-AA0A5D58B765}"/>
              </a:ext>
            </a:extLst>
          </p:cNvPr>
          <p:cNvSpPr txBox="1"/>
          <p:nvPr/>
        </p:nvSpPr>
        <p:spPr>
          <a:xfrm>
            <a:off x="677318" y="3198132"/>
            <a:ext cx="11057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~ shar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은 평가하지 않았는데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값은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결측이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아닌 사람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(4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명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B00D6-C9A0-4B15-9990-F08E7466D83F}"/>
              </a:ext>
            </a:extLst>
          </p:cNvPr>
          <p:cNvSpPr txBox="1"/>
          <p:nvPr/>
        </p:nvSpPr>
        <p:spPr>
          <a:xfrm>
            <a:off x="1149207" y="3945054"/>
            <a:ext cx="4875183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attr_shar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각각의 평균을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94789-3A69-4E21-927F-B4C24645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15D9A-DA11-4B4F-9365-610BF752C281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11249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0588"/>
              </p:ext>
            </p:extLst>
          </p:nvPr>
        </p:nvGraphicFramePr>
        <p:xfrm>
          <a:off x="809625" y="1484496"/>
          <a:ext cx="4800600" cy="43326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X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 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O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percent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0.082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298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0.131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1180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0.256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564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124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0.220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0.289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>
            <a:off x="5765800" y="3585076"/>
            <a:ext cx="1668145" cy="787400"/>
          </a:xfrm>
          <a:prstGeom prst="rightArrow">
            <a:avLst/>
          </a:prstGeom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442802" y="2702109"/>
            <a:ext cx="468630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인터파크고딕 B" charset="0"/>
                <a:ea typeface="인터파크고딕 B" charset="0"/>
              </a:rPr>
              <a:t>satis_2에 따른 match의 변화가 크게없음</a:t>
            </a:r>
            <a:endParaRPr lang="ko-KR" altLang="en-US" sz="2000" b="0" strike="noStrike" cap="none" dirty="0"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7574280" y="3467601"/>
            <a:ext cx="406400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solidFill>
                  <a:srgbClr val="E80074"/>
                </a:solidFill>
                <a:latin typeface="THE스피드" charset="0"/>
                <a:ea typeface="THE스피드" charset="0"/>
              </a:rPr>
              <a:t>satis_2 제거</a:t>
            </a:r>
            <a:endParaRPr lang="ko-KR" altLang="en-US" sz="6000" b="0" strike="noStrike" cap="none" dirty="0">
              <a:solidFill>
                <a:srgbClr val="E80074"/>
              </a:solidFill>
              <a:latin typeface="THE스피드" charset="0"/>
              <a:ea typeface="THE스피드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301E9-A2CD-4318-AE4A-B02D6B44C4D9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3461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48360" y="1322070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가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848360" y="3897426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= </a:t>
            </a: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round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D6E601-83EE-4369-A494-DF65A446D5E0}"/>
              </a:ext>
            </a:extLst>
          </p:cNvPr>
          <p:cNvSpPr/>
          <p:nvPr/>
        </p:nvSpPr>
        <p:spPr>
          <a:xfrm>
            <a:off x="1189883" y="4420709"/>
            <a:ext cx="10709983" cy="1144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예상 매칭 성공 수를 뜻하는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wave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별로 인원이 다르기때문에 상이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인원을 뜻하는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로 나눠서 척도를 맞춰준다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559FC-FBA6-4A6D-A27A-824F2DC81A26}"/>
              </a:ext>
            </a:extLst>
          </p:cNvPr>
          <p:cNvSpPr/>
          <p:nvPr/>
        </p:nvSpPr>
        <p:spPr>
          <a:xfrm>
            <a:off x="1189883" y="1882113"/>
            <a:ext cx="8046626" cy="1721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508000">
              <a:lnSpc>
                <a:spcPct val="150000"/>
              </a:lnSpc>
              <a:buFont typeface="인터파크고딕 L" panose="02000000000000000000" pitchFamily="2" charset="-127"/>
              <a:buChar char="⇒"/>
            </a:pP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만난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사람의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수 (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)와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밀접한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관련이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있을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것이라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생각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,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table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그린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후 </a:t>
            </a:r>
            <a:r>
              <a:rPr lang="en-US" altLang="ko-KR" sz="2500" b="1" dirty="0" err="1">
                <a:solidFill>
                  <a:srgbClr val="FF0000"/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넣는다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.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+ (1.5 , 2.5인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각각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2,3 / 3.4인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3)</a:t>
            </a:r>
            <a:endParaRPr lang="ko-KR" altLang="en-US" sz="2400" dirty="0">
              <a:latin typeface="인터파크고딕 L" charset="0"/>
              <a:ea typeface="인터파크고딕 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1AF56-BF73-4090-9E71-0E62870EC4EE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178560" y="1175385"/>
            <a:ext cx="6764655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from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은 </a:t>
            </a:r>
            <a:r>
              <a:rPr lang="en-US" altLang="ko-KR" sz="3200" b="0" strike="noStrike" cap="none" dirty="0">
                <a:latin typeface="THE스피드" charset="0"/>
                <a:ea typeface="THE스피드" charset="0"/>
              </a:rPr>
              <a:t>범주화 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78560" y="1959549"/>
            <a:ext cx="6172713" cy="415626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spcBef>
                <a:spcPts val="0"/>
              </a:spcBef>
              <a:spcAft>
                <a:spcPts val="0"/>
              </a:spcAft>
              <a:buFont typeface="인터파크고딕 L" panose="02000000000000000000" pitchFamily="2" charset="-127"/>
              <a:buChar char="→"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 1) 94115 -&gt;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San Francisco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0" indent="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2) 미국 -&gt; 동부,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서부로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나눔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(East/West)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3)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유럽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(Europe)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4)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북아메리카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NorthAmerica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5)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아시아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(Asia)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6) 남</a:t>
            </a:r>
            <a:r>
              <a:rPr lang="ko-KR" altLang="en-US" sz="2400" b="0" strike="noStrike" cap="none" dirty="0">
                <a:latin typeface="인터파크고딕 L" charset="0"/>
                <a:ea typeface="인터파크고딕 L" charset="0"/>
              </a:rPr>
              <a:t>아메리카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SouthAmerica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  <a:endParaRPr lang="ko-KR" altLang="en-US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BFF2F-78F2-4745-80AD-6016526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2" t="24520" r="52560" b="36515"/>
          <a:stretch/>
        </p:blipFill>
        <p:spPr>
          <a:xfrm>
            <a:off x="7802911" y="1691693"/>
            <a:ext cx="3793894" cy="4067068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D1899-2A93-406C-B227-2172704C67C4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  <a:alpha val="60000"/>
              </a:schemeClr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B17ED29C-2B93-4E6A-BA65-E0709F6CD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1242077" y="3938095"/>
            <a:ext cx="1438533" cy="1043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682" y="1180311"/>
            <a:ext cx="39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7924" y="2436156"/>
            <a:ext cx="246093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데이터소개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748591" y="2432817"/>
            <a:ext cx="2236510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데이터탐색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정재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83928" y="2463088"/>
            <a:ext cx="1826141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모형구축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설명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4C1543E-0F34-4FEF-A95E-CC79084C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4065948" y="3948070"/>
            <a:ext cx="1438533" cy="1043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781" y="118031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F718F96D-0153-4D6D-B0DC-1117A3804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6567878" y="3948070"/>
            <a:ext cx="1438533" cy="1043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849" y="1180311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BDC8760-3C0A-4E13-B361-D6C481E1E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9300201" y="3938095"/>
            <a:ext cx="1438533" cy="1043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522" y="118031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0" y="4483100"/>
            <a:ext cx="172167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95000">
                  <a:srgbClr val="F67280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D33691-86D7-43C8-AB1F-0EC67D3285CF}"/>
              </a:ext>
            </a:extLst>
          </p:cNvPr>
          <p:cNvCxnSpPr>
            <a:cxnSpLocks/>
          </p:cNvCxnSpPr>
          <p:nvPr/>
        </p:nvCxnSpPr>
        <p:spPr>
          <a:xfrm>
            <a:off x="5259156" y="4488576"/>
            <a:ext cx="1895693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C79C8E-8C06-442B-8025-00DD668ACE37}"/>
              </a:ext>
            </a:extLst>
          </p:cNvPr>
          <p:cNvCxnSpPr>
            <a:cxnSpLocks/>
          </p:cNvCxnSpPr>
          <p:nvPr/>
        </p:nvCxnSpPr>
        <p:spPr>
          <a:xfrm>
            <a:off x="8006411" y="4488576"/>
            <a:ext cx="1829050" cy="5476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869" y="4799929"/>
            <a:ext cx="507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32C811-9084-499C-9941-DF27EABD4B84}"/>
              </a:ext>
            </a:extLst>
          </p:cNvPr>
          <p:cNvCxnSpPr>
            <a:cxnSpLocks/>
          </p:cNvCxnSpPr>
          <p:nvPr/>
        </p:nvCxnSpPr>
        <p:spPr>
          <a:xfrm>
            <a:off x="2451101" y="4481980"/>
            <a:ext cx="2233859" cy="6596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54FDB53-7012-4178-BB14-B4F2F9274E34}"/>
              </a:ext>
            </a:extLst>
          </p:cNvPr>
          <p:cNvCxnSpPr>
            <a:cxnSpLocks/>
          </p:cNvCxnSpPr>
          <p:nvPr/>
        </p:nvCxnSpPr>
        <p:spPr>
          <a:xfrm>
            <a:off x="10470322" y="4488576"/>
            <a:ext cx="172167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100000">
                  <a:srgbClr val="F6728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8921" y="2436156"/>
            <a:ext cx="246093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분석결과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A6D316-41B1-4E61-9EBC-A31B7585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FCF566-D369-4E2F-83C9-110A87CB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6801282" y="2388399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랜덤포레스트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내용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FD07B-BBA7-48A6-91EA-F1885068895F}"/>
              </a:ext>
            </a:extLst>
          </p:cNvPr>
          <p:cNvSpPr txBox="1"/>
          <p:nvPr/>
        </p:nvSpPr>
        <p:spPr>
          <a:xfrm>
            <a:off x="7076513" y="330042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…...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7E7D4B-0121-4A80-9FE9-3E3260DC4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554"/>
              </p:ext>
            </p:extLst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2818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27703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34" y="55605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6FE14D-C07F-453B-83A9-1D399578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878111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847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8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319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4352486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953376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D1216-5F5F-4315-A2A0-0EE07ED81476}"/>
              </a:ext>
            </a:extLst>
          </p:cNvPr>
          <p:cNvSpPr txBox="1"/>
          <p:nvPr/>
        </p:nvSpPr>
        <p:spPr>
          <a:xfrm>
            <a:off x="1527015" y="2221046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937" y="1281708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2100" y="211862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939918" y="430032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33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761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886" y="4429957"/>
            <a:ext cx="920089" cy="402501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23F90-6ACB-430F-A049-5783076F5982}"/>
              </a:ext>
            </a:extLst>
          </p:cNvPr>
          <p:cNvSpPr txBox="1"/>
          <p:nvPr/>
        </p:nvSpPr>
        <p:spPr>
          <a:xfrm>
            <a:off x="6553710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BB896-A5FB-4D39-ABBA-CEF8F10FDDAB}"/>
              </a:ext>
            </a:extLst>
          </p:cNvPr>
          <p:cNvSpPr txBox="1"/>
          <p:nvPr/>
        </p:nvSpPr>
        <p:spPr>
          <a:xfrm>
            <a:off x="9267446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4E05C-5B9F-4F6A-81B7-7D75F71CD9EC}"/>
              </a:ext>
            </a:extLst>
          </p:cNvPr>
          <p:cNvSpPr txBox="1"/>
          <p:nvPr/>
        </p:nvSpPr>
        <p:spPr>
          <a:xfrm>
            <a:off x="7155157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5505-B9D3-4F84-B5D5-1061BA95680D}"/>
              </a:ext>
            </a:extLst>
          </p:cNvPr>
          <p:cNvSpPr txBox="1"/>
          <p:nvPr/>
        </p:nvSpPr>
        <p:spPr>
          <a:xfrm>
            <a:off x="8006918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28DFE8-580D-4DD8-942D-DC981C529305}"/>
              </a:ext>
            </a:extLst>
          </p:cNvPr>
          <p:cNvSpPr txBox="1"/>
          <p:nvPr/>
        </p:nvSpPr>
        <p:spPr>
          <a:xfrm>
            <a:off x="10028085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9A19DC-B342-40B1-9738-CDDF17506A6E}"/>
              </a:ext>
            </a:extLst>
          </p:cNvPr>
          <p:cNvSpPr txBox="1"/>
          <p:nvPr/>
        </p:nvSpPr>
        <p:spPr>
          <a:xfrm>
            <a:off x="8628975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177D1-5DC1-404E-924E-274C10C8C901}"/>
              </a:ext>
            </a:extLst>
          </p:cNvPr>
          <p:cNvSpPr txBox="1"/>
          <p:nvPr/>
        </p:nvSpPr>
        <p:spPr>
          <a:xfrm>
            <a:off x="7202614" y="2221046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360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17" y="4300317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31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741" y="3325356"/>
            <a:ext cx="771524" cy="444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675CAB-BF52-4B73-A823-F6998C55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454" y="4830633"/>
            <a:ext cx="1606711" cy="432008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69909" y="4135010"/>
            <a:ext cx="1528160" cy="402875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955" y="1830641"/>
            <a:ext cx="7229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6887" y="3103046"/>
            <a:ext cx="553998" cy="7455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1018" y="4059262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710" y="4969007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710" y="4287060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3245165" y="2358069"/>
            <a:ext cx="5434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다중공선성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1018" y="4729256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F5D46-64F4-42F4-9BB2-9A10918C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37969" y="152925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428" y="1988189"/>
            <a:ext cx="4285877" cy="3844630"/>
            <a:chOff x="753577" y="2042674"/>
            <a:chExt cx="4909595" cy="440413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17FB86-34B0-47BC-8854-2B3DF6A2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307" y="2042674"/>
              <a:ext cx="4544865" cy="4014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-208087" y="3651337"/>
              <a:ext cx="2328779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42235" y="6041357"/>
              <a:ext cx="2404065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66" y="3512115"/>
            <a:ext cx="803582" cy="484632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648" y="3442749"/>
            <a:ext cx="128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20004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1571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216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110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810" y="1851959"/>
            <a:ext cx="994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268" y="3394029"/>
            <a:ext cx="1541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34" y="462172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93FED-7FF9-4BEA-864A-4B14FD29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F04F58-B1B2-446E-BCE6-6C3761D5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9803" y="212123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높게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472" y="1613235"/>
            <a:ext cx="246093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91BF1E0-33F0-4C0D-9876-0F55590B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6940402" y="3746281"/>
            <a:ext cx="1438533" cy="104371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F7124E-8B70-4331-B782-281C3CFF68E6}"/>
              </a:ext>
            </a:extLst>
          </p:cNvPr>
          <p:cNvCxnSpPr>
            <a:cxnSpLocks/>
          </p:cNvCxnSpPr>
          <p:nvPr/>
        </p:nvCxnSpPr>
        <p:spPr>
          <a:xfrm>
            <a:off x="8061685" y="4291480"/>
            <a:ext cx="2538582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715484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20000">
                  <a:srgbClr val="6C5B7B">
                    <a:lumMod val="100000"/>
                  </a:srgbClr>
                </a:gs>
                <a:gs pos="42000">
                  <a:srgbClr val="C06C84"/>
                </a:gs>
                <a:gs pos="69000">
                  <a:srgbClr val="F5919C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253" y="1572817"/>
            <a:ext cx="1543232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6B81E-E508-4236-A6EB-E74E4E04E79B}"/>
              </a:ext>
            </a:extLst>
          </p:cNvPr>
          <p:cNvSpPr txBox="1"/>
          <p:nvPr/>
        </p:nvSpPr>
        <p:spPr>
          <a:xfrm>
            <a:off x="3658607" y="4918843"/>
            <a:ext cx="1378349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3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DCD64-FC91-4DB8-8199-79F7C47F1F54}"/>
              </a:ext>
            </a:extLst>
          </p:cNvPr>
          <p:cNvSpPr/>
          <p:nvPr/>
        </p:nvSpPr>
        <p:spPr>
          <a:xfrm rot="8916513">
            <a:off x="10347628" y="2712212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B098FC-740B-47EE-A1D0-3CBE93F0ED22}"/>
              </a:ext>
            </a:extLst>
          </p:cNvPr>
          <p:cNvSpPr/>
          <p:nvPr/>
        </p:nvSpPr>
        <p:spPr>
          <a:xfrm rot="10800000">
            <a:off x="11033327" y="2583330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2F09DF-EABA-4AA4-91BD-EE2789DD8892}"/>
              </a:ext>
            </a:extLst>
          </p:cNvPr>
          <p:cNvSpPr/>
          <p:nvPr/>
        </p:nvSpPr>
        <p:spPr>
          <a:xfrm rot="12683487" flipH="1">
            <a:off x="11719028" y="2679221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D0C2291D-92C0-42E3-A7E0-65283369F1C4}"/>
              </a:ext>
            </a:extLst>
          </p:cNvPr>
          <p:cNvSpPr/>
          <p:nvPr/>
        </p:nvSpPr>
        <p:spPr>
          <a:xfrm>
            <a:off x="10295544" y="3431821"/>
            <a:ext cx="1543754" cy="1512712"/>
          </a:xfrm>
          <a:prstGeom prst="hear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A46FD-8CAF-46D8-AF67-B239E832972F}"/>
              </a:ext>
            </a:extLst>
          </p:cNvPr>
          <p:cNvSpPr txBox="1"/>
          <p:nvPr/>
        </p:nvSpPr>
        <p:spPr>
          <a:xfrm>
            <a:off x="10094112" y="3895990"/>
            <a:ext cx="1969196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36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D385FD-9230-4F52-8FFC-A7FF8C381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4993" y="2121237"/>
            <a:ext cx="2233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낮게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472" y="1613235"/>
            <a:ext cx="246093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1061155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253" y="1572817"/>
            <a:ext cx="1543232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747" y="3417711"/>
            <a:ext cx="1635558" cy="16355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6CA9D3-0B25-4EC7-ABBE-A72550AC4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078" y="4297575"/>
            <a:ext cx="561216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293" y="2705725"/>
            <a:ext cx="4921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E4AA6F-B5D7-4031-8574-15196A00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323" y="2705725"/>
            <a:ext cx="4777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277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23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8F13C3-6FE1-4814-BB96-36288DD52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290" y="1"/>
            <a:ext cx="11164710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713" y="2829385"/>
            <a:ext cx="2035688" cy="2035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6392130" y="2004868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50185" y="39999"/>
            <a:ext cx="386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4860724" y="2919326"/>
            <a:ext cx="6302575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여러 사람들을 돌아가며 잠깐 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만나보게 하는 행사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B4031-9A85-448F-8B82-495897D8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67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843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266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0A8CDB-9188-47DA-8378-1BADEEA6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54897" y="-50313"/>
            <a:ext cx="265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291911" y="4207231"/>
            <a:ext cx="760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83" y="1939744"/>
            <a:ext cx="1785231" cy="17852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EC4A4-7266-447C-B552-C8459B5F3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2000227" y="2697013"/>
            <a:ext cx="790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132481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9647750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4EBE31-720B-4C0B-B5CC-F2885988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8C2AF8-94B9-455A-8A4F-709D32B2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t="14783" r="36747" b="28952"/>
          <a:stretch/>
        </p:blipFill>
        <p:spPr>
          <a:xfrm>
            <a:off x="2507421" y="2243867"/>
            <a:ext cx="8557510" cy="40906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024" y="-56086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5573344" y="1053023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196 variables</a:t>
            </a:r>
            <a:endParaRPr lang="ko-KR" altLang="en-US" sz="28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6603187" y="-2154294"/>
            <a:ext cx="453299" cy="8285931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054120" y="2357610"/>
            <a:ext cx="453299" cy="3767768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-11566" y="3956613"/>
            <a:ext cx="19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6702 </a:t>
            </a:r>
            <a:r>
              <a:rPr lang="en-US" altLang="ko-KR" sz="2400" b="1" dirty="0" err="1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8EA2C-9BB1-4E8C-BE84-7CD7F4D5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300" y="-5608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17636"/>
              </p:ext>
            </p:extLst>
          </p:nvPr>
        </p:nvGraphicFramePr>
        <p:xfrm>
          <a:off x="994475" y="1296790"/>
          <a:ext cx="10203047" cy="496854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9061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39861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round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pf_o_attr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726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Career_c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exphappy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Like,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like_o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59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Prob,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prob_o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A4FB2E-AB0B-4390-B92B-57980E185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876</Words>
  <Application>Microsoft Office PowerPoint</Application>
  <PresentationFormat>와이드스크린</PresentationFormat>
  <Paragraphs>319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Arial</vt:lpstr>
      <vt:lpstr>인터파크고딕 B</vt:lpstr>
      <vt:lpstr>인터파크고딕 L</vt:lpstr>
      <vt:lpstr>Wingdings</vt:lpstr>
      <vt:lpstr>아리따-돋움(OTF)-Medium</vt:lpstr>
      <vt:lpstr>THE스피드</vt:lpstr>
      <vt:lpstr>Noto Sans Mono CJK KR Regular</vt:lpstr>
      <vt:lpstr>인터파크고딕 M</vt:lpstr>
      <vt:lpstr>맑은 고딕</vt:lpstr>
      <vt:lpstr>Noto Sans CJK KR Thin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안수빈</dc:creator>
  <cp:lastModifiedBy>최윤슬</cp:lastModifiedBy>
  <cp:revision>145</cp:revision>
  <dcterms:created xsi:type="dcterms:W3CDTF">2018-10-01T16:58:27Z</dcterms:created>
  <dcterms:modified xsi:type="dcterms:W3CDTF">2019-02-13T08:11:31Z</dcterms:modified>
</cp:coreProperties>
</file>