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60" r:id="rId9"/>
  </p:sldMasterIdLst>
  <p:notesMasterIdLst>
    <p:notesMasterId r:id="rId11"/>
  </p:notesMasterIdLst>
  <p:sldIdLst>
    <p:sldId id="261" r:id="rId13"/>
    <p:sldId id="266" r:id="rId14"/>
    <p:sldId id="272" r:id="rId15"/>
    <p:sldId id="273" r:id="rId16"/>
    <p:sldId id="268" r:id="rId17"/>
    <p:sldId id="274" r:id="rId18"/>
    <p:sldId id="269" r:id="rId19"/>
    <p:sldId id="275" r:id="rId20"/>
    <p:sldId id="294" r:id="rId21"/>
    <p:sldId id="295" r:id="rId22"/>
    <p:sldId id="276" r:id="rId23"/>
    <p:sldId id="289" r:id="rId24"/>
    <p:sldId id="290" r:id="rId25"/>
    <p:sldId id="291" r:id="rId26"/>
    <p:sldId id="296" r:id="rId27"/>
    <p:sldId id="299" r:id="rId28"/>
    <p:sldId id="279" r:id="rId29"/>
    <p:sldId id="277" r:id="rId30"/>
    <p:sldId id="285" r:id="rId31"/>
    <p:sldId id="280" r:id="rId32"/>
    <p:sldId id="286" r:id="rId33"/>
    <p:sldId id="288" r:id="rId34"/>
    <p:sldId id="271" r:id="rId35"/>
    <p:sldId id="282" r:id="rId36"/>
    <p:sldId id="283" r:id="rId37"/>
    <p:sldId id="284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7" userDrawn="1">
          <p15:clr>
            <a:srgbClr val="A4A3A4"/>
          </p15:clr>
        </p15:guide>
        <p15:guide id="2" pos="3838" userDrawn="1">
          <p15:clr>
            <a:srgbClr val="A4A3A4"/>
          </p15:clr>
        </p15:guide>
        <p15:guide id="3" orient="horz" pos="707" userDrawn="1">
          <p15:clr>
            <a:srgbClr val="A4A3A4"/>
          </p15:clr>
        </p15:guide>
        <p15:guide id="4" orient="horz" pos="2702" userDrawn="1">
          <p15:clr>
            <a:srgbClr val="A4A3A4"/>
          </p15:clr>
        </p15:guide>
      </p15:sldGuideLst>
    </p:ext>
  </p:extLst>
  <p:embeddedFontLst>
    <p:embeddedFont>
      <p:font typeface="맑은 고딕" panose="020B0503020000020004" pitchFamily="50" charset="-127">
        <p:regular r:id="rId30"/>
        <p:bold r:id="rId31"/>
      </p:font>
    </p:embeddedFont>
    <p:embeddedFont>
      <p:font typeface="인터파크고딕 B" panose="02000000000000000000" pitchFamily="2" charset="-127">
        <p:regular r:id="rId32"/>
      </p:font>
    </p:embeddedFont>
    <p:embeddedFont>
      <p:font typeface="인터파크고딕 L" panose="02000000000000000000" pitchFamily="2" charset="-127">
        <p:regular r:id="rId33"/>
      </p:font>
    </p:embeddedFont>
    <p:embeddedFont>
      <p:font typeface="인터파크고딕 M" panose="02000000000000000000" pitchFamily="2" charset="-127">
        <p:regular r:id="rId34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E6499"/>
    <a:srgbClr val="A09ABC"/>
    <a:srgbClr val="FDE4E7"/>
    <a:srgbClr val="F5808E"/>
    <a:srgbClr val="71699B"/>
    <a:srgbClr val="F5919C"/>
    <a:srgbClr val="8982AC"/>
    <a:srgbClr val="F4B3BB"/>
    <a:srgbClr val="DAA2B3"/>
    <a:srgbClr val="6E659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4368" autoAdjust="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852" y="64"/>
      </p:cViewPr>
      <p:guideLst>
        <p:guide orient="horz" pos="1387"/>
        <p:guide pos="3838"/>
        <p:guide orient="horz" pos="707"/>
        <p:guide orient="horz" pos="27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6.fntdata"></Relationship><Relationship Id="rId2" Type="http://schemas.openxmlformats.org/officeDocument/2006/relationships/font" Target="fonts/font5.fntdata"></Relationship><Relationship Id="rId3" Type="http://schemas.openxmlformats.org/officeDocument/2006/relationships/tableStyles" Target="tableStyles.xml"></Relationship><Relationship Id="rId4" Type="http://schemas.openxmlformats.org/officeDocument/2006/relationships/font" Target="fonts/font4.fntdata"></Relationship><Relationship Id="rId5" Type="http://schemas.openxmlformats.org/officeDocument/2006/relationships/font" Target="fonts/font3.fntdata"></Relationship><Relationship Id="rId6" Type="http://schemas.openxmlformats.org/officeDocument/2006/relationships/font" Target="fonts/font2.fntdata"></Relationship><Relationship Id="rId9" Type="http://schemas.openxmlformats.org/officeDocument/2006/relationships/slideMaster" Target="slideMasters/slideMaster1.xml"></Relationship><Relationship Id="rId10" Type="http://schemas.openxmlformats.org/officeDocument/2006/relationships/theme" Target="theme/theme1.xml"></Relationship><Relationship Id="rId11" Type="http://schemas.openxmlformats.org/officeDocument/2006/relationships/notesMaster" Target="notesMasters/notesMaster1.xml"></Relationship><Relationship Id="rId13" Type="http://schemas.openxmlformats.org/officeDocument/2006/relationships/slide" Target="slides/slide1.xml"></Relationship><Relationship Id="rId14" Type="http://schemas.openxmlformats.org/officeDocument/2006/relationships/slide" Target="slides/slide2.xml"></Relationship><Relationship Id="rId15" Type="http://schemas.openxmlformats.org/officeDocument/2006/relationships/slide" Target="slides/slide3.xml"></Relationship><Relationship Id="rId16" Type="http://schemas.openxmlformats.org/officeDocument/2006/relationships/slide" Target="slides/slide4.xml"></Relationship><Relationship Id="rId17" Type="http://schemas.openxmlformats.org/officeDocument/2006/relationships/slide" Target="slides/slide5.xml"></Relationship><Relationship Id="rId18" Type="http://schemas.openxmlformats.org/officeDocument/2006/relationships/slide" Target="slides/slide6.xml"></Relationship><Relationship Id="rId19" Type="http://schemas.openxmlformats.org/officeDocument/2006/relationships/slide" Target="slides/slide7.xml"></Relationship><Relationship Id="rId20" Type="http://schemas.openxmlformats.org/officeDocument/2006/relationships/slide" Target="slides/slide8.xml"></Relationship><Relationship Id="rId21" Type="http://schemas.openxmlformats.org/officeDocument/2006/relationships/slide" Target="slides/slide9.xml"></Relationship><Relationship Id="rId22" Type="http://schemas.openxmlformats.org/officeDocument/2006/relationships/slide" Target="slides/slide10.xml"></Relationship><Relationship Id="rId23" Type="http://schemas.openxmlformats.org/officeDocument/2006/relationships/slide" Target="slides/slide11.xml"></Relationship><Relationship Id="rId24" Type="http://schemas.openxmlformats.org/officeDocument/2006/relationships/slide" Target="slides/slide12.xml"></Relationship><Relationship Id="rId25" Type="http://schemas.openxmlformats.org/officeDocument/2006/relationships/slide" Target="slides/slide13.xml"></Relationship><Relationship Id="rId26" Type="http://schemas.openxmlformats.org/officeDocument/2006/relationships/slide" Target="slides/slide14.xml"></Relationship><Relationship Id="rId27" Type="http://schemas.openxmlformats.org/officeDocument/2006/relationships/slide" Target="slides/slide15.xml"></Relationship><Relationship Id="rId28" Type="http://schemas.openxmlformats.org/officeDocument/2006/relationships/slide" Target="slides/slide16.xml"></Relationship><Relationship Id="rId29" Type="http://schemas.openxmlformats.org/officeDocument/2006/relationships/slide" Target="slides/slide17.xml"></Relationship><Relationship Id="rId30" Type="http://schemas.openxmlformats.org/officeDocument/2006/relationships/slide" Target="slides/slide18.xml"></Relationship><Relationship Id="rId31" Type="http://schemas.openxmlformats.org/officeDocument/2006/relationships/slide" Target="slides/slide19.xml"></Relationship><Relationship Id="rId32" Type="http://schemas.openxmlformats.org/officeDocument/2006/relationships/slide" Target="slides/slide20.xml"></Relationship><Relationship Id="rId33" Type="http://schemas.openxmlformats.org/officeDocument/2006/relationships/slide" Target="slides/slide21.xml"></Relationship><Relationship Id="rId34" Type="http://schemas.openxmlformats.org/officeDocument/2006/relationships/slide" Target="slides/slide22.xml"></Relationship><Relationship Id="rId35" Type="http://schemas.openxmlformats.org/officeDocument/2006/relationships/slide" Target="slides/slide23.xml"></Relationship><Relationship Id="rId36" Type="http://schemas.openxmlformats.org/officeDocument/2006/relationships/slide" Target="slides/slide24.xml"></Relationship><Relationship Id="rId37" Type="http://schemas.openxmlformats.org/officeDocument/2006/relationships/slide" Target="slides/slide25.xml"></Relationship><Relationship Id="rId38" Type="http://schemas.openxmlformats.org/officeDocument/2006/relationships/slide" Target="slides/slide26.xml"></Relationship><Relationship Id="rId41" Type="http://schemas.openxmlformats.org/officeDocument/2006/relationships/viewProps" Target="viewProps.xml"></Relationship><Relationship Id="rId4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70B5A-75B6-4A65-B8A0-A04011B3E068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42210-95FA-40A5-B6D4-5B2B4A321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30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범위가 </a:t>
            </a:r>
            <a:r>
              <a:rPr lang="en-US" altLang="ko-KR" dirty="0"/>
              <a:t>0~30</a:t>
            </a:r>
            <a:r>
              <a:rPr lang="ko-KR" altLang="en-US" dirty="0"/>
              <a:t>사이</a:t>
            </a:r>
            <a:r>
              <a:rPr lang="en-US" altLang="ko-KR" dirty="0"/>
              <a:t>…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30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여긴 </a:t>
            </a:r>
            <a:r>
              <a:rPr lang="en-US" altLang="ko-KR" dirty="0"/>
              <a:t>1~10</a:t>
            </a:r>
            <a:r>
              <a:rPr lang="ko-KR" altLang="en-US" dirty="0"/>
              <a:t>점 척도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42210-95FA-40A5-B6D4-5B2B4A3212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AF2E2B2-DC44-4BAC-A340-BB91EB49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160" y="365443"/>
            <a:ext cx="3032760" cy="53340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>
                <a:solidFill>
                  <a:srgbClr val="C0BFC4"/>
                </a:solidFill>
                <a:latin typeface="Noto Sans Mono CJK KR Regular" panose="020B0500000000000000" pitchFamily="34" charset="-127"/>
                <a:ea typeface="Noto Sans Mono CJK KR Regular" panose="020B0500000000000000" pitchFamily="34" charset="-127"/>
              </a:defRPr>
            </a:lvl1pPr>
          </a:lstStyle>
          <a:p>
            <a:pPr lvl="0"/>
            <a:r>
              <a:rPr lang="en-US" altLang="ko-KR" dirty="0"/>
              <a:t>Chapter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A504398-4B90-4E39-A706-E0AD41441A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7128" y="6354300"/>
            <a:ext cx="2094796" cy="312717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1800">
                <a:solidFill>
                  <a:srgbClr val="E6E6E6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46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9ABEA5E3-83D6-44C2-AB56-EAE50D012F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160" y="365443"/>
            <a:ext cx="3032760" cy="53340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>
                <a:solidFill>
                  <a:srgbClr val="C0BFC4"/>
                </a:solidFill>
                <a:latin typeface="Noto Sans Mono CJK KR Regular" panose="020B0500000000000000" pitchFamily="34" charset="-127"/>
                <a:ea typeface="Noto Sans Mono CJK KR Regular" panose="020B0500000000000000" pitchFamily="34" charset="-127"/>
              </a:defRPr>
            </a:lvl1pPr>
          </a:lstStyle>
          <a:p>
            <a:pPr lvl="0"/>
            <a:r>
              <a:rPr lang="en-US" altLang="ko-KR" dirty="0"/>
              <a:t>Chapter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55C4359-132A-4A62-9723-428C9E5611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7128" y="6354300"/>
            <a:ext cx="2094796" cy="312717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1800">
                <a:solidFill>
                  <a:srgbClr val="E6E6E6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38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7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notesSlide" Target="../notesSlides/notesSlide11.xml"></Relationship><Relationship Id="rId4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notesSlide" Target="../notesSlides/notesSlide12.xml"></Relationship><Relationship Id="rId4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11.png"></Relationship><Relationship Id="rId3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4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image12.png"></Relationship><Relationship Id="rId3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4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image13.png"></Relationship><Relationship Id="rId4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7.png"></Relationship><Relationship Id="rId4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99000">
              <a:srgbClr val="F67280">
                <a:alpha val="78000"/>
              </a:srgbClr>
            </a:gs>
          </a:gsLst>
          <a:lin ang="108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3520440" y="4297680"/>
            <a:ext cx="8671560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64915" y="2705735"/>
            <a:ext cx="6334760" cy="1446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Speed dating</a:t>
            </a:r>
            <a:endParaRPr lang="ko-KR" altLang="en-US" sz="8800" b="1" spc="30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45" name="그래픽 44">
            <a:extLst>
              <a:ext uri="{FF2B5EF4-FFF2-40B4-BE49-F238E27FC236}">
                <a16:creationId xmlns:a16="http://schemas.microsoft.com/office/drawing/2014/main" id="{2ADD0345-AF6C-4D10-97B9-9F538CF78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6755" y="3525520"/>
            <a:ext cx="1543685" cy="15436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D822B-268F-41C3-83DD-03CB1D5C5022}"/>
              </a:ext>
            </a:extLst>
          </p:cNvPr>
          <p:cNvSpPr txBox="1"/>
          <p:nvPr/>
        </p:nvSpPr>
        <p:spPr>
          <a:xfrm>
            <a:off x="6409690" y="4364355"/>
            <a:ext cx="576453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1030" dirty="0" err="1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문기태</a:t>
            </a:r>
            <a:r>
              <a:rPr lang="ko-KR" altLang="en-US" sz="2400" spc="103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 </a:t>
            </a:r>
            <a:r>
              <a:rPr lang="ko-KR" altLang="en-US" sz="2400" spc="1030" dirty="0" err="1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최윤슬</a:t>
            </a:r>
            <a:r>
              <a:rPr lang="ko-KR" altLang="en-US" sz="2400" spc="103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 </a:t>
            </a:r>
            <a:r>
              <a:rPr lang="ko-KR" altLang="en-US" sz="2400" spc="1030" dirty="0" err="1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김나형</a:t>
            </a:r>
            <a:r>
              <a:rPr lang="ko-KR" altLang="en-US" sz="2400" spc="1030" dirty="0">
                <a:solidFill>
                  <a:schemeClr val="bg1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Microsoft GothicNeo" panose="020B0503020000020004" pitchFamily="34" charset="-127"/>
              </a:rPr>
              <a:t> 안수빈</a:t>
            </a:r>
          </a:p>
        </p:txBody>
      </p:sp>
    </p:spTree>
    <p:extLst>
      <p:ext uri="{BB962C8B-B14F-4D97-AF65-F5344CB8AC3E}">
        <p14:creationId xmlns:p14="http://schemas.microsoft.com/office/powerpoint/2010/main" val="27704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805" y="0"/>
            <a:ext cx="8926195" cy="810895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925"/>
            <a:ext cx="12192000" cy="254635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1997064-1C99-408A-B602-A7ED318F0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51560"/>
              </p:ext>
            </p:extLst>
          </p:nvPr>
        </p:nvGraphicFramePr>
        <p:xfrm>
          <a:off x="527383" y="1732666"/>
          <a:ext cx="11137234" cy="4393134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</a:schemeClr>
                </a:solidFill>
                <a:tableStyleId>{5C22544A-7EE6-4342-B048-85BDC9FD1C3A}</a:tableStyleId>
              </a:tblPr>
              <a:tblGrid>
                <a:gridCol w="2626707">
                  <a:extLst>
                    <a:ext uri="{9D8B030D-6E8A-4147-A177-3AD203B41FA5}">
                      <a16:colId xmlns:a16="http://schemas.microsoft.com/office/drawing/2014/main" val="1976950711"/>
                    </a:ext>
                  </a:extLst>
                </a:gridCol>
                <a:gridCol w="1470956">
                  <a:extLst>
                    <a:ext uri="{9D8B030D-6E8A-4147-A177-3AD203B41FA5}">
                      <a16:colId xmlns:a16="http://schemas.microsoft.com/office/drawing/2014/main" val="2554935762"/>
                    </a:ext>
                  </a:extLst>
                </a:gridCol>
                <a:gridCol w="4709448">
                  <a:extLst>
                    <a:ext uri="{9D8B030D-6E8A-4147-A177-3AD203B41FA5}">
                      <a16:colId xmlns:a16="http://schemas.microsoft.com/office/drawing/2014/main" val="1342729721"/>
                    </a:ext>
                  </a:extLst>
                </a:gridCol>
                <a:gridCol w="2330123">
                  <a:extLst>
                    <a:ext uri="{9D8B030D-6E8A-4147-A177-3AD203B41FA5}">
                      <a16:colId xmlns:a16="http://schemas.microsoft.com/office/drawing/2014/main" val="3445931639"/>
                    </a:ext>
                  </a:extLst>
                </a:gridCol>
              </a:tblGrid>
              <a:tr h="4626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이름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유형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설명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범주 개수 </a:t>
                      </a:r>
                      <a:r>
                        <a:rPr lang="en-US" altLang="ko-KR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 </a:t>
                      </a:r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3275"/>
                  </a:ext>
                </a:extLst>
              </a:tr>
              <a:tr h="7668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Match_es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연속형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예상 매칭 성공 수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5~22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08442"/>
                  </a:ext>
                </a:extLst>
              </a:tr>
              <a:tr h="6070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Satis_2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순서형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1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만난 사람에 대한 만족 정도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3507"/>
                  </a:ext>
                </a:extLst>
              </a:tr>
              <a:tr h="455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Length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명목형</a:t>
                      </a:r>
                      <a:endParaRPr lang="ko-KR" altLang="en-US" sz="2100" b="0" i="0" u="none" strike="noStrike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미팅의 전반적인 만족 정도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3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30021"/>
                  </a:ext>
                </a:extLst>
              </a:tr>
              <a:tr h="455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Numdat_2</a:t>
                      </a: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명목형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그 날 스피드 데이트 수의 적당한 정도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3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14298"/>
                  </a:ext>
                </a:extLst>
              </a:tr>
              <a:tr h="6070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 err="1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Int_corr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8100" marR="8100" marT="81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연속형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사전조사가 파트너와 비슷한 정도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-1~1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30219"/>
                  </a:ext>
                </a:extLst>
              </a:tr>
              <a:tr h="4633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samerace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명목형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인종이 </a:t>
                      </a:r>
                      <a:r>
                        <a:rPr lang="ko-KR" alt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같은지</a:t>
                      </a:r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여부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0/1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92448"/>
                  </a:ext>
                </a:extLst>
              </a:tr>
              <a:tr h="575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Prob, </a:t>
                      </a:r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prob_o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순서형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상대방이 나를 선택할 확률의 정도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3308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7EAE24-C059-42D3-AFEF-308F5F84BB34}"/>
              </a:ext>
            </a:extLst>
          </p:cNvPr>
          <p:cNvSpPr txBox="1"/>
          <p:nvPr/>
        </p:nvSpPr>
        <p:spPr>
          <a:xfrm>
            <a:off x="8419465" y="-55880"/>
            <a:ext cx="3682365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주요 변수 소개</a:t>
            </a:r>
          </a:p>
        </p:txBody>
      </p:sp>
    </p:spTree>
    <p:extLst>
      <p:ext uri="{BB962C8B-B14F-4D97-AF65-F5344CB8AC3E}">
        <p14:creationId xmlns:p14="http://schemas.microsoft.com/office/powerpoint/2010/main" val="654271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13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805" y="0"/>
            <a:ext cx="8926195" cy="810895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925"/>
            <a:ext cx="12192000" cy="254635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61071-F42D-4902-B777-2DA67620B5E0}"/>
              </a:ext>
            </a:extLst>
          </p:cNvPr>
          <p:cNvSpPr txBox="1"/>
          <p:nvPr/>
        </p:nvSpPr>
        <p:spPr>
          <a:xfrm>
            <a:off x="7813040" y="-38735"/>
            <a:ext cx="411734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preprocessing</a:t>
            </a:r>
            <a:endParaRPr lang="ko-KR" altLang="en-US" sz="58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3D9AB9-00C9-429B-8D60-BCA4B9161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" y="1082675"/>
            <a:ext cx="12192000" cy="54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8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805" y="0"/>
            <a:ext cx="8926195" cy="810895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925"/>
            <a:ext cx="12192000" cy="254635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61071-F42D-4902-B777-2DA67620B5E0}"/>
              </a:ext>
            </a:extLst>
          </p:cNvPr>
          <p:cNvSpPr txBox="1"/>
          <p:nvPr/>
        </p:nvSpPr>
        <p:spPr>
          <a:xfrm>
            <a:off x="7813040" y="-38735"/>
            <a:ext cx="411734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preprocessing</a:t>
            </a:r>
            <a:endParaRPr lang="ko-KR" altLang="en-US" sz="58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2606D0-3963-4FED-AE50-0E9B5DBE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8075"/>
            <a:ext cx="12192000" cy="50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9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805" y="0"/>
            <a:ext cx="8926195" cy="810895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925"/>
            <a:ext cx="12192000" cy="254635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61071-F42D-4902-B777-2DA67620B5E0}"/>
              </a:ext>
            </a:extLst>
          </p:cNvPr>
          <p:cNvSpPr txBox="1"/>
          <p:nvPr/>
        </p:nvSpPr>
        <p:spPr>
          <a:xfrm>
            <a:off x="7813040" y="-38735"/>
            <a:ext cx="411734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preprocessing</a:t>
            </a:r>
            <a:endParaRPr lang="ko-KR" altLang="en-US" sz="58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9B4D69-D822-4B8B-8C6F-A5D30F821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87"/>
          <a:stretch/>
        </p:blipFill>
        <p:spPr>
          <a:xfrm>
            <a:off x="184785" y="1013460"/>
            <a:ext cx="5536565" cy="55581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E27700-3379-43D2-96FB-67802CC7726A}"/>
              </a:ext>
            </a:extLst>
          </p:cNvPr>
          <p:cNvSpPr txBox="1"/>
          <p:nvPr/>
        </p:nvSpPr>
        <p:spPr>
          <a:xfrm>
            <a:off x="6051550" y="2672080"/>
            <a:ext cx="5914390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5808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cult</a:t>
            </a:r>
            <a:r>
              <a:rPr lang="en-US" altLang="ko-KR" sz="28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 = museum art reading</a:t>
            </a:r>
          </a:p>
          <a:p>
            <a:r>
              <a:rPr lang="en-US" altLang="ko-KR" sz="28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       theater movies concert music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6413D-D396-46AB-8EF2-257BB1DE8A08}"/>
              </a:ext>
            </a:extLst>
          </p:cNvPr>
          <p:cNvSpPr txBox="1"/>
          <p:nvPr/>
        </p:nvSpPr>
        <p:spPr>
          <a:xfrm>
            <a:off x="6051550" y="3801110"/>
            <a:ext cx="5914390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5808E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outside </a:t>
            </a:r>
            <a:r>
              <a:rPr lang="en-US" altLang="ko-KR" sz="28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= dining shopping</a:t>
            </a:r>
          </a:p>
          <a:p>
            <a:r>
              <a:rPr lang="en-US" altLang="ko-KR" sz="2800" dirty="0"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       clubbing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DBE3D-0A2D-4F9E-9523-467D5878EF31}"/>
              </a:ext>
            </a:extLst>
          </p:cNvPr>
          <p:cNvSpPr txBox="1"/>
          <p:nvPr/>
        </p:nvSpPr>
        <p:spPr>
          <a:xfrm>
            <a:off x="6835775" y="1687195"/>
            <a:ext cx="442785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상관계수 높은 변수끼리 묶기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353D80-0ABB-4C63-936A-84355B22A059}"/>
              </a:ext>
            </a:extLst>
          </p:cNvPr>
          <p:cNvSpPr txBox="1"/>
          <p:nvPr/>
        </p:nvSpPr>
        <p:spPr>
          <a:xfrm>
            <a:off x="8352790" y="5154295"/>
            <a:ext cx="49339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.</a:t>
            </a:r>
          </a:p>
          <a:p>
            <a:r>
              <a:rPr lang="en-US" altLang="ko-KR" sz="20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.</a:t>
            </a:r>
          </a:p>
          <a:p>
            <a:r>
              <a:rPr lang="en-US" altLang="ko-KR" sz="2000" b="1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643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805" y="0"/>
            <a:ext cx="8926195" cy="810895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925"/>
            <a:ext cx="12192000" cy="254635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983345" y="-79375"/>
            <a:ext cx="3215005" cy="98425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00" cap="none" spc="-150" dirty="0" smtClean="0" b="1" strike="noStrike">
                <a:solidFill>
                  <a:schemeClr val="bg1"/>
                </a:solidFill>
                <a:latin typeface="THE스피드" charset="0"/>
                <a:ea typeface="THE스피드" charset="0"/>
              </a:rPr>
              <a:t>결측 값 처리</a:t>
            </a:r>
            <a:endParaRPr lang="ko-KR" altLang="en-US" sz="5800" cap="none" dirty="0" smtClean="0" b="1" strike="noStrike">
              <a:solidFill>
                <a:schemeClr val="bg1"/>
              </a:solidFill>
              <a:latin typeface="THE스피드" charset="0"/>
              <a:ea typeface="THE스피드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809625" y="1176020"/>
          <a:ext cx="4800600" cy="433260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98880"/>
                <a:gridCol w="1199515"/>
                <a:gridCol w="1200785"/>
                <a:gridCol w="1201420"/>
              </a:tblGrid>
              <a:tr h="645160">
                <a:tc>
                  <a:txBody>
                    <a:bodyPr/>
                    <a:lstStyle/>
                    <a:p>
                      <a:pPr marL="0" indent="0" algn="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FFFFFF"/>
                          </a:solidFill>
                          <a:latin typeface="인터파크고딕 L" charset="0"/>
                          <a:ea typeface="인터파크고딕 L" charset="0"/>
                        </a:rPr>
                        <a:t>Match</a:t>
                      </a:r>
                      <a:endParaRPr lang="ko-KR" altLang="en-US" sz="1800" kern="1200" dirty="0" smtClean="0" cap="none" b="0" strike="noStrike">
                        <a:solidFill>
                          <a:srgbClr val="FFFFFF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FFFFFF"/>
                          </a:solidFill>
                          <a:latin typeface="인터파크고딕 L" charset="0"/>
                          <a:ea typeface="인터파크고딕 L" charset="0"/>
                        </a:rPr>
                        <a:t>Satis_2</a:t>
                      </a:r>
                      <a:endParaRPr lang="ko-KR" altLang="en-US" sz="1800" kern="1200" dirty="0" smtClean="0" cap="none" b="0" strike="noStrike">
                        <a:solidFill>
                          <a:srgbClr val="FFFFFF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C3C3C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FFFFFF"/>
                          </a:solidFill>
                          <a:latin typeface="인터파크고딕 L" charset="0"/>
                          <a:ea typeface="인터파크고딕 L" charset="0"/>
                        </a:rPr>
                        <a:t>Match </a:t>
                      </a:r>
                      <a:endParaRPr lang="ko-KR" altLang="en-US" sz="1800" kern="1200" dirty="0" smtClean="0" cap="none" b="0" strike="noStrike">
                        <a:solidFill>
                          <a:srgbClr val="FFFFFF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rgbClr val="FFFFFF"/>
                          </a:solidFill>
                          <a:latin typeface="인터파크고딕 L" charset="0"/>
                          <a:ea typeface="인터파크고딕 L" charset="0"/>
                        </a:rPr>
                        <a:t>X</a:t>
                      </a:r>
                      <a:endParaRPr lang="ko-KR" altLang="en-US" sz="1800" kern="1200" dirty="0" smtClean="0" cap="none" b="1" strike="noStrike">
                        <a:solidFill>
                          <a:srgbClr val="FFFFFF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FFFFFF"/>
                          </a:solidFill>
                          <a:latin typeface="인터파크고딕 L" charset="0"/>
                          <a:ea typeface="인터파크고딕 L" charset="0"/>
                        </a:rPr>
                        <a:t>Match</a:t>
                      </a:r>
                      <a:r>
                        <a:rPr lang="en-US" altLang="ko-KR" sz="1800" kern="1200" cap="none" dirty="0" smtClean="0" b="1" strike="noStrike">
                          <a:solidFill>
                            <a:srgbClr val="FFFFFF"/>
                          </a:solidFill>
                          <a:latin typeface="인터파크고딕 L" charset="0"/>
                          <a:ea typeface="인터파크고딕 L" charset="0"/>
                        </a:rPr>
                        <a:t> </a:t>
                      </a:r>
                      <a:endParaRPr lang="ko-KR" altLang="en-US" sz="1800" kern="1200" dirty="0" smtClean="0" cap="none" b="1" strike="noStrike">
                        <a:solidFill>
                          <a:srgbClr val="FFFFFF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rgbClr val="FFFFFF"/>
                          </a:solidFill>
                          <a:latin typeface="인터파크고딕 L" charset="0"/>
                          <a:ea typeface="인터파크고딕 L" charset="0"/>
                        </a:rPr>
                        <a:t>O</a:t>
                      </a:r>
                      <a:endParaRPr lang="ko-KR" altLang="en-US" sz="1800" kern="1200" dirty="0" smtClean="0" cap="none" b="1" strike="noStrike">
                        <a:solidFill>
                          <a:srgbClr val="FFFFFF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FFFFFF"/>
                          </a:solidFill>
                          <a:latin typeface="인터파크고딕 L" charset="0"/>
                          <a:ea typeface="인터파크고딕 L" charset="0"/>
                        </a:rPr>
                        <a:t>percent</a:t>
                      </a:r>
                      <a:endParaRPr lang="ko-KR" altLang="en-US" sz="1800" kern="1200" dirty="0" smtClean="0" cap="none" b="0" strike="noStrike">
                        <a:solidFill>
                          <a:srgbClr val="FFFFFF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61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0.082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298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39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0.131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339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68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0.201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4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501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73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0.182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861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157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0.182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6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1180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257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0.218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7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867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222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0.256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8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564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124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0.220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9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153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33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0.216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38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11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인터파크고딕 L" charset="0"/>
                          <a:ea typeface="인터파크고딕 L" charset="0"/>
                        </a:rPr>
                        <a:t>0.289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도형 20"/>
          <p:cNvSpPr>
            <a:spLocks/>
          </p:cNvSpPr>
          <p:nvPr/>
        </p:nvSpPr>
        <p:spPr>
          <a:xfrm rot="0">
            <a:off x="5765800" y="3276600"/>
            <a:ext cx="1668145" cy="787400"/>
          </a:xfrm>
          <a:prstGeom prst="rightArrow"/>
          <a:solidFill>
            <a:srgbClr val="A09AB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857250" y="5683250"/>
            <a:ext cx="468630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인터파크고딕 B" charset="0"/>
                <a:ea typeface="인터파크고딕 B" charset="0"/>
              </a:rPr>
              <a:t>satis_2에 따른 match의 변화가 크게없음</a:t>
            </a:r>
            <a:endParaRPr lang="ko-KR" altLang="en-US" sz="2000" cap="none" dirty="0" smtClean="0" b="0" strike="noStrike">
              <a:latin typeface="인터파크고딕 B" charset="0"/>
              <a:ea typeface="인터파크고딕 B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7574280" y="3159125"/>
            <a:ext cx="4064000" cy="1016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solidFill>
                  <a:srgbClr val="E80074"/>
                </a:solidFill>
                <a:latin typeface="THE스피드" charset="0"/>
                <a:ea typeface="THE스피드" charset="0"/>
              </a:rPr>
              <a:t>satis_2 제거</a:t>
            </a:r>
            <a:endParaRPr lang="ko-KR" altLang="en-US" sz="6000" cap="none" dirty="0" smtClean="0" b="0" strike="noStrike">
              <a:solidFill>
                <a:srgbClr val="E80074"/>
              </a:solidFill>
              <a:latin typeface="THE스피드" charset="0"/>
              <a:ea typeface="THE스피드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4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/>
          </p:cNvSpPr>
          <p:nvPr/>
        </p:nvSpPr>
        <p:spPr>
          <a:xfrm rot="0">
            <a:off x="3265805" y="0"/>
            <a:ext cx="8926830" cy="811530"/>
          </a:xfrm>
          <a:prstGeom prst="rect"/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  <a:gs pos="100000">
                <a:schemeClr val="bg1">
                  <a:alpha val="8000"/>
                </a:scheme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 rot="0">
            <a:off x="0" y="6638925"/>
            <a:ext cx="12192635" cy="255270"/>
          </a:xfrm>
          <a:prstGeom prst="rect"/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983345" y="-79375"/>
            <a:ext cx="3215640" cy="98488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00" cap="none" spc="-150" dirty="0" smtClean="0" b="1" strike="noStrike">
                <a:solidFill>
                  <a:schemeClr val="bg1"/>
                </a:solidFill>
                <a:latin typeface="THE스피드" charset="0"/>
                <a:ea typeface="THE스피드" charset="0"/>
              </a:rPr>
              <a:t>결측 값 처리</a:t>
            </a:r>
            <a:endParaRPr lang="ko-KR" altLang="en-US" sz="5800" cap="none" dirty="0" smtClean="0" b="1" strike="noStrike">
              <a:solidFill>
                <a:schemeClr val="bg1"/>
              </a:solidFill>
              <a:latin typeface="THE스피드" charset="0"/>
              <a:ea typeface="THE스피드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848360" y="1322070"/>
            <a:ext cx="676465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  <a:buFont typeface="Wingdings"/>
              <a:buChar char=""/>
            </a:pPr>
            <a:r>
              <a:rPr lang="en-US" altLang="ko-KR" sz="2800" cap="none" dirty="0" smtClean="0" b="0" strike="noStrike">
                <a:solidFill>
                  <a:srgbClr val="6E679F"/>
                </a:solidFill>
                <a:latin typeface="THE스피드" charset="0"/>
                <a:ea typeface="THE스피드" charset="0"/>
              </a:rPr>
              <a:t>Match_es</a:t>
            </a:r>
            <a:r>
              <a:rPr lang="en-US" altLang="ko-KR" sz="2800" cap="none" dirty="0" smtClean="0" b="0" strike="noStrike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2800" cap="none" dirty="0" smtClean="0" b="0" strike="noStrike">
                <a:latin typeface="THE스피드" charset="0"/>
                <a:ea typeface="THE스피드" charset="0"/>
              </a:rPr>
              <a:t>가 </a:t>
            </a:r>
            <a:r>
              <a:rPr lang="en-US" altLang="ko-KR" sz="2800" cap="none" dirty="0" smtClean="0" b="0" strike="noStrike">
                <a:solidFill>
                  <a:srgbClr val="FF0000"/>
                </a:solidFill>
                <a:latin typeface="THE스피드" charset="0"/>
                <a:ea typeface="THE스피드" charset="0"/>
              </a:rPr>
              <a:t>NA</a:t>
            </a:r>
            <a:endParaRPr lang="ko-KR" altLang="en-US" sz="2800" cap="none" dirty="0" smtClean="0" b="0" strike="noStrike">
              <a:latin typeface="THE스피드" charset="0"/>
              <a:ea typeface="THE스피드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1010285" y="1920875"/>
            <a:ext cx="10181590" cy="1216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인터파크고딕 L" charset="0"/>
                <a:ea typeface="인터파크고딕 L" charset="0"/>
              </a:rPr>
              <a:t>=&gt;만난 사람의 수 (round)와 밀접한 관련이 있을 것이라 생각.</a:t>
            </a:r>
            <a:endParaRPr lang="ko-KR" altLang="en-US" sz="2400" cap="none" dirty="0" smtClean="0" b="0" strike="noStrike">
              <a:latin typeface="인터파크고딕 L" charset="0"/>
              <a:ea typeface="인터파크고딕 L" charset="0"/>
            </a:endParaRPr>
          </a:p>
          <a:p>
            <a:pPr marL="25400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인터파크고딕 L" charset="0"/>
                <a:ea typeface="인터파크고딕 L" charset="0"/>
              </a:rPr>
              <a:t>table을 그린 후 </a:t>
            </a:r>
            <a:r>
              <a:rPr lang="en-US" altLang="ko-KR" sz="2500" cap="none" dirty="0" smtClean="0" b="1" strike="noStrike">
                <a:solidFill>
                  <a:schemeClr val="bg2">
                    <a:lumMod val="50000"/>
                    <a:lumOff val="0"/>
                  </a:schemeClr>
                </a:solidFill>
                <a:latin typeface="인터파크고딕 L" charset="0"/>
                <a:ea typeface="인터파크고딕 L" charset="0"/>
              </a:rPr>
              <a:t>최빈값</a:t>
            </a:r>
            <a:r>
              <a:rPr lang="en-US" altLang="ko-KR" sz="2400" cap="none" dirty="0" smtClean="0" b="0" strike="noStrike">
                <a:latin typeface="인터파크고딕 L" charset="0"/>
                <a:ea typeface="인터파크고딕 L" charset="0"/>
              </a:rPr>
              <a:t>을 넣는다. </a:t>
            </a:r>
            <a:endParaRPr lang="ko-KR" altLang="en-US" sz="2400" cap="none" dirty="0" smtClean="0" b="0" strike="noStrike">
              <a:latin typeface="인터파크고딕 L" charset="0"/>
              <a:ea typeface="인터파크고딕 L" charset="0"/>
            </a:endParaRPr>
          </a:p>
          <a:p>
            <a:pPr marL="25400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인터파크고딕 L" charset="0"/>
                <a:ea typeface="인터파크고딕 L" charset="0"/>
              </a:rPr>
              <a:t>+ (1.5 , 2.5인 사람 =&gt; 각각 2,3 / 3.4인 사람=&gt; 3)</a:t>
            </a:r>
            <a:endParaRPr lang="ko-KR" altLang="en-US" sz="2400" cap="none" dirty="0" smtClean="0" b="0" strike="noStrike">
              <a:latin typeface="인터파크고딕 L" charset="0"/>
              <a:ea typeface="인터파크고딕 L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848360" y="3434715"/>
            <a:ext cx="676465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  <a:buFont typeface="Wingdings"/>
              <a:buChar char=""/>
            </a:pPr>
            <a:r>
              <a:rPr lang="en-US" altLang="ko-KR" sz="2800" cap="none" dirty="0" smtClean="0" b="0" strike="noStrike">
                <a:solidFill>
                  <a:srgbClr val="6E679F"/>
                </a:solidFill>
                <a:latin typeface="THE스피드" charset="0"/>
                <a:ea typeface="THE스피드" charset="0"/>
              </a:rPr>
              <a:t>dec, dec_o </a:t>
            </a:r>
            <a:r>
              <a:rPr lang="en-US" altLang="ko-KR" sz="2800" cap="none" dirty="0" smtClean="0" b="0" strike="noStrike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2800" cap="none" dirty="0" smtClean="0" b="0" strike="noStrike">
                <a:solidFill>
                  <a:schemeClr val="tx1"/>
                </a:solidFill>
                <a:latin typeface="THE스피드" charset="0"/>
                <a:ea typeface="THE스피드" charset="0"/>
              </a:rPr>
              <a:t>변수</a:t>
            </a:r>
            <a:r>
              <a:rPr lang="en-US" altLang="ko-KR" sz="2800" cap="none" dirty="0" smtClean="0" b="0" strike="noStrike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2800" cap="none" dirty="0" smtClean="0" b="0" strike="noStrike">
                <a:solidFill>
                  <a:srgbClr val="FF0000"/>
                </a:solidFill>
                <a:latin typeface="THE스피드" charset="0"/>
                <a:ea typeface="THE스피드" charset="0"/>
              </a:rPr>
              <a:t>제거</a:t>
            </a:r>
            <a:endParaRPr lang="ko-KR" altLang="en-US" sz="2800" cap="none" dirty="0" smtClean="0" b="0" strike="noStrike">
              <a:latin typeface="THE스피드" charset="0"/>
              <a:ea typeface="THE스피드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1096010" y="4058285"/>
            <a:ext cx="1018159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인터파크고딕 L" charset="0"/>
                <a:ea typeface="인터파크고딕 L" charset="0"/>
              </a:rPr>
              <a:t>=&gt;제거하지 않으면 match가 그대로 예측이 됨.</a:t>
            </a:r>
            <a:endParaRPr lang="ko-KR" altLang="en-US" sz="2400" cap="none" dirty="0" smtClean="0" b="0" strike="noStrike">
              <a:latin typeface="인터파크고딕 L" charset="0"/>
              <a:ea typeface="인터파크고딕 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/>
          </p:cNvSpPr>
          <p:nvPr/>
        </p:nvSpPr>
        <p:spPr>
          <a:xfrm rot="0">
            <a:off x="3265805" y="0"/>
            <a:ext cx="8926830" cy="811530"/>
          </a:xfrm>
          <a:prstGeom prst="rect"/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  <a:gs pos="100000">
                <a:schemeClr val="bg1">
                  <a:alpha val="8000"/>
                </a:scheme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 rot="0">
            <a:off x="0" y="6638925"/>
            <a:ext cx="12192635" cy="255270"/>
          </a:xfrm>
          <a:prstGeom prst="rect"/>
          <a:gradFill rotWithShape="1"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983345" y="-79375"/>
            <a:ext cx="3215640" cy="98488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00" cap="none" spc="-150" dirty="0" smtClean="0" b="1" strike="noStrike">
                <a:solidFill>
                  <a:schemeClr val="bg1"/>
                </a:solidFill>
                <a:latin typeface="THE스피드" charset="0"/>
                <a:ea typeface="THE스피드" charset="0"/>
              </a:rPr>
              <a:t>결측 값 처리</a:t>
            </a:r>
            <a:endParaRPr lang="ko-KR" altLang="en-US" sz="5800" cap="none" dirty="0" smtClean="0" b="1" strike="noStrike">
              <a:solidFill>
                <a:schemeClr val="bg1"/>
              </a:solidFill>
              <a:latin typeface="THE스피드" charset="0"/>
              <a:ea typeface="THE스피드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1178560" y="1175385"/>
            <a:ext cx="6764655" cy="5854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79F"/>
              </a:buClr>
              <a:buFont typeface="Wingdings"/>
              <a:buChar char=""/>
            </a:pPr>
            <a:r>
              <a:rPr lang="en-US" altLang="ko-KR" sz="2800" cap="none" dirty="0" smtClean="0" b="0" strike="noStrike">
                <a:solidFill>
                  <a:srgbClr val="6E679F"/>
                </a:solidFill>
                <a:latin typeface="THE스피드" charset="0"/>
                <a:ea typeface="THE스피드" charset="0"/>
              </a:rPr>
              <a:t>from</a:t>
            </a:r>
            <a:r>
              <a:rPr lang="en-US" altLang="ko-KR" sz="2800" cap="none" dirty="0" smtClean="0" b="0" strike="noStrike">
                <a:solidFill>
                  <a:srgbClr val="9966FF"/>
                </a:solidFill>
                <a:latin typeface="THE스피드" charset="0"/>
                <a:ea typeface="THE스피드" charset="0"/>
              </a:rPr>
              <a:t> </a:t>
            </a:r>
            <a:r>
              <a:rPr lang="en-US" altLang="ko-KR" sz="2800" cap="none" dirty="0" smtClean="0" b="0" strike="noStrike">
                <a:latin typeface="THE스피드" charset="0"/>
                <a:ea typeface="THE스피드" charset="0"/>
              </a:rPr>
              <a:t>은 </a:t>
            </a:r>
            <a:r>
              <a:rPr lang="en-US" altLang="ko-KR" sz="3200" cap="none" dirty="0" smtClean="0" b="0" strike="noStrike">
                <a:latin typeface="THE스피드" charset="0"/>
                <a:ea typeface="THE스피드" charset="0"/>
              </a:rPr>
              <a:t>범주화 </a:t>
            </a:r>
            <a:endParaRPr lang="ko-KR" altLang="en-US" sz="2800" cap="none" dirty="0" smtClean="0" b="0" strike="noStrike">
              <a:latin typeface="THE스피드" charset="0"/>
              <a:ea typeface="THE스피드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1010285" y="2018030"/>
            <a:ext cx="10181590" cy="34461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인터파크고딕 L" charset="0"/>
                <a:ea typeface="인터파크고딕 L" charset="0"/>
              </a:rPr>
              <a:t>=&gt; 1) 94115 -&gt; San Francisco</a:t>
            </a:r>
            <a:endParaRPr lang="ko-KR" altLang="en-US" sz="2400" cap="none" dirty="0" smtClean="0" b="0" strike="noStrike">
              <a:latin typeface="인터파크고딕 L" charset="0"/>
              <a:ea typeface="인터파크고딕 L" charset="0"/>
            </a:endParaRPr>
          </a:p>
          <a:p>
            <a:pPr marL="0" indent="0" algn="l" fontAlgn="auto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인터파크고딕 L" charset="0"/>
              <a:ea typeface="인터파크고딕 L" charset="0"/>
            </a:endParaRPr>
          </a:p>
          <a:p>
            <a:pPr marL="254000" indent="254000" algn="l" fontAlgn="auto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인터파크고딕 L" charset="0"/>
                <a:ea typeface="인터파크고딕 L" charset="0"/>
              </a:rPr>
              <a:t>2) 미국 -&gt; 동부, 서부로 나눔</a:t>
            </a:r>
            <a:endParaRPr lang="ko-KR" altLang="en-US" sz="2400" cap="none" dirty="0" smtClean="0" b="0" strike="noStrike">
              <a:latin typeface="인터파크고딕 L" charset="0"/>
              <a:ea typeface="인터파크고딕 L" charset="0"/>
            </a:endParaRPr>
          </a:p>
          <a:p>
            <a:pPr marL="254000" indent="254000" algn="l" fontAlgn="auto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인터파크고딕 L" charset="0"/>
              <a:ea typeface="인터파크고딕 L" charset="0"/>
            </a:endParaRPr>
          </a:p>
          <a:p>
            <a:pPr marL="254000" indent="254000" algn="l" fontAlgn="auto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인터파크고딕 L" charset="0"/>
                <a:ea typeface="인터파크고딕 L" charset="0"/>
              </a:rPr>
              <a:t>3) 유럽</a:t>
            </a:r>
            <a:endParaRPr lang="ko-KR" altLang="en-US" sz="2400" cap="none" dirty="0" smtClean="0" b="0" strike="noStrike">
              <a:latin typeface="인터파크고딕 L" charset="0"/>
              <a:ea typeface="인터파크고딕 L" charset="0"/>
            </a:endParaRPr>
          </a:p>
          <a:p>
            <a:pPr marL="254000" indent="254000" algn="l" fontAlgn="auto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인터파크고딕 L" charset="0"/>
              <a:ea typeface="인터파크고딕 L" charset="0"/>
            </a:endParaRPr>
          </a:p>
          <a:p>
            <a:pPr marL="254000" indent="254000" algn="l" fontAlgn="auto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인터파크고딕 L" charset="0"/>
                <a:ea typeface="인터파크고딕 L" charset="0"/>
              </a:rPr>
              <a:t>4) 북아메리카</a:t>
            </a:r>
            <a:endParaRPr lang="ko-KR" altLang="en-US" sz="2400" cap="none" dirty="0" smtClean="0" b="0" strike="noStrike">
              <a:latin typeface="인터파크고딕 L" charset="0"/>
              <a:ea typeface="인터파크고딕 L" charset="0"/>
            </a:endParaRPr>
          </a:p>
          <a:p>
            <a:pPr marL="254000" indent="254000" algn="l" fontAlgn="auto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인터파크고딕 L" charset="0"/>
              <a:ea typeface="인터파크고딕 L" charset="0"/>
            </a:endParaRPr>
          </a:p>
          <a:p>
            <a:pPr marL="254000" indent="254000" algn="l" fontAlgn="auto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인터파크고딕 L" charset="0"/>
                <a:ea typeface="인터파크고딕 L" charset="0"/>
              </a:rPr>
              <a:t>5) 아시아</a:t>
            </a:r>
            <a:endParaRPr lang="ko-KR" altLang="en-US" sz="2400" cap="none" dirty="0" smtClean="0" b="0" strike="noStrike">
              <a:latin typeface="인터파크고딕 L" charset="0"/>
              <a:ea typeface="인터파크고딕 L" charset="0"/>
            </a:endParaRPr>
          </a:p>
          <a:p>
            <a:pPr marL="254000" indent="254000" algn="l" fontAlgn="auto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인터파크고딕 L" charset="0"/>
              <a:ea typeface="인터파크고딕 L" charset="0"/>
            </a:endParaRPr>
          </a:p>
          <a:p>
            <a:pPr marL="254000" indent="254000" algn="l" fontAlgn="auto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인터파크고딕 L" charset="0"/>
                <a:ea typeface="인터파크고딕 L" charset="0"/>
              </a:rPr>
              <a:t>6) 남미</a:t>
            </a:r>
            <a:endParaRPr lang="ko-KR" altLang="en-US" sz="2400" cap="none" dirty="0" smtClean="0" b="0" strike="noStrike">
              <a:latin typeface="인터파크고딕 L" charset="0"/>
              <a:ea typeface="인터파크고딕 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4034790" y="2705735"/>
            <a:ext cx="3898900" cy="1323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6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모형 구축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795270" y="2320925"/>
            <a:ext cx="741045" cy="2216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477885" y="4297680"/>
            <a:ext cx="3710305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362950" y="2320925"/>
            <a:ext cx="755015" cy="2216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67F6654-1B90-4191-B5D5-9086A7809937}"/>
              </a:ext>
            </a:extLst>
          </p:cNvPr>
          <p:cNvCxnSpPr>
            <a:cxnSpLocks/>
          </p:cNvCxnSpPr>
          <p:nvPr/>
        </p:nvCxnSpPr>
        <p:spPr>
          <a:xfrm>
            <a:off x="0" y="4297680"/>
            <a:ext cx="3319145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1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620" y="0"/>
            <a:ext cx="8926195" cy="810895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20" y="85090"/>
            <a:ext cx="4946015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1.  </a:t>
            </a:r>
            <a:r>
              <a:rPr lang="ko-KR" altLang="en-US" sz="5400" b="1" spc="-150" dirty="0" err="1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랜덤포레스트</a:t>
            </a:r>
            <a:endParaRPr lang="ko-KR" altLang="en-US" sz="5400" b="1" spc="-150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925"/>
            <a:ext cx="12192000" cy="254635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6801485" y="2388235"/>
            <a:ext cx="287147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랜덤포레스트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내용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6FD07B-BBA7-48A6-91EA-F1885068895F}"/>
              </a:ext>
            </a:extLst>
          </p:cNvPr>
          <p:cNvSpPr txBox="1"/>
          <p:nvPr/>
        </p:nvSpPr>
        <p:spPr>
          <a:xfrm>
            <a:off x="7076440" y="3300730"/>
            <a:ext cx="78994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…...</a:t>
            </a:r>
          </a:p>
        </p:txBody>
      </p:sp>
    </p:spTree>
    <p:extLst>
      <p:ext uri="{BB962C8B-B14F-4D97-AF65-F5344CB8AC3E}">
        <p14:creationId xmlns:p14="http://schemas.microsoft.com/office/powerpoint/2010/main" val="2374057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54FEE4-8D8C-4138-9EDC-EE373A688B31}"/>
              </a:ext>
            </a:extLst>
          </p:cNvPr>
          <p:cNvSpPr/>
          <p:nvPr/>
        </p:nvSpPr>
        <p:spPr>
          <a:xfrm>
            <a:off x="7013575" y="3882390"/>
            <a:ext cx="1318895" cy="523240"/>
          </a:xfrm>
          <a:prstGeom prst="rect">
            <a:avLst/>
          </a:prstGeom>
          <a:solidFill>
            <a:srgbClr val="FDE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0564CF-F1BF-4818-BE35-3B55F8A76382}"/>
              </a:ext>
            </a:extLst>
          </p:cNvPr>
          <p:cNvSpPr/>
          <p:nvPr/>
        </p:nvSpPr>
        <p:spPr>
          <a:xfrm>
            <a:off x="7013575" y="2084070"/>
            <a:ext cx="1437005" cy="523240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620" y="0"/>
            <a:ext cx="8926195" cy="810895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20" y="85090"/>
            <a:ext cx="408051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925"/>
            <a:ext cx="12192000" cy="254635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2481580" y="4801870"/>
            <a:ext cx="217233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Train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데이터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69010" y="1803400"/>
          <a:ext cx="5128260" cy="290258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54710"/>
                <a:gridCol w="854710"/>
                <a:gridCol w="854710"/>
                <a:gridCol w="854710"/>
                <a:gridCol w="854710"/>
                <a:gridCol w="854710"/>
              </a:tblGrid>
              <a:tr h="414655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FFFFFF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FFFFFF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FFFFFF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FFFFFF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FFFFFF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FFFFFF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09ABC"/>
                    </a:solidFill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0" indent="0" algn="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charset="0"/>
                          <a:ea typeface="인터파크고딕 L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0" indent="0" algn="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charset="0"/>
                          <a:ea typeface="인터파크고딕 L" charset="0"/>
                        </a:rPr>
                        <a:t>2</a:t>
                      </a:r>
                      <a:endParaRPr lang="ko-KR" altLang="en-US" sz="1800" kern="1200" dirty="0" smtClean="0" cap="none" b="0" strike="noStrike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0" indent="0" algn="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charset="0"/>
                          <a:ea typeface="인터파크고딕 L" charset="0"/>
                        </a:rPr>
                        <a:t>3</a:t>
                      </a:r>
                      <a:endParaRPr lang="ko-KR" altLang="en-US" sz="1800" kern="1200" dirty="0" smtClean="0" cap="none" b="0" strike="noStrike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0" indent="0" algn="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latin typeface="인터파크고딕 L" charset="0"/>
                          <a:ea typeface="인터파크고딕 L" charset="0"/>
                        </a:rPr>
                        <a:t>4</a:t>
                      </a:r>
                      <a:endParaRPr lang="ko-KR" altLang="en-US" sz="1800" kern="1200" dirty="0" smtClean="0" cap="none" b="0" strike="noStrike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0" indent="0" algn="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0" indent="0" algn="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bg1">
                            <a:lumMod val="75000"/>
                          </a:schemeClr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인터파크고딕 L" charset="0"/>
                        <a:ea typeface="인터파크고딕 L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7A74012-B55B-4B8E-9B33-B22945029820}"/>
              </a:ext>
            </a:extLst>
          </p:cNvPr>
          <p:cNvSpPr/>
          <p:nvPr/>
        </p:nvSpPr>
        <p:spPr>
          <a:xfrm>
            <a:off x="969010" y="2193290"/>
            <a:ext cx="5126990" cy="1757680"/>
          </a:xfrm>
          <a:prstGeom prst="rect">
            <a:avLst/>
          </a:prstGeom>
          <a:solidFill>
            <a:schemeClr val="accent4">
              <a:lumMod val="60000"/>
              <a:lumOff val="40000"/>
              <a:alpha val="21000"/>
            </a:schemeClr>
          </a:solidFill>
          <a:ln w="889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808AE-0755-4569-9A56-AD3EAB3BF36E}"/>
              </a:ext>
            </a:extLst>
          </p:cNvPr>
          <p:cNvSpPr/>
          <p:nvPr/>
        </p:nvSpPr>
        <p:spPr>
          <a:xfrm>
            <a:off x="969010" y="3950970"/>
            <a:ext cx="5126990" cy="756920"/>
          </a:xfrm>
          <a:prstGeom prst="rect">
            <a:avLst/>
          </a:prstGeom>
          <a:solidFill>
            <a:srgbClr val="F5808E">
              <a:alpha val="21000"/>
            </a:srgbClr>
          </a:solidFill>
          <a:ln w="88900">
            <a:solidFill>
              <a:srgbClr val="F59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34AEC-33DD-4773-ACC6-D9ECB989F5D3}"/>
              </a:ext>
            </a:extLst>
          </p:cNvPr>
          <p:cNvSpPr txBox="1"/>
          <p:nvPr/>
        </p:nvSpPr>
        <p:spPr>
          <a:xfrm>
            <a:off x="6992620" y="2113280"/>
            <a:ext cx="322389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Train70 : 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모형 설계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E620D-3A8D-402E-8A25-468570034EEB}"/>
              </a:ext>
            </a:extLst>
          </p:cNvPr>
          <p:cNvSpPr txBox="1"/>
          <p:nvPr/>
        </p:nvSpPr>
        <p:spPr>
          <a:xfrm>
            <a:off x="7013575" y="3893820"/>
            <a:ext cx="316928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Test30 : 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모형 확인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7BB3B-27E6-41C7-B8BA-AE7EF4585860}"/>
              </a:ext>
            </a:extLst>
          </p:cNvPr>
          <p:cNvSpPr txBox="1"/>
          <p:nvPr/>
        </p:nvSpPr>
        <p:spPr>
          <a:xfrm>
            <a:off x="3205480" y="2690495"/>
            <a:ext cx="935355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C000">
                    <a:alpha val="34000"/>
                  </a:srgb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70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1C5B2-D490-4EB2-A05A-B356FB3A7BC5}"/>
              </a:ext>
            </a:extLst>
          </p:cNvPr>
          <p:cNvSpPr txBox="1"/>
          <p:nvPr/>
        </p:nvSpPr>
        <p:spPr>
          <a:xfrm>
            <a:off x="3205480" y="3867785"/>
            <a:ext cx="97536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5919C">
                    <a:alpha val="34000"/>
                  </a:srgb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EC21B-C396-4A02-914B-B75D4611A6DA}"/>
              </a:ext>
            </a:extLst>
          </p:cNvPr>
          <p:cNvSpPr txBox="1"/>
          <p:nvPr/>
        </p:nvSpPr>
        <p:spPr>
          <a:xfrm>
            <a:off x="7060565" y="2630170"/>
            <a:ext cx="2789555" cy="892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glm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사용한 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로지스틱 회귀 모형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9F546-C4FC-4904-809A-9DA793B10F41}"/>
              </a:ext>
            </a:extLst>
          </p:cNvPr>
          <p:cNvSpPr txBox="1"/>
          <p:nvPr/>
        </p:nvSpPr>
        <p:spPr>
          <a:xfrm>
            <a:off x="7060565" y="4427220"/>
            <a:ext cx="2740660" cy="892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roc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곡선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</a:t>
            </a:r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auc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</a:t>
            </a:r>
          </a:p>
          <a:p>
            <a:r>
              <a:rPr lang="en-US" altLang="ko-KR" sz="2600" dirty="0" err="1">
                <a:solidFill>
                  <a:schemeClr val="bg1">
                    <a:lumMod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confusionMatrix</a:t>
            </a:r>
            <a:endParaRPr lang="en-US" altLang="ko-KR" sz="2600" dirty="0">
              <a:solidFill>
                <a:schemeClr val="bg1">
                  <a:lumMod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96A2C9-C6BB-4528-8A4E-1C65A1515F6E}"/>
              </a:ext>
            </a:extLst>
          </p:cNvPr>
          <p:cNvSpPr txBox="1"/>
          <p:nvPr/>
        </p:nvSpPr>
        <p:spPr>
          <a:xfrm>
            <a:off x="8037195" y="5560695"/>
            <a:ext cx="364490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C0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4</a:t>
            </a:r>
            <a:r>
              <a:rPr lang="ko-KR" altLang="en-US" sz="3600" dirty="0">
                <a:solidFill>
                  <a:srgbClr val="C0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번 반복</a:t>
            </a: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하여 비교</a:t>
            </a:r>
            <a:endParaRPr lang="en-US" altLang="ko-KR" sz="36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36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chemeClr val="bg1">
                <a:lumMod val="85000"/>
                <a:alpha val="60000"/>
              </a:schemeClr>
            </a:gs>
            <a:gs pos="100000">
              <a:schemeClr val="bg1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B17ED29C-2B93-4E6A-BA65-E0709F6CD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141" r="17145" b="19744"/>
          <a:stretch/>
        </p:blipFill>
        <p:spPr>
          <a:xfrm>
            <a:off x="1242060" y="3938270"/>
            <a:ext cx="1438275" cy="1043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48DCA8-8FD6-4C90-ADA1-14B6498BF03B}"/>
              </a:ext>
            </a:extLst>
          </p:cNvPr>
          <p:cNvSpPr txBox="1"/>
          <p:nvPr/>
        </p:nvSpPr>
        <p:spPr>
          <a:xfrm>
            <a:off x="1741805" y="1180465"/>
            <a:ext cx="396240" cy="101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1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46545-1278-4887-A8C7-BD8589EA773F}"/>
              </a:ext>
            </a:extLst>
          </p:cNvPr>
          <p:cNvSpPr txBox="1"/>
          <p:nvPr/>
        </p:nvSpPr>
        <p:spPr>
          <a:xfrm>
            <a:off x="718185" y="2435860"/>
            <a:ext cx="2460625" cy="1336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데이터소개</a:t>
            </a:r>
            <a:endParaRPr lang="en-US" altLang="ko-KR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28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분석목적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A6B62-B0C3-4E06-A8F6-DA92ED7D98B1}"/>
              </a:ext>
            </a:extLst>
          </p:cNvPr>
          <p:cNvSpPr txBox="1"/>
          <p:nvPr/>
        </p:nvSpPr>
        <p:spPr>
          <a:xfrm>
            <a:off x="3629660" y="2432685"/>
            <a:ext cx="2473960" cy="1336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데이터탐색</a:t>
            </a:r>
            <a:endParaRPr lang="en-US" altLang="ko-KR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28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정재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24C8A-FD31-4CED-A262-5912610CC944}"/>
              </a:ext>
            </a:extLst>
          </p:cNvPr>
          <p:cNvSpPr txBox="1"/>
          <p:nvPr/>
        </p:nvSpPr>
        <p:spPr>
          <a:xfrm>
            <a:off x="6511925" y="2463165"/>
            <a:ext cx="1970405" cy="1336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모형구축</a:t>
            </a:r>
            <a:endParaRPr lang="en-US" altLang="ko-KR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28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설명</a:t>
            </a:r>
            <a:endParaRPr lang="en-US" altLang="ko-KR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D4C1543E-0F34-4FEF-A95E-CC79084C6E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141" r="17145" b="19744"/>
          <a:stretch/>
        </p:blipFill>
        <p:spPr>
          <a:xfrm>
            <a:off x="4065905" y="3947795"/>
            <a:ext cx="1438275" cy="10439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A26293-219F-44D2-8151-811EE667C9F2}"/>
              </a:ext>
            </a:extLst>
          </p:cNvPr>
          <p:cNvSpPr txBox="1"/>
          <p:nvPr/>
        </p:nvSpPr>
        <p:spPr>
          <a:xfrm>
            <a:off x="4560570" y="1180465"/>
            <a:ext cx="574040" cy="101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F718F96D-0153-4D6D-B0DC-1117A3804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141" r="17145" b="19744"/>
          <a:stretch/>
        </p:blipFill>
        <p:spPr>
          <a:xfrm>
            <a:off x="6567805" y="3947795"/>
            <a:ext cx="1438275" cy="10439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70E741-D59F-42D4-A4AA-40F8C320A1A4}"/>
              </a:ext>
            </a:extLst>
          </p:cNvPr>
          <p:cNvSpPr txBox="1"/>
          <p:nvPr/>
        </p:nvSpPr>
        <p:spPr>
          <a:xfrm>
            <a:off x="7154545" y="1180465"/>
            <a:ext cx="569595" cy="101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3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BDC8760-3C0A-4E13-B361-D6C481E1E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141" r="17145" b="19744"/>
          <a:stretch/>
        </p:blipFill>
        <p:spPr>
          <a:xfrm>
            <a:off x="9300210" y="3938270"/>
            <a:ext cx="1438275" cy="10439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0E62A7-6DAA-4D01-A3BE-E6438B9F1BAA}"/>
              </a:ext>
            </a:extLst>
          </p:cNvPr>
          <p:cNvSpPr txBox="1"/>
          <p:nvPr/>
        </p:nvSpPr>
        <p:spPr>
          <a:xfrm>
            <a:off x="9712325" y="1180465"/>
            <a:ext cx="591820" cy="101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alpha val="30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4</a:t>
            </a:r>
            <a:endParaRPr lang="ko-KR" altLang="en-US" sz="6000" b="1" dirty="0">
              <a:solidFill>
                <a:schemeClr val="tx1">
                  <a:alpha val="30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3B1BD1-226B-4666-BC30-1E7DC8BB0935}"/>
              </a:ext>
            </a:extLst>
          </p:cNvPr>
          <p:cNvCxnSpPr>
            <a:cxnSpLocks/>
          </p:cNvCxnSpPr>
          <p:nvPr/>
        </p:nvCxnSpPr>
        <p:spPr>
          <a:xfrm flipH="1">
            <a:off x="0" y="4483100"/>
            <a:ext cx="1721485" cy="0"/>
          </a:xfrm>
          <a:prstGeom prst="line">
            <a:avLst/>
          </a:prstGeom>
          <a:ln w="114300">
            <a:gradFill flip="none" rotWithShape="1">
              <a:gsLst>
                <a:gs pos="0">
                  <a:srgbClr val="5C5393">
                    <a:alpha val="93000"/>
                  </a:srgbClr>
                </a:gs>
                <a:gs pos="40000">
                  <a:srgbClr val="6C5B7B">
                    <a:lumMod val="100000"/>
                  </a:srgbClr>
                </a:gs>
                <a:gs pos="71000">
                  <a:srgbClr val="C06C84"/>
                </a:gs>
                <a:gs pos="95000">
                  <a:srgbClr val="F67280">
                    <a:alpha val="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7D33691-86D7-43C8-AB1F-0EC67D3285CF}"/>
              </a:ext>
            </a:extLst>
          </p:cNvPr>
          <p:cNvCxnSpPr>
            <a:cxnSpLocks/>
          </p:cNvCxnSpPr>
          <p:nvPr/>
        </p:nvCxnSpPr>
        <p:spPr>
          <a:xfrm>
            <a:off x="5259070" y="4488815"/>
            <a:ext cx="1895475" cy="0"/>
          </a:xfrm>
          <a:prstGeom prst="line">
            <a:avLst/>
          </a:prstGeom>
          <a:ln w="114300">
            <a:solidFill>
              <a:srgbClr val="F5808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BC79C8E-8C06-442B-8025-00DD668ACE37}"/>
              </a:ext>
            </a:extLst>
          </p:cNvPr>
          <p:cNvCxnSpPr>
            <a:cxnSpLocks/>
          </p:cNvCxnSpPr>
          <p:nvPr/>
        </p:nvCxnSpPr>
        <p:spPr>
          <a:xfrm>
            <a:off x="8006715" y="4488815"/>
            <a:ext cx="1828800" cy="5715"/>
          </a:xfrm>
          <a:prstGeom prst="line">
            <a:avLst/>
          </a:prstGeom>
          <a:ln w="114300">
            <a:solidFill>
              <a:srgbClr val="F5808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EE25F5A-7072-494C-B6F0-853CB13D0617}"/>
              </a:ext>
            </a:extLst>
          </p:cNvPr>
          <p:cNvSpPr txBox="1"/>
          <p:nvPr/>
        </p:nvSpPr>
        <p:spPr>
          <a:xfrm>
            <a:off x="3557905" y="4799965"/>
            <a:ext cx="5076190" cy="1323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300" dirty="0">
                <a:gradFill flip="none" rotWithShape="1">
                  <a:gsLst>
                    <a:gs pos="0">
                      <a:srgbClr val="5C5393">
                        <a:alpha val="78000"/>
                      </a:srgbClr>
                    </a:gs>
                    <a:gs pos="24000">
                      <a:srgbClr val="6C5B7B">
                        <a:lumMod val="100000"/>
                        <a:alpha val="78000"/>
                      </a:srgbClr>
                    </a:gs>
                    <a:gs pos="40000">
                      <a:srgbClr val="C06C84">
                        <a:alpha val="78000"/>
                      </a:srgbClr>
                    </a:gs>
                    <a:gs pos="71000">
                      <a:srgbClr val="F67280">
                        <a:alpha val="70000"/>
                      </a:srgbClr>
                    </a:gs>
                  </a:gsLst>
                  <a:lin ang="16200000" scaled="1"/>
                  <a:tileRect/>
                </a:gra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CONTENTS</a:t>
            </a:r>
            <a:endParaRPr lang="ko-KR" altLang="en-US" sz="8000" b="1" spc="300" dirty="0">
              <a:gradFill flip="none" rotWithShape="1">
                <a:gsLst>
                  <a:gs pos="0">
                    <a:srgbClr val="5C5393">
                      <a:alpha val="78000"/>
                    </a:srgbClr>
                  </a:gs>
                  <a:gs pos="24000">
                    <a:srgbClr val="6C5B7B">
                      <a:lumMod val="100000"/>
                      <a:alpha val="78000"/>
                    </a:srgbClr>
                  </a:gs>
                  <a:gs pos="40000">
                    <a:srgbClr val="C06C84">
                      <a:alpha val="78000"/>
                    </a:srgbClr>
                  </a:gs>
                  <a:gs pos="71000">
                    <a:srgbClr val="F67280">
                      <a:alpha val="70000"/>
                    </a:srgbClr>
                  </a:gs>
                </a:gsLst>
                <a:lin ang="16200000" scaled="1"/>
                <a:tileRect/>
              </a:gra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832C811-9084-499C-9941-DF27EABD4B84}"/>
              </a:ext>
            </a:extLst>
          </p:cNvPr>
          <p:cNvCxnSpPr>
            <a:cxnSpLocks/>
          </p:cNvCxnSpPr>
          <p:nvPr/>
        </p:nvCxnSpPr>
        <p:spPr>
          <a:xfrm>
            <a:off x="2451100" y="4481830"/>
            <a:ext cx="2233930" cy="6350"/>
          </a:xfrm>
          <a:prstGeom prst="line">
            <a:avLst/>
          </a:prstGeom>
          <a:ln w="114300">
            <a:solidFill>
              <a:srgbClr val="F5808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54FDB53-7012-4178-BB14-B4F2F9274E34}"/>
              </a:ext>
            </a:extLst>
          </p:cNvPr>
          <p:cNvCxnSpPr>
            <a:cxnSpLocks/>
          </p:cNvCxnSpPr>
          <p:nvPr/>
        </p:nvCxnSpPr>
        <p:spPr>
          <a:xfrm>
            <a:off x="10470515" y="4488815"/>
            <a:ext cx="1721485" cy="0"/>
          </a:xfrm>
          <a:prstGeom prst="line">
            <a:avLst/>
          </a:prstGeom>
          <a:ln w="114300">
            <a:gradFill flip="none" rotWithShape="1">
              <a:gsLst>
                <a:gs pos="0">
                  <a:srgbClr val="5C5393">
                    <a:alpha val="93000"/>
                  </a:srgbClr>
                </a:gs>
                <a:gs pos="40000">
                  <a:srgbClr val="6C5B7B">
                    <a:lumMod val="100000"/>
                  </a:srgbClr>
                </a:gs>
                <a:gs pos="71000">
                  <a:srgbClr val="C06C84"/>
                </a:gs>
                <a:gs pos="100000">
                  <a:srgbClr val="F6728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1DAEEF-F4FF-4439-AD92-1E408201B2AD}"/>
              </a:ext>
            </a:extLst>
          </p:cNvPr>
          <p:cNvSpPr txBox="1"/>
          <p:nvPr/>
        </p:nvSpPr>
        <p:spPr>
          <a:xfrm>
            <a:off x="8759190" y="2435860"/>
            <a:ext cx="2460625" cy="1336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분석결과</a:t>
            </a:r>
            <a:endParaRPr lang="en-US" altLang="ko-KR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28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42039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pan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620" y="0"/>
            <a:ext cx="8926195" cy="810895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20" y="85090"/>
            <a:ext cx="408051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925"/>
            <a:ext cx="12192000" cy="254635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BCC8E-5A63-4199-90B5-823F076376A2}"/>
              </a:ext>
            </a:extLst>
          </p:cNvPr>
          <p:cNvSpPr txBox="1"/>
          <p:nvPr/>
        </p:nvSpPr>
        <p:spPr>
          <a:xfrm>
            <a:off x="878205" y="2221230"/>
            <a:ext cx="624840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iid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F77B0-4CC5-40FC-B630-36DBEC214E39}"/>
              </a:ext>
            </a:extLst>
          </p:cNvPr>
          <p:cNvSpPr txBox="1"/>
          <p:nvPr/>
        </p:nvSpPr>
        <p:spPr>
          <a:xfrm>
            <a:off x="3591560" y="2753360"/>
            <a:ext cx="179768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pf_o_sha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5873F5-AF11-462A-B327-CB0FE89EF34F}"/>
              </a:ext>
            </a:extLst>
          </p:cNvPr>
          <p:cNvSpPr txBox="1"/>
          <p:nvPr/>
        </p:nvSpPr>
        <p:spPr>
          <a:xfrm>
            <a:off x="1479550" y="2753360"/>
            <a:ext cx="75501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pid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234055-1391-45A0-BD77-F89B3D276A24}"/>
              </a:ext>
            </a:extLst>
          </p:cNvPr>
          <p:cNvSpPr txBox="1"/>
          <p:nvPr/>
        </p:nvSpPr>
        <p:spPr>
          <a:xfrm>
            <a:off x="2331085" y="2753360"/>
            <a:ext cx="1188720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order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AFFCCF-AEB2-4F42-AA80-A7D071E5687D}"/>
              </a:ext>
            </a:extLst>
          </p:cNvPr>
          <p:cNvSpPr txBox="1"/>
          <p:nvPr/>
        </p:nvSpPr>
        <p:spPr>
          <a:xfrm>
            <a:off x="4352290" y="2221230"/>
            <a:ext cx="1354455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round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368685-8D59-4D8D-9E85-BF77E6C2A38F}"/>
              </a:ext>
            </a:extLst>
          </p:cNvPr>
          <p:cNvSpPr txBox="1"/>
          <p:nvPr/>
        </p:nvSpPr>
        <p:spPr>
          <a:xfrm>
            <a:off x="2953385" y="2221230"/>
            <a:ext cx="141922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condtn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0D1216-5F5F-4315-A2A0-0EE07ED81476}"/>
              </a:ext>
            </a:extLst>
          </p:cNvPr>
          <p:cNvSpPr txBox="1"/>
          <p:nvPr/>
        </p:nvSpPr>
        <p:spPr>
          <a:xfrm>
            <a:off x="1527175" y="2221230"/>
            <a:ext cx="1449070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gender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A127C2-F23D-4FB1-AB9A-5A17FF65C21B}"/>
              </a:ext>
            </a:extLst>
          </p:cNvPr>
          <p:cNvSpPr txBox="1"/>
          <p:nvPr/>
        </p:nvSpPr>
        <p:spPr>
          <a:xfrm>
            <a:off x="-642620" y="1281430"/>
            <a:ext cx="62865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3BD00E-5B85-4E01-9DE5-FA713320C9FA}"/>
              </a:ext>
            </a:extLst>
          </p:cNvPr>
          <p:cNvSpPr txBox="1"/>
          <p:nvPr/>
        </p:nvSpPr>
        <p:spPr>
          <a:xfrm>
            <a:off x="-671830" y="2118360"/>
            <a:ext cx="62865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32DE-A5C2-48FF-A751-D6AB35245372}"/>
              </a:ext>
            </a:extLst>
          </p:cNvPr>
          <p:cNvSpPr txBox="1"/>
          <p:nvPr/>
        </p:nvSpPr>
        <p:spPr>
          <a:xfrm>
            <a:off x="1939925" y="4300220"/>
            <a:ext cx="243967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33</a:t>
            </a:r>
            <a:r>
              <a:rPr lang="ko-KR" altLang="en-US" sz="34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개의 변수</a:t>
            </a:r>
            <a:endParaRPr lang="en-US" altLang="ko-KR" sz="34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B1CB5E-74B9-4E92-B0FC-D78E476BB1BF}"/>
              </a:ext>
            </a:extLst>
          </p:cNvPr>
          <p:cNvSpPr txBox="1"/>
          <p:nvPr/>
        </p:nvSpPr>
        <p:spPr>
          <a:xfrm rot="5400000">
            <a:off x="2798445" y="3545840"/>
            <a:ext cx="89408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……</a:t>
            </a: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A69660DB-4B48-4842-91A9-2F09FA698F33}"/>
              </a:ext>
            </a:extLst>
          </p:cNvPr>
          <p:cNvSpPr/>
          <p:nvPr/>
        </p:nvSpPr>
        <p:spPr>
          <a:xfrm>
            <a:off x="7708900" y="4429760"/>
            <a:ext cx="920115" cy="402590"/>
          </a:xfrm>
          <a:prstGeom prst="flowChartProcess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023F90-6ACB-430F-A049-5783076F5982}"/>
              </a:ext>
            </a:extLst>
          </p:cNvPr>
          <p:cNvSpPr txBox="1"/>
          <p:nvPr/>
        </p:nvSpPr>
        <p:spPr>
          <a:xfrm>
            <a:off x="6553835" y="2221230"/>
            <a:ext cx="624840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bg1">
                    <a:lumMod val="8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iid</a:t>
            </a:r>
            <a:endParaRPr lang="en-US" altLang="ko-KR" sz="3000" dirty="0">
              <a:solidFill>
                <a:schemeClr val="bg1">
                  <a:lumMod val="8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2BB896-A5FB-4D39-ABBA-CEF8F10FDDAB}"/>
              </a:ext>
            </a:extLst>
          </p:cNvPr>
          <p:cNvSpPr txBox="1"/>
          <p:nvPr/>
        </p:nvSpPr>
        <p:spPr>
          <a:xfrm>
            <a:off x="9267190" y="2753360"/>
            <a:ext cx="179768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pf_o_sha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D4E05C-5B9F-4F6A-81B7-7D75F71CD9EC}"/>
              </a:ext>
            </a:extLst>
          </p:cNvPr>
          <p:cNvSpPr txBox="1"/>
          <p:nvPr/>
        </p:nvSpPr>
        <p:spPr>
          <a:xfrm>
            <a:off x="7155180" y="2753360"/>
            <a:ext cx="75501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bg1">
                    <a:lumMod val="8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pid</a:t>
            </a:r>
            <a:endParaRPr lang="en-US" altLang="ko-KR" sz="3000" dirty="0">
              <a:solidFill>
                <a:schemeClr val="bg1">
                  <a:lumMod val="8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4C5505-B9D3-4F84-B5D5-1061BA95680D}"/>
              </a:ext>
            </a:extLst>
          </p:cNvPr>
          <p:cNvSpPr txBox="1"/>
          <p:nvPr/>
        </p:nvSpPr>
        <p:spPr>
          <a:xfrm>
            <a:off x="8006715" y="2753360"/>
            <a:ext cx="1188720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order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28DFE8-580D-4DD8-942D-DC981C529305}"/>
              </a:ext>
            </a:extLst>
          </p:cNvPr>
          <p:cNvSpPr txBox="1"/>
          <p:nvPr/>
        </p:nvSpPr>
        <p:spPr>
          <a:xfrm>
            <a:off x="10027920" y="2221230"/>
            <a:ext cx="1354455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round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9A19DC-B342-40B1-9738-CDDF17506A6E}"/>
              </a:ext>
            </a:extLst>
          </p:cNvPr>
          <p:cNvSpPr txBox="1"/>
          <p:nvPr/>
        </p:nvSpPr>
        <p:spPr>
          <a:xfrm>
            <a:off x="8629015" y="2221230"/>
            <a:ext cx="141922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condtn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E177D1-5DC1-404E-924E-274C10C8C901}"/>
              </a:ext>
            </a:extLst>
          </p:cNvPr>
          <p:cNvSpPr txBox="1"/>
          <p:nvPr/>
        </p:nvSpPr>
        <p:spPr>
          <a:xfrm>
            <a:off x="7202805" y="2221230"/>
            <a:ext cx="1449070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gender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914E9F-1F04-4569-9A76-1C21D118CEE3}"/>
              </a:ext>
            </a:extLst>
          </p:cNvPr>
          <p:cNvSpPr txBox="1"/>
          <p:nvPr/>
        </p:nvSpPr>
        <p:spPr>
          <a:xfrm rot="5400000">
            <a:off x="8474075" y="3545840"/>
            <a:ext cx="89408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……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E7CD0D-6655-4AB1-B0ED-14E8B94D461A}"/>
              </a:ext>
            </a:extLst>
          </p:cNvPr>
          <p:cNvSpPr txBox="1"/>
          <p:nvPr/>
        </p:nvSpPr>
        <p:spPr>
          <a:xfrm>
            <a:off x="7615555" y="4300220"/>
            <a:ext cx="239903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31</a:t>
            </a:r>
            <a:r>
              <a:rPr lang="ko-KR" altLang="en-US" sz="34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개의 변수</a:t>
            </a:r>
            <a:endParaRPr lang="en-US" altLang="ko-KR" sz="34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F19000FD-4464-4791-92C6-9AB8222BA950}"/>
              </a:ext>
            </a:extLst>
          </p:cNvPr>
          <p:cNvSpPr/>
          <p:nvPr/>
        </p:nvSpPr>
        <p:spPr>
          <a:xfrm>
            <a:off x="5769610" y="3325495"/>
            <a:ext cx="771525" cy="4445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8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2E7EDF80-B906-41A1-9922-761DF58238C1}"/>
              </a:ext>
            </a:extLst>
          </p:cNvPr>
          <p:cNvSpPr/>
          <p:nvPr/>
        </p:nvSpPr>
        <p:spPr>
          <a:xfrm>
            <a:off x="3895725" y="4830445"/>
            <a:ext cx="1606550" cy="431800"/>
          </a:xfrm>
          <a:prstGeom prst="flowChartProcess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08B1982F-F698-45DA-8D21-805DC1C26958}"/>
              </a:ext>
            </a:extLst>
          </p:cNvPr>
          <p:cNvSpPr/>
          <p:nvPr/>
        </p:nvSpPr>
        <p:spPr>
          <a:xfrm>
            <a:off x="6670040" y="4135120"/>
            <a:ext cx="1528445" cy="402590"/>
          </a:xfrm>
          <a:prstGeom prst="flowChartProcess">
            <a:avLst/>
          </a:prstGeom>
          <a:solidFill>
            <a:schemeClr val="accent4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620" y="0"/>
            <a:ext cx="8926195" cy="810895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20" y="85090"/>
            <a:ext cx="408051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925"/>
            <a:ext cx="12192000" cy="254635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2468880" y="1830705"/>
            <a:ext cx="715327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match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예측하는 로지스틱 회귀 모형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fitting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8B66755-C238-4624-A74C-8581CF50F9F3}"/>
              </a:ext>
            </a:extLst>
          </p:cNvPr>
          <p:cNvSpPr/>
          <p:nvPr/>
        </p:nvSpPr>
        <p:spPr>
          <a:xfrm rot="5400000">
            <a:off x="5807075" y="3103245"/>
            <a:ext cx="553720" cy="74549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84348D-3AF6-46D7-912D-9532837A765F}"/>
              </a:ext>
            </a:extLst>
          </p:cNvPr>
          <p:cNvSpPr txBox="1"/>
          <p:nvPr/>
        </p:nvSpPr>
        <p:spPr>
          <a:xfrm>
            <a:off x="3820795" y="4059555"/>
            <a:ext cx="4472940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변수 내 무의미한 범주 통합</a:t>
            </a:r>
            <a:endParaRPr lang="en-US" altLang="ko-KR" sz="30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E722F6-3CB2-42B2-BF8A-C8FC9B0A9CE9}"/>
              </a:ext>
            </a:extLst>
          </p:cNvPr>
          <p:cNvSpPr/>
          <p:nvPr/>
        </p:nvSpPr>
        <p:spPr>
          <a:xfrm>
            <a:off x="3677920" y="4968875"/>
            <a:ext cx="137795" cy="1377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5E3B36A-2A25-447F-B971-5069A12159D0}"/>
              </a:ext>
            </a:extLst>
          </p:cNvPr>
          <p:cNvSpPr/>
          <p:nvPr/>
        </p:nvSpPr>
        <p:spPr>
          <a:xfrm>
            <a:off x="3677920" y="4286885"/>
            <a:ext cx="137795" cy="1377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4C83DB-FDF3-4A61-B718-13D07F44C771}"/>
              </a:ext>
            </a:extLst>
          </p:cNvPr>
          <p:cNvSpPr txBox="1"/>
          <p:nvPr/>
        </p:nvSpPr>
        <p:spPr>
          <a:xfrm>
            <a:off x="3244850" y="2357755"/>
            <a:ext cx="5373370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-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유의하지 않은 변수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 </a:t>
            </a:r>
            <a:r>
              <a:rPr lang="ko-KR" altLang="en-US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다중공선성</a:t>
            </a:r>
            <a:endParaRPr lang="en-US" altLang="ko-KR" sz="30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EE04DD-D405-4E33-8675-9ACD05F4EB41}"/>
              </a:ext>
            </a:extLst>
          </p:cNvPr>
          <p:cNvSpPr txBox="1"/>
          <p:nvPr/>
        </p:nvSpPr>
        <p:spPr>
          <a:xfrm>
            <a:off x="3820795" y="4729480"/>
            <a:ext cx="373189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stepwise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로 변수 제거</a:t>
            </a:r>
            <a:endParaRPr lang="en-US" altLang="ko-KR" sz="30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8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 flipH="1">
            <a:off x="-7620" y="0"/>
            <a:ext cx="8926195" cy="810895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5920" y="85090"/>
            <a:ext cx="408051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</a:t>
            </a:r>
            <a:r>
              <a:rPr lang="en-US" altLang="ko-KR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2.  </a:t>
            </a:r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로지스틱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 flipH="1">
            <a:off x="0" y="6638925"/>
            <a:ext cx="12192000" cy="254635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32DE-A5C2-48FF-A751-D6AB35245372}"/>
              </a:ext>
            </a:extLst>
          </p:cNvPr>
          <p:cNvSpPr txBox="1"/>
          <p:nvPr/>
        </p:nvSpPr>
        <p:spPr>
          <a:xfrm>
            <a:off x="2437765" y="1529080"/>
            <a:ext cx="196596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ROC curve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F359D7-1BF2-4D1E-A125-7469447B5795}"/>
              </a:ext>
            </a:extLst>
          </p:cNvPr>
          <p:cNvGrpSpPr/>
          <p:nvPr/>
        </p:nvGrpSpPr>
        <p:grpSpPr>
          <a:xfrm>
            <a:off x="993140" y="1988185"/>
            <a:ext cx="4285615" cy="3844925"/>
            <a:chOff x="993140" y="1988185"/>
            <a:chExt cx="4285615" cy="38449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117FB86-34B0-47BC-8854-2B3DF6A26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1910" y="1988185"/>
              <a:ext cx="3967480" cy="350456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67DD3A-CE2F-41A8-A821-8D6C11823895}"/>
                </a:ext>
              </a:extLst>
            </p:cNvPr>
            <p:cNvSpPr txBox="1"/>
            <p:nvPr/>
          </p:nvSpPr>
          <p:spPr>
            <a:xfrm rot="16200000">
              <a:off x="153670" y="3392170"/>
              <a:ext cx="2011680" cy="353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700" dirty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THE스피드" panose="02020503020101020101" pitchFamily="18" charset="-127"/>
                </a:rPr>
                <a:t>True positive rate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F822EE-CBCF-4C09-8C0C-9517ACE38831}"/>
                </a:ext>
              </a:extLst>
            </p:cNvPr>
            <p:cNvSpPr txBox="1"/>
            <p:nvPr/>
          </p:nvSpPr>
          <p:spPr>
            <a:xfrm>
              <a:off x="2379980" y="5478780"/>
              <a:ext cx="2077085" cy="353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700" dirty="0">
                  <a:latin typeface="인터파크고딕 L" panose="02000000000000000000" pitchFamily="2" charset="-127"/>
                  <a:ea typeface="인터파크고딕 L" panose="02000000000000000000" pitchFamily="2" charset="-127"/>
                  <a:cs typeface="THE스피드" panose="02020503020101020101" pitchFamily="18" charset="-127"/>
                </a:rPr>
                <a:t>False positive rate</a:t>
              </a:r>
            </a:p>
          </p:txBody>
        </p:sp>
      </p:grp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1DB02FA-0EFA-4BD2-943B-F27E66CEF082}"/>
              </a:ext>
            </a:extLst>
          </p:cNvPr>
          <p:cNvSpPr/>
          <p:nvPr/>
        </p:nvSpPr>
        <p:spPr>
          <a:xfrm>
            <a:off x="2164080" y="3512185"/>
            <a:ext cx="803275" cy="484505"/>
          </a:xfrm>
          <a:prstGeom prst="rightArrow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5B1B0-FFE3-40BE-8B0A-2A4BA22AD629}"/>
              </a:ext>
            </a:extLst>
          </p:cNvPr>
          <p:cNvSpPr txBox="1"/>
          <p:nvPr/>
        </p:nvSpPr>
        <p:spPr>
          <a:xfrm>
            <a:off x="2967355" y="3442970"/>
            <a:ext cx="1276350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auc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=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A553651-845E-4EE2-97E3-F4BC7B9C4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20004"/>
              </p:ext>
            </p:extLst>
          </p:nvPr>
        </p:nvGraphicFramePr>
        <p:xfrm>
          <a:off x="7425553" y="2194365"/>
          <a:ext cx="3042744" cy="208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48">
                  <a:extLst>
                    <a:ext uri="{9D8B030D-6E8A-4147-A177-3AD203B41FA5}">
                      <a16:colId xmlns:a16="http://schemas.microsoft.com/office/drawing/2014/main" val="338909668"/>
                    </a:ext>
                  </a:extLst>
                </a:gridCol>
                <a:gridCol w="1014248">
                  <a:extLst>
                    <a:ext uri="{9D8B030D-6E8A-4147-A177-3AD203B41FA5}">
                      <a16:colId xmlns:a16="http://schemas.microsoft.com/office/drawing/2014/main" val="3021941672"/>
                    </a:ext>
                  </a:extLst>
                </a:gridCol>
                <a:gridCol w="1014248">
                  <a:extLst>
                    <a:ext uri="{9D8B030D-6E8A-4147-A177-3AD203B41FA5}">
                      <a16:colId xmlns:a16="http://schemas.microsoft.com/office/drawing/2014/main" val="2782242876"/>
                    </a:ext>
                  </a:extLst>
                </a:gridCol>
              </a:tblGrid>
              <a:tr h="695854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  0</a:t>
                      </a:r>
                      <a:endParaRPr lang="ko-KR" altLang="en-US" sz="28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  1</a:t>
                      </a:r>
                      <a:endParaRPr lang="ko-KR" altLang="en-US" sz="28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35670"/>
                  </a:ext>
                </a:extLst>
              </a:tr>
              <a:tr h="695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0</a:t>
                      </a:r>
                      <a:endParaRPr lang="ko-KR" altLang="en-US" sz="28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1571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216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78809"/>
                  </a:ext>
                </a:extLst>
              </a:tr>
              <a:tr h="695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8982AC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</a:t>
                      </a:r>
                      <a:endParaRPr lang="ko-KR" altLang="en-US" sz="2800" b="0" dirty="0">
                        <a:solidFill>
                          <a:srgbClr val="8982AC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61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898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b="0">
                          <a:solidFill>
                            <a:schemeClr val="tx1"/>
                          </a:solidFill>
                          <a:latin typeface="인터파크고딕 B" panose="02000000000000000000" pitchFamily="2" charset="-127"/>
                          <a:ea typeface="인터파크고딕 B" panose="02000000000000000000" pitchFamily="2" charset="-127"/>
                        </a:rPr>
                        <a:t>110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인터파크고딕 B" panose="02000000000000000000" pitchFamily="2" charset="-127"/>
                        <a:ea typeface="인터파크고딕 B" panose="02000000000000000000" pitchFamily="2" charset="-127"/>
                      </a:endParaRPr>
                    </a:p>
                  </a:txBody>
                  <a:tcPr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58884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F618E70-24B8-437C-9FA1-BAD8B9316043}"/>
              </a:ext>
            </a:extLst>
          </p:cNvPr>
          <p:cNvSpPr txBox="1"/>
          <p:nvPr/>
        </p:nvSpPr>
        <p:spPr>
          <a:xfrm>
            <a:off x="9012555" y="1851660"/>
            <a:ext cx="99441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2">
                    <a:lumMod val="5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match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0FE6E-03BA-4624-A351-6FA59DE7AAF4}"/>
              </a:ext>
            </a:extLst>
          </p:cNvPr>
          <p:cNvSpPr txBox="1"/>
          <p:nvPr/>
        </p:nvSpPr>
        <p:spPr>
          <a:xfrm rot="16200000">
            <a:off x="6455410" y="3394075"/>
            <a:ext cx="1541145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2">
                    <a:lumMod val="5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HE스피드" panose="02020503020101020101" pitchFamily="18" charset="-127"/>
              </a:rPr>
              <a:t>prediction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21FD32-4427-4060-BBCE-0B1858B025FC}"/>
              </a:ext>
            </a:extLst>
          </p:cNvPr>
          <p:cNvSpPr txBox="1"/>
          <p:nvPr/>
        </p:nvSpPr>
        <p:spPr>
          <a:xfrm>
            <a:off x="7010400" y="4621530"/>
            <a:ext cx="253047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accuracy =  </a:t>
            </a:r>
          </a:p>
        </p:txBody>
      </p:sp>
    </p:spTree>
    <p:extLst>
      <p:ext uri="{BB962C8B-B14F-4D97-AF65-F5344CB8AC3E}">
        <p14:creationId xmlns:p14="http://schemas.microsoft.com/office/powerpoint/2010/main" val="246505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4034790" y="2705735"/>
            <a:ext cx="3923030" cy="1323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6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795270" y="2320925"/>
            <a:ext cx="741045" cy="2216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477885" y="4297680"/>
            <a:ext cx="3710305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362950" y="2320925"/>
            <a:ext cx="755015" cy="2216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67F6654-1B90-4191-B5D5-9086A7809937}"/>
              </a:ext>
            </a:extLst>
          </p:cNvPr>
          <p:cNvCxnSpPr>
            <a:cxnSpLocks/>
          </p:cNvCxnSpPr>
          <p:nvPr/>
        </p:nvCxnSpPr>
        <p:spPr>
          <a:xfrm>
            <a:off x="0" y="4297680"/>
            <a:ext cx="3319145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30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48DCA8-8FD6-4C90-ADA1-14B6498BF03B}"/>
              </a:ext>
            </a:extLst>
          </p:cNvPr>
          <p:cNvSpPr txBox="1"/>
          <p:nvPr/>
        </p:nvSpPr>
        <p:spPr>
          <a:xfrm>
            <a:off x="1109345" y="2121535"/>
            <a:ext cx="2225675" cy="954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alpha val="3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높게 나타나는</a:t>
            </a:r>
            <a:endParaRPr lang="en-US" altLang="ko-KR" sz="2800" b="1" dirty="0">
              <a:solidFill>
                <a:schemeClr val="tx1">
                  <a:alpha val="30000"/>
                </a:schemeClr>
              </a:solidFill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2800" b="1" dirty="0">
                <a:solidFill>
                  <a:schemeClr val="tx1">
                    <a:alpha val="3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요인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46545-1278-4887-A8C7-BD8589EA773F}"/>
              </a:ext>
            </a:extLst>
          </p:cNvPr>
          <p:cNvSpPr txBox="1"/>
          <p:nvPr/>
        </p:nvSpPr>
        <p:spPr>
          <a:xfrm>
            <a:off x="1037590" y="1613535"/>
            <a:ext cx="246062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</a:t>
            </a:r>
            <a:r>
              <a:rPr lang="en-US" altLang="ko-KR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</a:t>
            </a:r>
            <a:endParaRPr lang="ko-KR" altLang="en-US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pic>
        <p:nvPicPr>
          <p:cNvPr id="22" name="그래픽 21">
            <a:extLst>
              <a:ext uri="{FF2B5EF4-FFF2-40B4-BE49-F238E27FC236}">
                <a16:creationId xmlns:a16="http://schemas.microsoft.com/office/drawing/2014/main" id="{991BF1E0-33F0-4C0D-9876-0F55590BDA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141" r="17145" b="19744"/>
          <a:stretch/>
        </p:blipFill>
        <p:spPr>
          <a:xfrm>
            <a:off x="6940550" y="3746500"/>
            <a:ext cx="1438275" cy="104394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F7124E-8B70-4331-B782-281C3CFF68E6}"/>
              </a:ext>
            </a:extLst>
          </p:cNvPr>
          <p:cNvCxnSpPr>
            <a:cxnSpLocks/>
          </p:cNvCxnSpPr>
          <p:nvPr/>
        </p:nvCxnSpPr>
        <p:spPr>
          <a:xfrm>
            <a:off x="8061960" y="4291330"/>
            <a:ext cx="2538730" cy="0"/>
          </a:xfrm>
          <a:prstGeom prst="line">
            <a:avLst/>
          </a:prstGeom>
          <a:ln w="114300">
            <a:solidFill>
              <a:srgbClr val="F5808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3B1BD1-226B-4666-BC30-1E7DC8BB0935}"/>
              </a:ext>
            </a:extLst>
          </p:cNvPr>
          <p:cNvCxnSpPr>
            <a:cxnSpLocks/>
          </p:cNvCxnSpPr>
          <p:nvPr/>
        </p:nvCxnSpPr>
        <p:spPr>
          <a:xfrm flipH="1">
            <a:off x="0" y="4292600"/>
            <a:ext cx="7154545" cy="0"/>
          </a:xfrm>
          <a:prstGeom prst="line">
            <a:avLst/>
          </a:prstGeom>
          <a:ln w="114300">
            <a:gradFill flip="none" rotWithShape="1">
              <a:gsLst>
                <a:gs pos="0">
                  <a:srgbClr val="5C5393">
                    <a:alpha val="93000"/>
                  </a:srgbClr>
                </a:gs>
                <a:gs pos="20000">
                  <a:srgbClr val="6C5B7B">
                    <a:lumMod val="100000"/>
                  </a:srgbClr>
                </a:gs>
                <a:gs pos="42000">
                  <a:srgbClr val="C06C84"/>
                </a:gs>
                <a:gs pos="69000">
                  <a:srgbClr val="F5919C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4B3A3AC-0768-46AE-B04F-3F1905EC5619}"/>
              </a:ext>
            </a:extLst>
          </p:cNvPr>
          <p:cNvSpPr txBox="1"/>
          <p:nvPr/>
        </p:nvSpPr>
        <p:spPr>
          <a:xfrm>
            <a:off x="4436110" y="1572895"/>
            <a:ext cx="154305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</a:t>
            </a:r>
            <a:r>
              <a:rPr lang="en-US" altLang="ko-KR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2</a:t>
            </a:r>
            <a:endParaRPr lang="ko-KR" altLang="en-US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E6B81E-E508-4236-A6EB-E74E4E04E79B}"/>
              </a:ext>
            </a:extLst>
          </p:cNvPr>
          <p:cNvSpPr txBox="1"/>
          <p:nvPr/>
        </p:nvSpPr>
        <p:spPr>
          <a:xfrm>
            <a:off x="3658870" y="4918710"/>
            <a:ext cx="13785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3600" b="1" spc="300" dirty="0" err="1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attr</a:t>
            </a:r>
            <a:endParaRPr lang="ko-KR" altLang="en-US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DCD64-FC91-4DB8-8199-79F7C47F1F54}"/>
              </a:ext>
            </a:extLst>
          </p:cNvPr>
          <p:cNvSpPr/>
          <p:nvPr/>
        </p:nvSpPr>
        <p:spPr>
          <a:xfrm rot="8916513">
            <a:off x="10347325" y="2712085"/>
            <a:ext cx="74930" cy="708025"/>
          </a:xfrm>
          <a:prstGeom prst="rect">
            <a:avLst/>
          </a:prstGeom>
          <a:solidFill>
            <a:srgbClr val="F58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B098FC-740B-47EE-A1D0-3CBE93F0ED22}"/>
              </a:ext>
            </a:extLst>
          </p:cNvPr>
          <p:cNvSpPr/>
          <p:nvPr/>
        </p:nvSpPr>
        <p:spPr>
          <a:xfrm rot="10800000">
            <a:off x="11033125" y="2583180"/>
            <a:ext cx="74930" cy="708025"/>
          </a:xfrm>
          <a:prstGeom prst="rect">
            <a:avLst/>
          </a:prstGeom>
          <a:solidFill>
            <a:srgbClr val="F58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2F09DF-EABA-4AA4-91BD-EE2789DD8892}"/>
              </a:ext>
            </a:extLst>
          </p:cNvPr>
          <p:cNvSpPr/>
          <p:nvPr/>
        </p:nvSpPr>
        <p:spPr>
          <a:xfrm rot="12683487" flipH="1">
            <a:off x="11718925" y="2679065"/>
            <a:ext cx="74930" cy="708025"/>
          </a:xfrm>
          <a:prstGeom prst="rect">
            <a:avLst/>
          </a:prstGeom>
          <a:solidFill>
            <a:srgbClr val="F58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하트 8">
            <a:extLst>
              <a:ext uri="{FF2B5EF4-FFF2-40B4-BE49-F238E27FC236}">
                <a16:creationId xmlns:a16="http://schemas.microsoft.com/office/drawing/2014/main" id="{D0C2291D-92C0-42E3-A7E0-65283369F1C4}"/>
              </a:ext>
            </a:extLst>
          </p:cNvPr>
          <p:cNvSpPr/>
          <p:nvPr/>
        </p:nvSpPr>
        <p:spPr>
          <a:xfrm>
            <a:off x="10295255" y="3431540"/>
            <a:ext cx="1543685" cy="1512570"/>
          </a:xfrm>
          <a:prstGeom prst="heart">
            <a:avLst/>
          </a:prstGeom>
          <a:solidFill>
            <a:srgbClr val="F58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BA46FD-8CAF-46D8-AF67-B239E832972F}"/>
              </a:ext>
            </a:extLst>
          </p:cNvPr>
          <p:cNvSpPr txBox="1"/>
          <p:nvPr/>
        </p:nvSpPr>
        <p:spPr>
          <a:xfrm>
            <a:off x="10093960" y="3895725"/>
            <a:ext cx="196913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MATCH</a:t>
            </a:r>
            <a:endParaRPr lang="ko-KR" altLang="en-US" sz="3600" b="1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FCA39E-758F-4E58-AC50-0F0FAE51776E}"/>
              </a:ext>
            </a:extLst>
          </p:cNvPr>
          <p:cNvCxnSpPr>
            <a:cxnSpLocks/>
          </p:cNvCxnSpPr>
          <p:nvPr/>
        </p:nvCxnSpPr>
        <p:spPr>
          <a:xfrm>
            <a:off x="2326005" y="3194685"/>
            <a:ext cx="0" cy="1096645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5DD78B-EDEB-49E4-9029-975FF4A76897}"/>
              </a:ext>
            </a:extLst>
          </p:cNvPr>
          <p:cNvCxnSpPr>
            <a:cxnSpLocks/>
          </p:cNvCxnSpPr>
          <p:nvPr/>
        </p:nvCxnSpPr>
        <p:spPr>
          <a:xfrm>
            <a:off x="5205095" y="3194685"/>
            <a:ext cx="0" cy="1096645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48DE5A-AA5F-4E68-BA90-726BA0DEA720}"/>
              </a:ext>
            </a:extLst>
          </p:cNvPr>
          <p:cNvCxnSpPr>
            <a:cxnSpLocks/>
          </p:cNvCxnSpPr>
          <p:nvPr/>
        </p:nvCxnSpPr>
        <p:spPr>
          <a:xfrm>
            <a:off x="8839835" y="3194685"/>
            <a:ext cx="0" cy="1096645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65D4B0-E503-462A-BC68-6031508ED845}"/>
              </a:ext>
            </a:extLst>
          </p:cNvPr>
          <p:cNvCxnSpPr>
            <a:cxnSpLocks/>
          </p:cNvCxnSpPr>
          <p:nvPr/>
        </p:nvCxnSpPr>
        <p:spPr>
          <a:xfrm>
            <a:off x="3658870" y="4292600"/>
            <a:ext cx="0" cy="1096645"/>
          </a:xfrm>
          <a:prstGeom prst="line">
            <a:avLst/>
          </a:prstGeom>
          <a:ln w="31750">
            <a:solidFill>
              <a:srgbClr val="F5808E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04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pan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48DCA8-8FD6-4C90-ADA1-14B6498BF03B}"/>
              </a:ext>
            </a:extLst>
          </p:cNvPr>
          <p:cNvSpPr txBox="1"/>
          <p:nvPr/>
        </p:nvSpPr>
        <p:spPr>
          <a:xfrm>
            <a:off x="1100455" y="2121535"/>
            <a:ext cx="2241550" cy="954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alpha val="3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낮게 나타나는</a:t>
            </a:r>
            <a:endParaRPr lang="en-US" altLang="ko-KR" sz="2800" b="1" dirty="0">
              <a:solidFill>
                <a:schemeClr val="tx1">
                  <a:alpha val="30000"/>
                </a:schemeClr>
              </a:solidFill>
              <a:latin typeface="인터파크고딕 L" panose="02000000000000000000" pitchFamily="2" charset="-127"/>
              <a:ea typeface="인터파크고딕 L" panose="02000000000000000000" pitchFamily="2" charset="-127"/>
              <a:cs typeface="THE스피드" panose="02020503020101020101" pitchFamily="18" charset="-127"/>
            </a:endParaRPr>
          </a:p>
          <a:p>
            <a:pPr algn="ctr"/>
            <a:r>
              <a:rPr lang="ko-KR" altLang="en-US" sz="2800" b="1" dirty="0">
                <a:solidFill>
                  <a:schemeClr val="tx1">
                    <a:alpha val="30000"/>
                  </a:schemeClr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  <a:cs typeface="THE스피드" panose="02020503020101020101" pitchFamily="18" charset="-127"/>
              </a:rPr>
              <a:t>요인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46545-1278-4887-A8C7-BD8589EA773F}"/>
              </a:ext>
            </a:extLst>
          </p:cNvPr>
          <p:cNvSpPr txBox="1"/>
          <p:nvPr/>
        </p:nvSpPr>
        <p:spPr>
          <a:xfrm>
            <a:off x="1037590" y="1613535"/>
            <a:ext cx="246062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</a:t>
            </a:r>
            <a:r>
              <a:rPr lang="en-US" altLang="ko-KR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1</a:t>
            </a:r>
            <a:endParaRPr lang="ko-KR" altLang="en-US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3B1BD1-226B-4666-BC30-1E7DC8BB0935}"/>
              </a:ext>
            </a:extLst>
          </p:cNvPr>
          <p:cNvCxnSpPr>
            <a:cxnSpLocks/>
          </p:cNvCxnSpPr>
          <p:nvPr/>
        </p:nvCxnSpPr>
        <p:spPr>
          <a:xfrm flipH="1">
            <a:off x="0" y="4292600"/>
            <a:ext cx="10611485" cy="0"/>
          </a:xfrm>
          <a:prstGeom prst="line">
            <a:avLst/>
          </a:prstGeom>
          <a:ln w="114300">
            <a:gradFill flip="none" rotWithShape="1">
              <a:gsLst>
                <a:gs pos="12000">
                  <a:srgbClr val="5C5393">
                    <a:alpha val="71000"/>
                  </a:srgbClr>
                </a:gs>
                <a:gs pos="39000">
                  <a:srgbClr val="6C5B7B">
                    <a:lumMod val="100000"/>
                    <a:alpha val="80000"/>
                  </a:srgbClr>
                </a:gs>
                <a:gs pos="63000">
                  <a:schemeClr val="tx2">
                    <a:lumMod val="40000"/>
                    <a:lumOff val="60000"/>
                  </a:schemeClr>
                </a:gs>
                <a:gs pos="88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4B3A3AC-0768-46AE-B04F-3F1905EC5619}"/>
              </a:ext>
            </a:extLst>
          </p:cNvPr>
          <p:cNvSpPr txBox="1"/>
          <p:nvPr/>
        </p:nvSpPr>
        <p:spPr>
          <a:xfrm>
            <a:off x="4436110" y="1572895"/>
            <a:ext cx="154305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</a:t>
            </a:r>
            <a:r>
              <a:rPr lang="en-US" altLang="ko-KR" sz="3600" b="1" spc="3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2</a:t>
            </a:r>
            <a:endParaRPr lang="ko-KR" altLang="en-US" sz="3600" b="1" spc="3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FCA39E-758F-4E58-AC50-0F0FAE51776E}"/>
              </a:ext>
            </a:extLst>
          </p:cNvPr>
          <p:cNvCxnSpPr>
            <a:cxnSpLocks/>
          </p:cNvCxnSpPr>
          <p:nvPr/>
        </p:nvCxnSpPr>
        <p:spPr>
          <a:xfrm>
            <a:off x="2326005" y="3194685"/>
            <a:ext cx="0" cy="1096645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5DD78B-EDEB-49E4-9029-975FF4A76897}"/>
              </a:ext>
            </a:extLst>
          </p:cNvPr>
          <p:cNvCxnSpPr>
            <a:cxnSpLocks/>
          </p:cNvCxnSpPr>
          <p:nvPr/>
        </p:nvCxnSpPr>
        <p:spPr>
          <a:xfrm>
            <a:off x="5205095" y="3194685"/>
            <a:ext cx="0" cy="1096645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48DE5A-AA5F-4E68-BA90-726BA0DEA720}"/>
              </a:ext>
            </a:extLst>
          </p:cNvPr>
          <p:cNvCxnSpPr>
            <a:cxnSpLocks/>
          </p:cNvCxnSpPr>
          <p:nvPr/>
        </p:nvCxnSpPr>
        <p:spPr>
          <a:xfrm>
            <a:off x="8839835" y="3194685"/>
            <a:ext cx="0" cy="1096645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D65D4B0-E503-462A-BC68-6031508ED845}"/>
              </a:ext>
            </a:extLst>
          </p:cNvPr>
          <p:cNvCxnSpPr>
            <a:cxnSpLocks/>
          </p:cNvCxnSpPr>
          <p:nvPr/>
        </p:nvCxnSpPr>
        <p:spPr>
          <a:xfrm>
            <a:off x="3658870" y="4292600"/>
            <a:ext cx="0" cy="1096645"/>
          </a:xfrm>
          <a:prstGeom prst="line">
            <a:avLst/>
          </a:prstGeom>
          <a:ln w="31750">
            <a:solidFill>
              <a:srgbClr val="8982AC">
                <a:alpha val="6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>
            <a:extLst>
              <a:ext uri="{FF2B5EF4-FFF2-40B4-BE49-F238E27FC236}">
                <a16:creationId xmlns:a16="http://schemas.microsoft.com/office/drawing/2014/main" id="{34DB0161-251F-4A77-B5A2-5777B7958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815" y="3417570"/>
            <a:ext cx="1635760" cy="16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0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14:pan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99000">
              <a:srgbClr val="F67280">
                <a:alpha val="78000"/>
              </a:srgbClr>
            </a:gs>
          </a:gsLst>
          <a:lin ang="108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3385185" y="4297680"/>
            <a:ext cx="5612130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629025" y="2705735"/>
            <a:ext cx="4702810" cy="1446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580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13335" y="4297680"/>
            <a:ext cx="3384550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3707130" y="2705735"/>
            <a:ext cx="4534535" cy="1323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 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826385" y="2320925"/>
            <a:ext cx="741045" cy="2216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659495" y="4297680"/>
            <a:ext cx="3528695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521065" y="2320925"/>
            <a:ext cx="755015" cy="2216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426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13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1027430" y="0"/>
            <a:ext cx="11164570" cy="810895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F794586C-F0EF-4287-8ED5-EC39B207B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3875" y="2829560"/>
            <a:ext cx="2035810" cy="20358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3A0D9C-754B-402E-9DBC-D4D71A20F08E}"/>
              </a:ext>
            </a:extLst>
          </p:cNvPr>
          <p:cNvSpPr txBox="1"/>
          <p:nvPr/>
        </p:nvSpPr>
        <p:spPr>
          <a:xfrm>
            <a:off x="6391910" y="2004695"/>
            <a:ext cx="27698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Speed Dating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8049895" y="40005"/>
            <a:ext cx="3805555" cy="101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introduction</a:t>
            </a:r>
            <a:endParaRPr lang="ko-KR" altLang="en-US" sz="6000" b="1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DEA792-2BD3-4B6F-A768-90F2EBFB9CE3}"/>
              </a:ext>
            </a:extLst>
          </p:cNvPr>
          <p:cNvSpPr/>
          <p:nvPr/>
        </p:nvSpPr>
        <p:spPr>
          <a:xfrm>
            <a:off x="0" y="6638925"/>
            <a:ext cx="12192000" cy="254635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799AF-FBB3-4933-89B8-CE9593614F07}"/>
              </a:ext>
            </a:extLst>
          </p:cNvPr>
          <p:cNvSpPr txBox="1"/>
          <p:nvPr/>
        </p:nvSpPr>
        <p:spPr>
          <a:xfrm>
            <a:off x="4860925" y="2919095"/>
            <a:ext cx="6302375" cy="1965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독신 여자</a:t>
            </a:r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,</a:t>
            </a: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남자가 </a:t>
            </a:r>
            <a:r>
              <a:rPr lang="ko-KR" altLang="en-US" sz="2800" b="1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애인을 찾을 수 있도록</a:t>
            </a:r>
            <a:endParaRPr lang="en-US" altLang="ko-KR" sz="2800" b="1" dirty="0">
              <a:solidFill>
                <a:srgbClr val="71699B"/>
              </a:solidFill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여러 사람들을 돌아가며 잠깐 씩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만나보게 하는 행사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79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4046220" y="2705735"/>
            <a:ext cx="4104005" cy="1323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6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분석 목적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2806700" y="2320925"/>
            <a:ext cx="762000" cy="2216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8374380" y="2320925"/>
            <a:ext cx="775970" cy="2216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DD6081-3DB0-49B5-B278-65705609147F}"/>
              </a:ext>
            </a:extLst>
          </p:cNvPr>
          <p:cNvCxnSpPr>
            <a:cxnSpLocks/>
          </p:cNvCxnSpPr>
          <p:nvPr/>
        </p:nvCxnSpPr>
        <p:spPr>
          <a:xfrm>
            <a:off x="8477885" y="4297680"/>
            <a:ext cx="3710305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51292F8-6BF9-438B-9E0F-EB7EF2A63C36}"/>
              </a:ext>
            </a:extLst>
          </p:cNvPr>
          <p:cNvCxnSpPr>
            <a:cxnSpLocks/>
          </p:cNvCxnSpPr>
          <p:nvPr/>
        </p:nvCxnSpPr>
        <p:spPr>
          <a:xfrm>
            <a:off x="0" y="4297680"/>
            <a:ext cx="3319145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7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13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805" y="0"/>
            <a:ext cx="8926195" cy="810895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9088120" y="-50165"/>
            <a:ext cx="2623820" cy="101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purpose</a:t>
            </a:r>
            <a:endParaRPr lang="ko-KR" altLang="en-US" sz="6000" b="1" dirty="0">
              <a:solidFill>
                <a:schemeClr val="bg1"/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A0D9C-754B-402E-9DBC-D4D71A20F08E}"/>
              </a:ext>
            </a:extLst>
          </p:cNvPr>
          <p:cNvSpPr txBox="1"/>
          <p:nvPr/>
        </p:nvSpPr>
        <p:spPr>
          <a:xfrm>
            <a:off x="2291715" y="4207510"/>
            <a:ext cx="753300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매칭 성공에 영향을 주는</a:t>
            </a:r>
            <a:r>
              <a:rPr lang="en-US" altLang="ko-KR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 </a:t>
            </a:r>
            <a:r>
              <a:rPr lang="ko-KR" altLang="en-US" sz="36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요인들을 찾기</a:t>
            </a:r>
            <a:endParaRPr lang="en-US" altLang="ko-KR" sz="36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1DDE786-877D-490B-BB3B-760709ED6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190" y="1939925"/>
            <a:ext cx="1784985" cy="178498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925"/>
            <a:ext cx="12192000" cy="254635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946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rgbClr val="5C5393">
                <a:alpha val="78000"/>
              </a:srgbClr>
            </a:gs>
            <a:gs pos="24000">
              <a:srgbClr val="6C5B7B">
                <a:lumMod val="100000"/>
                <a:alpha val="78000"/>
              </a:srgbClr>
            </a:gs>
            <a:gs pos="46000">
              <a:srgbClr val="C06C84">
                <a:alpha val="78000"/>
              </a:srgbClr>
            </a:gs>
            <a:gs pos="100000">
              <a:srgbClr val="F67280">
                <a:alpha val="78000"/>
              </a:srgbClr>
            </a:gs>
          </a:gsLst>
          <a:lin ang="108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7F80-5110-4D87-BDE4-553BCA89D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17E307-B291-4923-B499-D40854104FB3}"/>
              </a:ext>
            </a:extLst>
          </p:cNvPr>
          <p:cNvCxnSpPr>
            <a:cxnSpLocks/>
          </p:cNvCxnSpPr>
          <p:nvPr/>
        </p:nvCxnSpPr>
        <p:spPr>
          <a:xfrm>
            <a:off x="13335" y="4297680"/>
            <a:ext cx="3384550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2000250" y="2696845"/>
            <a:ext cx="7561580" cy="1323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30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 탐색 및 정재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07F80-517A-4F52-90FE-2B05B90E21BB}"/>
              </a:ext>
            </a:extLst>
          </p:cNvPr>
          <p:cNvSpPr txBox="1"/>
          <p:nvPr/>
        </p:nvSpPr>
        <p:spPr>
          <a:xfrm>
            <a:off x="1324610" y="2320925"/>
            <a:ext cx="741045" cy="2216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[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02AB6E1-9F0D-4EA1-9518-BB635260FDB3}"/>
              </a:ext>
            </a:extLst>
          </p:cNvPr>
          <p:cNvCxnSpPr>
            <a:cxnSpLocks/>
          </p:cNvCxnSpPr>
          <p:nvPr/>
        </p:nvCxnSpPr>
        <p:spPr>
          <a:xfrm>
            <a:off x="8659495" y="4297680"/>
            <a:ext cx="3528695" cy="0"/>
          </a:xfrm>
          <a:prstGeom prst="line">
            <a:avLst/>
          </a:prstGeom>
          <a:ln w="114300">
            <a:solidFill>
              <a:schemeClr val="bg1">
                <a:alpha val="73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83888-266C-4F7D-835D-FFA4E94D783A}"/>
              </a:ext>
            </a:extLst>
          </p:cNvPr>
          <p:cNvSpPr txBox="1"/>
          <p:nvPr/>
        </p:nvSpPr>
        <p:spPr>
          <a:xfrm>
            <a:off x="9647555" y="2320925"/>
            <a:ext cx="755015" cy="2216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alpha val="46000"/>
                  </a:schemeClr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]</a:t>
            </a:r>
            <a:endParaRPr lang="ko-KR" altLang="en-US" sz="13800" b="1" dirty="0">
              <a:solidFill>
                <a:schemeClr val="tx1">
                  <a:alpha val="46000"/>
                </a:schemeClr>
              </a:solidFill>
              <a:latin typeface="THE스피드" panose="02020503020101020101" pitchFamily="18" charset="-127"/>
              <a:ea typeface="THE스피드" panose="02020503020101020101" pitchFamily="18" charset="-127"/>
              <a:cs typeface="THE스피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2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13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805" y="0"/>
            <a:ext cx="8926195" cy="810895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0322AC-5B3A-4504-9A68-9E29FE325495}"/>
              </a:ext>
            </a:extLst>
          </p:cNvPr>
          <p:cNvSpPr txBox="1"/>
          <p:nvPr/>
        </p:nvSpPr>
        <p:spPr>
          <a:xfrm>
            <a:off x="9046210" y="-55880"/>
            <a:ext cx="3010535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데이터 구성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925"/>
            <a:ext cx="12192000" cy="254635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39B58E-434B-46E0-A6DA-3DF567F66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64242"/>
              </p:ext>
            </p:extLst>
          </p:nvPr>
        </p:nvGraphicFramePr>
        <p:xfrm>
          <a:off x="2885347" y="2516364"/>
          <a:ext cx="4855400" cy="29042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71080">
                  <a:extLst>
                    <a:ext uri="{9D8B030D-6E8A-4147-A177-3AD203B41FA5}">
                      <a16:colId xmlns:a16="http://schemas.microsoft.com/office/drawing/2014/main" val="2656443731"/>
                    </a:ext>
                  </a:extLst>
                </a:gridCol>
                <a:gridCol w="971080">
                  <a:extLst>
                    <a:ext uri="{9D8B030D-6E8A-4147-A177-3AD203B41FA5}">
                      <a16:colId xmlns:a16="http://schemas.microsoft.com/office/drawing/2014/main" val="981055062"/>
                    </a:ext>
                  </a:extLst>
                </a:gridCol>
                <a:gridCol w="971080">
                  <a:extLst>
                    <a:ext uri="{9D8B030D-6E8A-4147-A177-3AD203B41FA5}">
                      <a16:colId xmlns:a16="http://schemas.microsoft.com/office/drawing/2014/main" val="3100426888"/>
                    </a:ext>
                  </a:extLst>
                </a:gridCol>
                <a:gridCol w="971080">
                  <a:extLst>
                    <a:ext uri="{9D8B030D-6E8A-4147-A177-3AD203B41FA5}">
                      <a16:colId xmlns:a16="http://schemas.microsoft.com/office/drawing/2014/main" val="3107808353"/>
                    </a:ext>
                  </a:extLst>
                </a:gridCol>
                <a:gridCol w="971080">
                  <a:extLst>
                    <a:ext uri="{9D8B030D-6E8A-4147-A177-3AD203B41FA5}">
                      <a16:colId xmlns:a16="http://schemas.microsoft.com/office/drawing/2014/main" val="1855951725"/>
                    </a:ext>
                  </a:extLst>
                </a:gridCol>
              </a:tblGrid>
              <a:tr h="414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iid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gender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9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11931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490500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54397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600869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4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57621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5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642595"/>
                  </a:ext>
                </a:extLst>
              </a:tr>
              <a:tr h="41488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…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30329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C8EFDA7-07A2-4BBE-9409-2CEBC7F45F8D}"/>
              </a:ext>
            </a:extLst>
          </p:cNvPr>
          <p:cNvSpPr txBox="1"/>
          <p:nvPr/>
        </p:nvSpPr>
        <p:spPr>
          <a:xfrm>
            <a:off x="4158615" y="1212215"/>
            <a:ext cx="224790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94 variables</a:t>
            </a:r>
            <a:endParaRPr lang="ko-KR" altLang="en-US" sz="2800" b="1" dirty="0">
              <a:solidFill>
                <a:srgbClr val="71699B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06B32FD1-7FA0-40E3-A968-03D8E0CBB6D6}"/>
              </a:ext>
            </a:extLst>
          </p:cNvPr>
          <p:cNvSpPr/>
          <p:nvPr/>
        </p:nvSpPr>
        <p:spPr>
          <a:xfrm rot="16200000">
            <a:off x="5055870" y="149225"/>
            <a:ext cx="453390" cy="4099560"/>
          </a:xfrm>
          <a:prstGeom prst="rightBrace">
            <a:avLst>
              <a:gd name="adj1" fmla="val 100477"/>
              <a:gd name="adj2" fmla="val 50000"/>
            </a:avLst>
          </a:prstGeom>
          <a:ln w="50800">
            <a:solidFill>
              <a:srgbClr val="716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943138BF-74BB-45FE-91B2-D8ECCDF582CA}"/>
              </a:ext>
            </a:extLst>
          </p:cNvPr>
          <p:cNvSpPr/>
          <p:nvPr/>
        </p:nvSpPr>
        <p:spPr>
          <a:xfrm rot="10800000">
            <a:off x="2247900" y="2952750"/>
            <a:ext cx="453390" cy="2468880"/>
          </a:xfrm>
          <a:prstGeom prst="rightBrace">
            <a:avLst>
              <a:gd name="adj1" fmla="val 100477"/>
              <a:gd name="adj2" fmla="val 50000"/>
            </a:avLst>
          </a:prstGeom>
          <a:ln w="50800">
            <a:solidFill>
              <a:srgbClr val="716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73742C-7EE2-4CB4-B237-444DA4E4F60A}"/>
              </a:ext>
            </a:extLst>
          </p:cNvPr>
          <p:cNvSpPr txBox="1"/>
          <p:nvPr/>
        </p:nvSpPr>
        <p:spPr>
          <a:xfrm>
            <a:off x="8250555" y="2665095"/>
            <a:ext cx="306070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데이터에 대한 설명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CA5ED2-16F4-4052-A07B-E047A3A4F640}"/>
              </a:ext>
            </a:extLst>
          </p:cNvPr>
          <p:cNvSpPr txBox="1"/>
          <p:nvPr/>
        </p:nvSpPr>
        <p:spPr>
          <a:xfrm>
            <a:off x="8250555" y="3187700"/>
            <a:ext cx="306070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데이터에 대한 설명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6FD07B-BBA7-48A6-91EA-F1885068895F}"/>
              </a:ext>
            </a:extLst>
          </p:cNvPr>
          <p:cNvSpPr txBox="1"/>
          <p:nvPr/>
        </p:nvSpPr>
        <p:spPr>
          <a:xfrm>
            <a:off x="8250555" y="3740785"/>
            <a:ext cx="306070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인터파크고딕 B" panose="02000000000000000000" pitchFamily="2" charset="-127"/>
                <a:ea typeface="인터파크고딕 B" panose="02000000000000000000" pitchFamily="2" charset="-127"/>
                <a:cs typeface="THE스피드" panose="02020503020101020101" pitchFamily="18" charset="-127"/>
              </a:rPr>
              <a:t>데이터에 대한 설명</a:t>
            </a:r>
            <a:endParaRPr lang="en-US" altLang="ko-KR" sz="2800" dirty="0">
              <a:latin typeface="인터파크고딕 B" panose="02000000000000000000" pitchFamily="2" charset="-127"/>
              <a:ea typeface="인터파크고딕 B" panose="02000000000000000000" pitchFamily="2" charset="-127"/>
              <a:cs typeface="THE스피드" panose="020205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1E3353-D32C-4938-B0D9-7E023477FD7D}"/>
              </a:ext>
            </a:extLst>
          </p:cNvPr>
          <p:cNvSpPr/>
          <p:nvPr/>
        </p:nvSpPr>
        <p:spPr>
          <a:xfrm>
            <a:off x="193675" y="3486785"/>
            <a:ext cx="1962150" cy="1569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6530 </a:t>
            </a:r>
            <a:r>
              <a:rPr lang="en-US" altLang="ko-KR" sz="2400" b="1" dirty="0" err="1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Obs</a:t>
            </a:r>
            <a:endParaRPr lang="en-US" altLang="ko-KR" sz="2400" b="1" dirty="0">
              <a:solidFill>
                <a:srgbClr val="71699B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 algn="ctr"/>
            <a:endParaRPr lang="en-US" altLang="ko-KR" sz="2400" b="1" dirty="0">
              <a:solidFill>
                <a:srgbClr val="71699B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 algn="ctr"/>
            <a:r>
              <a:rPr lang="en-US" altLang="ko-KR" sz="2400" b="1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Train : 4572</a:t>
            </a:r>
          </a:p>
          <a:p>
            <a:pPr algn="ctr"/>
            <a:r>
              <a:rPr lang="en-US" altLang="ko-KR" sz="2400" b="1" dirty="0">
                <a:solidFill>
                  <a:srgbClr val="71699B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Test : 1958</a:t>
            </a:r>
            <a:endParaRPr lang="ko-KR" altLang="en-US" sz="2400" b="1" dirty="0">
              <a:solidFill>
                <a:srgbClr val="71699B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876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4A8DB-F43F-401E-8DD4-B7E7D2448D45}"/>
              </a:ext>
            </a:extLst>
          </p:cNvPr>
          <p:cNvSpPr/>
          <p:nvPr/>
        </p:nvSpPr>
        <p:spPr>
          <a:xfrm>
            <a:off x="3265805" y="0"/>
            <a:ext cx="8926195" cy="810895"/>
          </a:xfrm>
          <a:prstGeom prst="rect">
            <a:avLst/>
          </a:prstGeom>
          <a:gradFill>
            <a:gsLst>
              <a:gs pos="100000">
                <a:schemeClr val="bg1">
                  <a:alpha val="8000"/>
                </a:schemeClr>
              </a:gs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90000"/>
                </a:srgbClr>
              </a:gs>
              <a:gs pos="64000">
                <a:srgbClr val="F67280">
                  <a:alpha val="73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7F5E46-1A7A-4E9A-A077-089B509DC631}"/>
              </a:ext>
            </a:extLst>
          </p:cNvPr>
          <p:cNvSpPr/>
          <p:nvPr/>
        </p:nvSpPr>
        <p:spPr>
          <a:xfrm>
            <a:off x="0" y="6638925"/>
            <a:ext cx="12192000" cy="254635"/>
          </a:xfrm>
          <a:prstGeom prst="rect">
            <a:avLst/>
          </a:prstGeom>
          <a:gradFill>
            <a:gsLst>
              <a:gs pos="0">
                <a:srgbClr val="5C5393">
                  <a:alpha val="89000"/>
                </a:srgbClr>
              </a:gs>
              <a:gs pos="19000">
                <a:srgbClr val="6C5B7B">
                  <a:lumMod val="100000"/>
                  <a:alpha val="85000"/>
                </a:srgbClr>
              </a:gs>
              <a:gs pos="42000">
                <a:srgbClr val="C06C84">
                  <a:alpha val="80000"/>
                </a:srgbClr>
              </a:gs>
              <a:gs pos="64000">
                <a:srgbClr val="F5919C">
                  <a:alpha val="7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61071-F42D-4902-B777-2DA67620B5E0}"/>
              </a:ext>
            </a:extLst>
          </p:cNvPr>
          <p:cNvSpPr txBox="1"/>
          <p:nvPr/>
        </p:nvSpPr>
        <p:spPr>
          <a:xfrm>
            <a:off x="8419465" y="-55880"/>
            <a:ext cx="3472180" cy="92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/>
                </a:solidFill>
                <a:latin typeface="THE스피드" panose="02020503020101020101" pitchFamily="18" charset="-127"/>
                <a:ea typeface="THE스피드" panose="02020503020101020101" pitchFamily="18" charset="-127"/>
                <a:cs typeface="THE스피드" panose="02020503020101020101" pitchFamily="18" charset="-127"/>
              </a:rPr>
              <a:t>주요 변수 소개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8C4BBC-53BA-403A-BC01-ACD0E8C0B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88199"/>
              </p:ext>
            </p:extLst>
          </p:nvPr>
        </p:nvGraphicFramePr>
        <p:xfrm>
          <a:off x="527382" y="1308055"/>
          <a:ext cx="11137234" cy="4968545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</a:schemeClr>
                </a:solidFill>
                <a:tableStyleId>{5C22544A-7EE6-4342-B048-85BDC9FD1C3A}</a:tableStyleId>
              </a:tblPr>
              <a:tblGrid>
                <a:gridCol w="2626707">
                  <a:extLst>
                    <a:ext uri="{9D8B030D-6E8A-4147-A177-3AD203B41FA5}">
                      <a16:colId xmlns:a16="http://schemas.microsoft.com/office/drawing/2014/main" val="1976950711"/>
                    </a:ext>
                  </a:extLst>
                </a:gridCol>
                <a:gridCol w="1470956">
                  <a:extLst>
                    <a:ext uri="{9D8B030D-6E8A-4147-A177-3AD203B41FA5}">
                      <a16:colId xmlns:a16="http://schemas.microsoft.com/office/drawing/2014/main" val="2554935762"/>
                    </a:ext>
                  </a:extLst>
                </a:gridCol>
                <a:gridCol w="4728068">
                  <a:extLst>
                    <a:ext uri="{9D8B030D-6E8A-4147-A177-3AD203B41FA5}">
                      <a16:colId xmlns:a16="http://schemas.microsoft.com/office/drawing/2014/main" val="1342729721"/>
                    </a:ext>
                  </a:extLst>
                </a:gridCol>
                <a:gridCol w="2311503">
                  <a:extLst>
                    <a:ext uri="{9D8B030D-6E8A-4147-A177-3AD203B41FA5}">
                      <a16:colId xmlns:a16="http://schemas.microsoft.com/office/drawing/2014/main" val="3445931639"/>
                    </a:ext>
                  </a:extLst>
                </a:gridCol>
              </a:tblGrid>
              <a:tr h="4514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이름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유형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변수 설명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범주 개수 </a:t>
                      </a:r>
                      <a:r>
                        <a:rPr lang="en-US" altLang="ko-KR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/ </a:t>
                      </a:r>
                      <a:r>
                        <a:rPr lang="ko-KR" alt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범위</a:t>
                      </a:r>
                      <a:endParaRPr lang="ko-KR" alt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6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3275"/>
                  </a:ext>
                </a:extLst>
              </a:tr>
              <a:tr h="4875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round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연속형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그 날 스피드 데이트에서 만난 파트너 수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5~22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08442"/>
                  </a:ext>
                </a:extLst>
              </a:tr>
              <a:tr h="5659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wave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명목형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스피드 데이트 조 번호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1~22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34327"/>
                  </a:ext>
                </a:extLst>
              </a:tr>
              <a:tr h="592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pf_o_attr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순서형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1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6</a:t>
                      </a:r>
                      <a:r>
                        <a:rPr lang="ko-KR" altLang="en-US" sz="2100" b="1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개 항목에 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파트너가 사전에 매긴 점수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3507"/>
                  </a:ext>
                </a:extLst>
              </a:tr>
              <a:tr h="4443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From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명목형</a:t>
                      </a:r>
                      <a:endParaRPr lang="ko-KR" altLang="en-US" sz="2100" b="0" i="0" u="none" strike="noStrike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태어나서 자란 나라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270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30021"/>
                  </a:ext>
                </a:extLst>
              </a:tr>
              <a:tr h="726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Career_c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명목형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직업 코드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17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개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14298"/>
                  </a:ext>
                </a:extLst>
              </a:tr>
              <a:tr h="592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exphappy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순서형</a:t>
                      </a:r>
                      <a:endParaRPr lang="ko-KR" altLang="en-US" sz="2100" b="0" i="0" u="none" strike="noStrike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소개팅에</a:t>
                      </a:r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기대하는 정도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230219"/>
                  </a:ext>
                </a:extLst>
              </a:tr>
              <a:tr h="452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Like, </a:t>
                      </a:r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like_o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순서형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이 사람이 마음에 든 정도</a:t>
                      </a:r>
                      <a:endParaRPr lang="en-US" altLang="ko-KR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  <a:p>
                      <a:pPr algn="ctr" rtl="0" fontAlgn="ctr"/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(_o</a:t>
                      </a:r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는 상대방이 나에게 매긴 점수</a:t>
                      </a:r>
                      <a:r>
                        <a:rPr lang="en-US" altLang="ko-KR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)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92448"/>
                  </a:ext>
                </a:extLst>
              </a:tr>
              <a:tr h="4599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Prob, </a:t>
                      </a:r>
                      <a:r>
                        <a:rPr lang="en-US" sz="2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prob_o</a:t>
                      </a:r>
                      <a:endParaRPr 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순서형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100" b="0" i="0" u="none" strike="noStrike" dirty="0">
                          <a:solidFill>
                            <a:srgbClr val="404040"/>
                          </a:solidFill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상대방이 나를 선택할 확률의 정도</a:t>
                      </a: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1~10</a:t>
                      </a:r>
                      <a:r>
                        <a:rPr lang="ko-KR" altLang="en-US" sz="2100" u="none" strike="noStrike" dirty="0">
                          <a:effectLst/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점</a:t>
                      </a:r>
                      <a:endParaRPr lang="ko-KR" altLang="en-US" sz="2100" b="0" i="0" u="none" strike="noStrike" dirty="0">
                        <a:solidFill>
                          <a:srgbClr val="404040"/>
                        </a:solidFill>
                        <a:effectLst/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 marL="7795" marR="7795" marT="779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330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28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26</Pages>
  <Paragraphs>218</Paragraphs>
  <Words>464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안수빈</dc:creator>
  <cp:lastModifiedBy>김나형</cp:lastModifiedBy>
  <dc:title>PowerPoint 프레젠테이션</dc:title>
  <dcterms:modified xsi:type="dcterms:W3CDTF">2019-02-13T05:46:00Z</dcterms:modified>
</cp:coreProperties>
</file>