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9"/>
  </p:notesMasterIdLst>
  <p:sldIdLst>
    <p:sldId id="287" r:id="rId2"/>
    <p:sldId id="316" r:id="rId3"/>
    <p:sldId id="264" r:id="rId4"/>
    <p:sldId id="300" r:id="rId5"/>
    <p:sldId id="294" r:id="rId6"/>
    <p:sldId id="314" r:id="rId7"/>
    <p:sldId id="31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D8B"/>
    <a:srgbClr val="F8B074"/>
    <a:srgbClr val="F69240"/>
    <a:srgbClr val="F6E47A"/>
    <a:srgbClr val="F3DC53"/>
    <a:srgbClr val="DE8610"/>
    <a:srgbClr val="FCE078"/>
    <a:srgbClr val="E9D6B5"/>
    <a:srgbClr val="ECB312"/>
    <a:srgbClr val="B2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9DF6A-CACA-42E7-971C-31FA195325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1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9DF6A-CACA-42E7-971C-31FA195325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12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범주형 변수는 총 </a:t>
            </a:r>
            <a:r>
              <a:rPr lang="en-US" altLang="ko-KR" dirty="0"/>
              <a:t>44</a:t>
            </a:r>
            <a:r>
              <a:rPr lang="ko-KR" altLang="en-US" dirty="0"/>
              <a:t>개로 이 중 주요 변수로는 위와 같은 변수들이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명목형 변수 뿐만 아니라</a:t>
            </a:r>
            <a:r>
              <a:rPr lang="en-US" altLang="ko-KR" dirty="0"/>
              <a:t>, </a:t>
            </a:r>
            <a:r>
              <a:rPr lang="ko-KR" altLang="en-US" dirty="0"/>
              <a:t>순서형 변수도 데이터에 포함되어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9DF6A-CACA-42E7-971C-31FA195325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26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연속형 변수는 총 </a:t>
            </a:r>
            <a:r>
              <a:rPr lang="en-US" altLang="ko-KR" dirty="0"/>
              <a:t>37</a:t>
            </a:r>
            <a:r>
              <a:rPr lang="ko-KR" altLang="en-US" dirty="0"/>
              <a:t>개로 이들 대부분은 넓이</a:t>
            </a:r>
            <a:r>
              <a:rPr lang="en-US" altLang="ko-KR" dirty="0"/>
              <a:t>, </a:t>
            </a:r>
            <a:r>
              <a:rPr lang="ko-KR" altLang="en-US" dirty="0" err="1"/>
              <a:t>건축년도와</a:t>
            </a:r>
            <a:r>
              <a:rPr lang="ko-KR" altLang="en-US" dirty="0"/>
              <a:t> 같은 형식으로 이루어져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9DF6A-CACA-42E7-971C-31FA195325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3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6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8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83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1728" y="0"/>
            <a:ext cx="24593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91744" y="548683"/>
            <a:ext cx="8400256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Agenda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91744" y="1316768"/>
            <a:ext cx="8400256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30755D1-256C-4889-82EC-8F44863D21AB}"/>
              </a:ext>
            </a:extLst>
          </p:cNvPr>
          <p:cNvGrpSpPr/>
          <p:nvPr userDrawn="1"/>
        </p:nvGrpSpPr>
        <p:grpSpPr>
          <a:xfrm>
            <a:off x="1103885" y="932726"/>
            <a:ext cx="2671650" cy="5528733"/>
            <a:chOff x="827913" y="699542"/>
            <a:chExt cx="2003738" cy="414655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31DF90E-610A-4E08-BB0C-2E8E815CCF38}"/>
                </a:ext>
              </a:extLst>
            </p:cNvPr>
            <p:cNvSpPr/>
            <p:nvPr userDrawn="1"/>
          </p:nvSpPr>
          <p:spPr>
            <a:xfrm rot="10800000">
              <a:off x="827913" y="699542"/>
              <a:ext cx="1007782" cy="4146550"/>
            </a:xfrm>
            <a:custGeom>
              <a:avLst/>
              <a:gdLst>
                <a:gd name="connsiteX0" fmla="*/ 284022 w 1007782"/>
                <a:gd name="connsiteY0" fmla="*/ 2280703 h 4146550"/>
                <a:gd name="connsiteX1" fmla="*/ 0 w 1007782"/>
                <a:gd name="connsiteY1" fmla="*/ 2280703 h 4146550"/>
                <a:gd name="connsiteX2" fmla="*/ 0 w 1007782"/>
                <a:gd name="connsiteY2" fmla="*/ 0 h 4146550"/>
                <a:gd name="connsiteX3" fmla="*/ 47783 w 1007782"/>
                <a:gd name="connsiteY3" fmla="*/ 0 h 4146550"/>
                <a:gd name="connsiteX4" fmla="*/ 284022 w 1007782"/>
                <a:gd name="connsiteY4" fmla="*/ 299438 h 4146550"/>
                <a:gd name="connsiteX5" fmla="*/ 284022 w 1007782"/>
                <a:gd name="connsiteY5" fmla="*/ 505097 h 4146550"/>
                <a:gd name="connsiteX6" fmla="*/ 135467 w 1007782"/>
                <a:gd name="connsiteY6" fmla="*/ 643400 h 4146550"/>
                <a:gd name="connsiteX7" fmla="*/ 284022 w 1007782"/>
                <a:gd name="connsiteY7" fmla="*/ 781705 h 4146550"/>
                <a:gd name="connsiteX8" fmla="*/ 284022 w 1007782"/>
                <a:gd name="connsiteY8" fmla="*/ 931536 h 4146550"/>
                <a:gd name="connsiteX9" fmla="*/ 144499 w 1007782"/>
                <a:gd name="connsiteY9" fmla="*/ 1069670 h 4146550"/>
                <a:gd name="connsiteX10" fmla="*/ 284022 w 1007782"/>
                <a:gd name="connsiteY10" fmla="*/ 1207803 h 4146550"/>
                <a:gd name="connsiteX11" fmla="*/ 284022 w 1007782"/>
                <a:gd name="connsiteY11" fmla="*/ 1332810 h 4146550"/>
                <a:gd name="connsiteX12" fmla="*/ 184215 w 1007782"/>
                <a:gd name="connsiteY12" fmla="*/ 1466053 h 4146550"/>
                <a:gd name="connsiteX13" fmla="*/ 284022 w 1007782"/>
                <a:gd name="connsiteY13" fmla="*/ 1599296 h 4146550"/>
                <a:gd name="connsiteX14" fmla="*/ 284022 w 1007782"/>
                <a:gd name="connsiteY14" fmla="*/ 1754885 h 4146550"/>
                <a:gd name="connsiteX15" fmla="*/ 80276 w 1007782"/>
                <a:gd name="connsiteY15" fmla="*/ 1936367 h 4146550"/>
                <a:gd name="connsiteX16" fmla="*/ 284022 w 1007782"/>
                <a:gd name="connsiteY16" fmla="*/ 2117848 h 4146550"/>
                <a:gd name="connsiteX17" fmla="*/ 322392 w 1007782"/>
                <a:gd name="connsiteY17" fmla="*/ 2838198 h 4146550"/>
                <a:gd name="connsiteX18" fmla="*/ 322392 w 1007782"/>
                <a:gd name="connsiteY18" fmla="*/ 2546307 h 4146550"/>
                <a:gd name="connsiteX19" fmla="*/ 29875 w 1007782"/>
                <a:gd name="connsiteY19" fmla="*/ 2546307 h 4146550"/>
                <a:gd name="connsiteX20" fmla="*/ 29875 w 1007782"/>
                <a:gd name="connsiteY20" fmla="*/ 2838198 h 4146550"/>
                <a:gd name="connsiteX21" fmla="*/ 322392 w 1007782"/>
                <a:gd name="connsiteY21" fmla="*/ 3179117 h 4146550"/>
                <a:gd name="connsiteX22" fmla="*/ 322392 w 1007782"/>
                <a:gd name="connsiteY22" fmla="*/ 2887226 h 4146550"/>
                <a:gd name="connsiteX23" fmla="*/ 29875 w 1007782"/>
                <a:gd name="connsiteY23" fmla="*/ 2887226 h 4146550"/>
                <a:gd name="connsiteX24" fmla="*/ 29875 w 1007782"/>
                <a:gd name="connsiteY24" fmla="*/ 3179117 h 4146550"/>
                <a:gd name="connsiteX25" fmla="*/ 1234 w 1007782"/>
                <a:gd name="connsiteY25" fmla="*/ 3838590 h 4146550"/>
                <a:gd name="connsiteX26" fmla="*/ 0 w 1007782"/>
                <a:gd name="connsiteY26" fmla="*/ 3837361 h 4146550"/>
                <a:gd name="connsiteX27" fmla="*/ 0 w 1007782"/>
                <a:gd name="connsiteY27" fmla="*/ 2280704 h 4146550"/>
                <a:gd name="connsiteX28" fmla="*/ 343175 w 1007782"/>
                <a:gd name="connsiteY28" fmla="*/ 2280704 h 4146550"/>
                <a:gd name="connsiteX29" fmla="*/ 366865 w 1007782"/>
                <a:gd name="connsiteY29" fmla="*/ 2375471 h 4146550"/>
                <a:gd name="connsiteX30" fmla="*/ 552765 w 1007782"/>
                <a:gd name="connsiteY30" fmla="*/ 2375471 h 4146550"/>
                <a:gd name="connsiteX31" fmla="*/ 651219 w 1007782"/>
                <a:gd name="connsiteY31" fmla="*/ 2473925 h 4146550"/>
                <a:gd name="connsiteX32" fmla="*/ 651219 w 1007782"/>
                <a:gd name="connsiteY32" fmla="*/ 3194282 h 4146550"/>
                <a:gd name="connsiteX33" fmla="*/ 646672 w 1007782"/>
                <a:gd name="connsiteY33" fmla="*/ 3194282 h 4146550"/>
                <a:gd name="connsiteX34" fmla="*/ 6990 w 1007782"/>
                <a:gd name="connsiteY34" fmla="*/ 4146550 h 4146550"/>
                <a:gd name="connsiteX35" fmla="*/ 6071 w 1007782"/>
                <a:gd name="connsiteY35" fmla="*/ 4146371 h 4146550"/>
                <a:gd name="connsiteX36" fmla="*/ 5151 w 1007782"/>
                <a:gd name="connsiteY36" fmla="*/ 4146550 h 4146550"/>
                <a:gd name="connsiteX37" fmla="*/ 0 w 1007782"/>
                <a:gd name="connsiteY37" fmla="*/ 4145548 h 4146550"/>
                <a:gd name="connsiteX38" fmla="*/ 0 w 1007782"/>
                <a:gd name="connsiteY38" fmla="*/ 3893182 h 4146550"/>
                <a:gd name="connsiteX39" fmla="*/ 6071 w 1007782"/>
                <a:gd name="connsiteY39" fmla="*/ 3899253 h 4146550"/>
                <a:gd name="connsiteX40" fmla="*/ 833568 w 1007782"/>
                <a:gd name="connsiteY40" fmla="*/ 3071756 h 4146550"/>
                <a:gd name="connsiteX41" fmla="*/ 977892 w 1007782"/>
                <a:gd name="connsiteY41" fmla="*/ 3071756 h 4146550"/>
                <a:gd name="connsiteX42" fmla="*/ 977892 w 1007782"/>
                <a:gd name="connsiteY42" fmla="*/ 3216081 h 4146550"/>
                <a:gd name="connsiteX43" fmla="*/ 82786 w 1007782"/>
                <a:gd name="connsiteY43" fmla="*/ 4111187 h 4146550"/>
                <a:gd name="connsiteX44" fmla="*/ 79151 w 1007782"/>
                <a:gd name="connsiteY44" fmla="*/ 4116660 h 4146550"/>
                <a:gd name="connsiteX45" fmla="*/ 6990 w 1007782"/>
                <a:gd name="connsiteY45" fmla="*/ 4146550 h 414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07782" h="4146550">
                  <a:moveTo>
                    <a:pt x="284022" y="2280703"/>
                  </a:moveTo>
                  <a:lnTo>
                    <a:pt x="0" y="2280703"/>
                  </a:lnTo>
                  <a:lnTo>
                    <a:pt x="0" y="0"/>
                  </a:lnTo>
                  <a:lnTo>
                    <a:pt x="47783" y="0"/>
                  </a:lnTo>
                  <a:lnTo>
                    <a:pt x="284022" y="299438"/>
                  </a:lnTo>
                  <a:lnTo>
                    <a:pt x="284022" y="505097"/>
                  </a:lnTo>
                  <a:lnTo>
                    <a:pt x="135467" y="643400"/>
                  </a:lnTo>
                  <a:lnTo>
                    <a:pt x="284022" y="781705"/>
                  </a:lnTo>
                  <a:lnTo>
                    <a:pt x="284022" y="931536"/>
                  </a:lnTo>
                  <a:lnTo>
                    <a:pt x="144499" y="1069670"/>
                  </a:lnTo>
                  <a:lnTo>
                    <a:pt x="284022" y="1207803"/>
                  </a:lnTo>
                  <a:lnTo>
                    <a:pt x="284022" y="1332810"/>
                  </a:lnTo>
                  <a:lnTo>
                    <a:pt x="184215" y="1466053"/>
                  </a:lnTo>
                  <a:lnTo>
                    <a:pt x="284022" y="1599296"/>
                  </a:lnTo>
                  <a:lnTo>
                    <a:pt x="284022" y="1754885"/>
                  </a:lnTo>
                  <a:lnTo>
                    <a:pt x="80276" y="1936367"/>
                  </a:lnTo>
                  <a:lnTo>
                    <a:pt x="284022" y="2117848"/>
                  </a:lnTo>
                  <a:close/>
                  <a:moveTo>
                    <a:pt x="322392" y="2838198"/>
                  </a:moveTo>
                  <a:lnTo>
                    <a:pt x="322392" y="2546307"/>
                  </a:lnTo>
                  <a:lnTo>
                    <a:pt x="29875" y="2546307"/>
                  </a:lnTo>
                  <a:lnTo>
                    <a:pt x="29875" y="2838198"/>
                  </a:lnTo>
                  <a:close/>
                  <a:moveTo>
                    <a:pt x="322392" y="3179117"/>
                  </a:moveTo>
                  <a:lnTo>
                    <a:pt x="322392" y="2887226"/>
                  </a:lnTo>
                  <a:lnTo>
                    <a:pt x="29875" y="2887226"/>
                  </a:lnTo>
                  <a:lnTo>
                    <a:pt x="29875" y="3179117"/>
                  </a:lnTo>
                  <a:close/>
                  <a:moveTo>
                    <a:pt x="1234" y="3838590"/>
                  </a:moveTo>
                  <a:lnTo>
                    <a:pt x="0" y="3837361"/>
                  </a:lnTo>
                  <a:lnTo>
                    <a:pt x="0" y="2280704"/>
                  </a:lnTo>
                  <a:lnTo>
                    <a:pt x="343175" y="2280704"/>
                  </a:lnTo>
                  <a:lnTo>
                    <a:pt x="366865" y="2375471"/>
                  </a:lnTo>
                  <a:lnTo>
                    <a:pt x="552765" y="2375471"/>
                  </a:lnTo>
                  <a:cubicBezTo>
                    <a:pt x="607140" y="2375471"/>
                    <a:pt x="651219" y="2419551"/>
                    <a:pt x="651219" y="2473925"/>
                  </a:cubicBezTo>
                  <a:lnTo>
                    <a:pt x="651219" y="3194282"/>
                  </a:lnTo>
                  <a:lnTo>
                    <a:pt x="646672" y="3194282"/>
                  </a:lnTo>
                  <a:close/>
                  <a:moveTo>
                    <a:pt x="6990" y="4146550"/>
                  </a:moveTo>
                  <a:lnTo>
                    <a:pt x="6071" y="4146371"/>
                  </a:lnTo>
                  <a:lnTo>
                    <a:pt x="5151" y="4146550"/>
                  </a:lnTo>
                  <a:lnTo>
                    <a:pt x="0" y="4145548"/>
                  </a:lnTo>
                  <a:lnTo>
                    <a:pt x="0" y="3893182"/>
                  </a:lnTo>
                  <a:lnTo>
                    <a:pt x="6071" y="3899253"/>
                  </a:lnTo>
                  <a:lnTo>
                    <a:pt x="833568" y="3071756"/>
                  </a:lnTo>
                  <a:cubicBezTo>
                    <a:pt x="873421" y="3031903"/>
                    <a:pt x="938039" y="3031903"/>
                    <a:pt x="977892" y="3071756"/>
                  </a:cubicBezTo>
                  <a:cubicBezTo>
                    <a:pt x="1017746" y="3111610"/>
                    <a:pt x="1017746" y="3176226"/>
                    <a:pt x="977892" y="3216081"/>
                  </a:cubicBezTo>
                  <a:lnTo>
                    <a:pt x="82786" y="4111187"/>
                  </a:lnTo>
                  <a:lnTo>
                    <a:pt x="79151" y="4116660"/>
                  </a:lnTo>
                  <a:cubicBezTo>
                    <a:pt x="59224" y="4136586"/>
                    <a:pt x="33106" y="4146550"/>
                    <a:pt x="6990" y="41465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E1D1833-9731-4086-8655-1F44F65596E8}"/>
                </a:ext>
              </a:extLst>
            </p:cNvPr>
            <p:cNvSpPr/>
            <p:nvPr userDrawn="1"/>
          </p:nvSpPr>
          <p:spPr>
            <a:xfrm rot="10800000">
              <a:off x="1836009" y="699542"/>
              <a:ext cx="995642" cy="4145548"/>
            </a:xfrm>
            <a:custGeom>
              <a:avLst/>
              <a:gdLst>
                <a:gd name="connsiteX0" fmla="*/ 995642 w 995642"/>
                <a:gd name="connsiteY0" fmla="*/ 2280703 h 4145548"/>
                <a:gd name="connsiteX1" fmla="*/ 718626 w 995642"/>
                <a:gd name="connsiteY1" fmla="*/ 2280703 h 4145548"/>
                <a:gd name="connsiteX2" fmla="*/ 718626 w 995642"/>
                <a:gd name="connsiteY2" fmla="*/ 166985 h 4145548"/>
                <a:gd name="connsiteX3" fmla="*/ 718626 w 995642"/>
                <a:gd name="connsiteY3" fmla="*/ 163379 h 4145548"/>
                <a:gd name="connsiteX4" fmla="*/ 722232 w 995642"/>
                <a:gd name="connsiteY4" fmla="*/ 163379 h 4145548"/>
                <a:gd name="connsiteX5" fmla="*/ 885611 w 995642"/>
                <a:gd name="connsiteY5" fmla="*/ 0 h 4145548"/>
                <a:gd name="connsiteX6" fmla="*/ 874554 w 995642"/>
                <a:gd name="connsiteY6" fmla="*/ 2118870 h 4145548"/>
                <a:gd name="connsiteX7" fmla="*/ 910591 w 995642"/>
                <a:gd name="connsiteY7" fmla="*/ 2154906 h 4145548"/>
                <a:gd name="connsiteX8" fmla="*/ 946627 w 995642"/>
                <a:gd name="connsiteY8" fmla="*/ 2118870 h 4145548"/>
                <a:gd name="connsiteX9" fmla="*/ 959105 w 995642"/>
                <a:gd name="connsiteY9" fmla="*/ 0 h 4145548"/>
                <a:gd name="connsiteX10" fmla="*/ 995642 w 995642"/>
                <a:gd name="connsiteY10" fmla="*/ 0 h 4145548"/>
                <a:gd name="connsiteX11" fmla="*/ 965583 w 995642"/>
                <a:gd name="connsiteY11" fmla="*/ 2838198 h 4145548"/>
                <a:gd name="connsiteX12" fmla="*/ 965583 w 995642"/>
                <a:gd name="connsiteY12" fmla="*/ 2546307 h 4145548"/>
                <a:gd name="connsiteX13" fmla="*/ 673065 w 995642"/>
                <a:gd name="connsiteY13" fmla="*/ 2546307 h 4145548"/>
                <a:gd name="connsiteX14" fmla="*/ 673065 w 995642"/>
                <a:gd name="connsiteY14" fmla="*/ 2838198 h 4145548"/>
                <a:gd name="connsiteX15" fmla="*/ 965583 w 995642"/>
                <a:gd name="connsiteY15" fmla="*/ 3179117 h 4145548"/>
                <a:gd name="connsiteX16" fmla="*/ 965583 w 995642"/>
                <a:gd name="connsiteY16" fmla="*/ 2887226 h 4145548"/>
                <a:gd name="connsiteX17" fmla="*/ 673065 w 995642"/>
                <a:gd name="connsiteY17" fmla="*/ 2887226 h 4145548"/>
                <a:gd name="connsiteX18" fmla="*/ 673065 w 995642"/>
                <a:gd name="connsiteY18" fmla="*/ 3179117 h 4145548"/>
                <a:gd name="connsiteX19" fmla="*/ 995642 w 995642"/>
                <a:gd name="connsiteY19" fmla="*/ 3837361 h 4145548"/>
                <a:gd name="connsiteX20" fmla="*/ 348653 w 995642"/>
                <a:gd name="connsiteY20" fmla="*/ 3192512 h 4145548"/>
                <a:gd name="connsiteX21" fmla="*/ 351426 w 995642"/>
                <a:gd name="connsiteY21" fmla="*/ 3192512 h 4145548"/>
                <a:gd name="connsiteX22" fmla="*/ 351426 w 995642"/>
                <a:gd name="connsiteY22" fmla="*/ 2473925 h 4145548"/>
                <a:gd name="connsiteX23" fmla="*/ 449880 w 995642"/>
                <a:gd name="connsiteY23" fmla="*/ 2375471 h 4145548"/>
                <a:gd name="connsiteX24" fmla="*/ 635781 w 995642"/>
                <a:gd name="connsiteY24" fmla="*/ 2375471 h 4145548"/>
                <a:gd name="connsiteX25" fmla="*/ 659472 w 995642"/>
                <a:gd name="connsiteY25" fmla="*/ 2280704 h 4145548"/>
                <a:gd name="connsiteX26" fmla="*/ 995642 w 995642"/>
                <a:gd name="connsiteY26" fmla="*/ 2280704 h 4145548"/>
                <a:gd name="connsiteX27" fmla="*/ 995642 w 995642"/>
                <a:gd name="connsiteY27" fmla="*/ 4145548 h 4145548"/>
                <a:gd name="connsiteX28" fmla="*/ 962391 w 995642"/>
                <a:gd name="connsiteY28" fmla="*/ 4139077 h 4145548"/>
                <a:gd name="connsiteX29" fmla="*/ 928631 w 995642"/>
                <a:gd name="connsiteY29" fmla="*/ 4116660 h 4145548"/>
                <a:gd name="connsiteX30" fmla="*/ 924996 w 995642"/>
                <a:gd name="connsiteY30" fmla="*/ 4111187 h 4145548"/>
                <a:gd name="connsiteX31" fmla="*/ 29890 w 995642"/>
                <a:gd name="connsiteY31" fmla="*/ 3216081 h 4145548"/>
                <a:gd name="connsiteX32" fmla="*/ 29890 w 995642"/>
                <a:gd name="connsiteY32" fmla="*/ 3071756 h 4145548"/>
                <a:gd name="connsiteX33" fmla="*/ 174214 w 995642"/>
                <a:gd name="connsiteY33" fmla="*/ 3071756 h 4145548"/>
                <a:gd name="connsiteX34" fmla="*/ 995642 w 995642"/>
                <a:gd name="connsiteY34" fmla="*/ 3893182 h 414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5642" h="4145548">
                  <a:moveTo>
                    <a:pt x="995642" y="2280703"/>
                  </a:moveTo>
                  <a:lnTo>
                    <a:pt x="718626" y="2280703"/>
                  </a:lnTo>
                  <a:lnTo>
                    <a:pt x="718626" y="166985"/>
                  </a:lnTo>
                  <a:lnTo>
                    <a:pt x="718626" y="163379"/>
                  </a:lnTo>
                  <a:lnTo>
                    <a:pt x="722232" y="163379"/>
                  </a:lnTo>
                  <a:lnTo>
                    <a:pt x="885611" y="0"/>
                  </a:lnTo>
                  <a:lnTo>
                    <a:pt x="874554" y="2118870"/>
                  </a:lnTo>
                  <a:cubicBezTo>
                    <a:pt x="874554" y="2138772"/>
                    <a:pt x="890688" y="2154906"/>
                    <a:pt x="910591" y="2154906"/>
                  </a:cubicBezTo>
                  <a:cubicBezTo>
                    <a:pt x="930494" y="2154906"/>
                    <a:pt x="946627" y="2138772"/>
                    <a:pt x="946627" y="2118870"/>
                  </a:cubicBezTo>
                  <a:cubicBezTo>
                    <a:pt x="948260" y="1412580"/>
                    <a:pt x="957473" y="706290"/>
                    <a:pt x="959105" y="0"/>
                  </a:cubicBezTo>
                  <a:lnTo>
                    <a:pt x="995642" y="0"/>
                  </a:lnTo>
                  <a:close/>
                  <a:moveTo>
                    <a:pt x="965583" y="2838198"/>
                  </a:moveTo>
                  <a:lnTo>
                    <a:pt x="965583" y="2546307"/>
                  </a:lnTo>
                  <a:lnTo>
                    <a:pt x="673065" y="2546307"/>
                  </a:lnTo>
                  <a:lnTo>
                    <a:pt x="673065" y="2838198"/>
                  </a:lnTo>
                  <a:close/>
                  <a:moveTo>
                    <a:pt x="965583" y="3179117"/>
                  </a:moveTo>
                  <a:lnTo>
                    <a:pt x="965583" y="2887226"/>
                  </a:lnTo>
                  <a:lnTo>
                    <a:pt x="673065" y="2887226"/>
                  </a:lnTo>
                  <a:lnTo>
                    <a:pt x="673065" y="3179117"/>
                  </a:lnTo>
                  <a:close/>
                  <a:moveTo>
                    <a:pt x="995642" y="3837361"/>
                  </a:moveTo>
                  <a:lnTo>
                    <a:pt x="348653" y="3192512"/>
                  </a:lnTo>
                  <a:lnTo>
                    <a:pt x="351426" y="3192512"/>
                  </a:lnTo>
                  <a:lnTo>
                    <a:pt x="351426" y="2473925"/>
                  </a:lnTo>
                  <a:cubicBezTo>
                    <a:pt x="351426" y="2419551"/>
                    <a:pt x="395506" y="2375471"/>
                    <a:pt x="449880" y="2375471"/>
                  </a:cubicBezTo>
                  <a:lnTo>
                    <a:pt x="635781" y="2375471"/>
                  </a:lnTo>
                  <a:lnTo>
                    <a:pt x="659472" y="2280704"/>
                  </a:lnTo>
                  <a:lnTo>
                    <a:pt x="995642" y="2280704"/>
                  </a:lnTo>
                  <a:close/>
                  <a:moveTo>
                    <a:pt x="995642" y="4145548"/>
                  </a:moveTo>
                  <a:lnTo>
                    <a:pt x="962391" y="4139077"/>
                  </a:lnTo>
                  <a:cubicBezTo>
                    <a:pt x="950105" y="4134095"/>
                    <a:pt x="938594" y="4126623"/>
                    <a:pt x="928631" y="4116660"/>
                  </a:cubicBezTo>
                  <a:lnTo>
                    <a:pt x="924996" y="4111187"/>
                  </a:lnTo>
                  <a:lnTo>
                    <a:pt x="29890" y="3216081"/>
                  </a:lnTo>
                  <a:cubicBezTo>
                    <a:pt x="-9964" y="3176226"/>
                    <a:pt x="-9964" y="3111610"/>
                    <a:pt x="29890" y="3071756"/>
                  </a:cubicBezTo>
                  <a:cubicBezTo>
                    <a:pt x="69743" y="3031903"/>
                    <a:pt x="134361" y="3031903"/>
                    <a:pt x="174214" y="3071756"/>
                  </a:cubicBezTo>
                  <a:lnTo>
                    <a:pt x="995642" y="3893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46E6EA-062D-4559-A8EE-B65886E9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64D5-3925-426E-996C-426CF90C3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5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333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1FDE36-CB5F-4BFC-A5EF-593BC7F3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64D5-3925-426E-996C-426CF90C3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0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3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4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9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55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8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8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1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47700" y="2175280"/>
            <a:ext cx="5896607" cy="75527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ko-KR" sz="4308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SPEED DATING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59735" y="4049511"/>
            <a:ext cx="2672538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문기태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최윤슬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김나형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안수빈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21351" y="1655943"/>
            <a:ext cx="5149306" cy="3546121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cxnSp>
        <p:nvCxnSpPr>
          <p:cNvPr id="5" name="직선 연결선 4"/>
          <p:cNvCxnSpPr/>
          <p:nvPr/>
        </p:nvCxnSpPr>
        <p:spPr>
          <a:xfrm>
            <a:off x="5729709" y="3827138"/>
            <a:ext cx="92369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2BA1D868-A4B1-41CB-9BAB-EB10561EDA48}"/>
              </a:ext>
            </a:extLst>
          </p:cNvPr>
          <p:cNvSpPr txBox="1"/>
          <p:nvPr/>
        </p:nvSpPr>
        <p:spPr bwMode="auto">
          <a:xfrm>
            <a:off x="6192014" y="5884779"/>
            <a:ext cx="3342182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Arial" pitchFamily="34" charset="0"/>
              </a:rPr>
              <a:t>결론 및 한계점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29DB24B-62A9-41B2-8B0F-F3D655C4E7DA}"/>
              </a:ext>
            </a:extLst>
          </p:cNvPr>
          <p:cNvSpPr/>
          <p:nvPr/>
        </p:nvSpPr>
        <p:spPr>
          <a:xfrm>
            <a:off x="5317748" y="5814188"/>
            <a:ext cx="620650" cy="6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3AB800-947D-41CA-BA3C-7D1CDA06D21A}"/>
              </a:ext>
            </a:extLst>
          </p:cNvPr>
          <p:cNvGrpSpPr/>
          <p:nvPr/>
        </p:nvGrpSpPr>
        <p:grpSpPr>
          <a:xfrm>
            <a:off x="5856654" y="2081079"/>
            <a:ext cx="6335350" cy="720000"/>
            <a:chOff x="3923932" y="1419622"/>
            <a:chExt cx="4751513" cy="54000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A02F033-5840-48EC-9A58-A1C1445B8793}"/>
                </a:ext>
              </a:extLst>
            </p:cNvPr>
            <p:cNvGrpSpPr/>
            <p:nvPr/>
          </p:nvGrpSpPr>
          <p:grpSpPr>
            <a:xfrm>
              <a:off x="3923932" y="1419622"/>
              <a:ext cx="4751513" cy="540000"/>
              <a:chOff x="3131842" y="1442348"/>
              <a:chExt cx="5472507" cy="540000"/>
            </a:xfrm>
            <a:solidFill>
              <a:srgbClr val="174A9B"/>
            </a:solidFill>
          </p:grpSpPr>
          <p:sp>
            <p:nvSpPr>
              <p:cNvPr id="8" name="Round Same Side Corner Rectangle 7"/>
              <p:cNvSpPr/>
              <p:nvPr userDrawn="1"/>
            </p:nvSpPr>
            <p:spPr>
              <a:xfrm rot="16200000">
                <a:off x="5598096" y="-1023906"/>
                <a:ext cx="540000" cy="547250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3180602" y="1478347"/>
                <a:ext cx="468000" cy="46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198C26D-EC45-49D4-9159-16A893BB45B7}"/>
                </a:ext>
              </a:extLst>
            </p:cNvPr>
            <p:cNvSpPr/>
            <p:nvPr/>
          </p:nvSpPr>
          <p:spPr>
            <a:xfrm>
              <a:off x="3967047" y="1455678"/>
              <a:ext cx="465487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DF27CAF-EFC2-4B36-B6CB-0D069781C57A}"/>
                </a:ext>
              </a:extLst>
            </p:cNvPr>
            <p:cNvSpPr txBox="1"/>
            <p:nvPr/>
          </p:nvSpPr>
          <p:spPr>
            <a:xfrm>
              <a:off x="4008243" y="1497785"/>
              <a:ext cx="37895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174A9B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rgbClr val="174A9B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82ADFA-290E-41D6-8B59-370839AAF118}"/>
                </a:ext>
              </a:extLst>
            </p:cNvPr>
            <p:cNvSpPr txBox="1"/>
            <p:nvPr/>
          </p:nvSpPr>
          <p:spPr bwMode="auto">
            <a:xfrm>
              <a:off x="4518182" y="1504955"/>
              <a:ext cx="3654220" cy="34624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400" dirty="0">
                  <a:solidFill>
                    <a:schemeClr val="bg1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  <a:cs typeface="Arial" pitchFamily="34" charset="0"/>
                </a:rPr>
                <a:t>데이터 소개 및 분석방법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824F08-C377-4203-BFD1-14AA9661838C}"/>
              </a:ext>
            </a:extLst>
          </p:cNvPr>
          <p:cNvGrpSpPr/>
          <p:nvPr/>
        </p:nvGrpSpPr>
        <p:grpSpPr>
          <a:xfrm>
            <a:off x="5856654" y="2979769"/>
            <a:ext cx="6335349" cy="720000"/>
            <a:chOff x="4176464" y="2113111"/>
            <a:chExt cx="4751512" cy="54000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C90380D-660C-4141-A817-82A24D80ED65}"/>
                </a:ext>
              </a:extLst>
            </p:cNvPr>
            <p:cNvGrpSpPr/>
            <p:nvPr/>
          </p:nvGrpSpPr>
          <p:grpSpPr>
            <a:xfrm>
              <a:off x="4176464" y="2113111"/>
              <a:ext cx="4751512" cy="540000"/>
              <a:chOff x="3131841" y="1442348"/>
              <a:chExt cx="5750710" cy="540000"/>
            </a:xfrm>
            <a:solidFill>
              <a:srgbClr val="174A9B"/>
            </a:solidFill>
          </p:grpSpPr>
          <p:sp>
            <p:nvSpPr>
              <p:cNvPr id="51" name="Round Same Side Corner Rectangle 7">
                <a:extLst>
                  <a:ext uri="{FF2B5EF4-FFF2-40B4-BE49-F238E27FC236}">
                    <a16:creationId xmlns:a16="http://schemas.microsoft.com/office/drawing/2014/main" id="{765B6863-CCA1-4A30-BFA1-48C9B317D3C6}"/>
                  </a:ext>
                </a:extLst>
              </p:cNvPr>
              <p:cNvSpPr/>
              <p:nvPr userDrawn="1"/>
            </p:nvSpPr>
            <p:spPr>
              <a:xfrm rot="16200000">
                <a:off x="5737196" y="-1163007"/>
                <a:ext cx="540000" cy="57507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endParaRPr>
              </a:p>
            </p:txBody>
          </p:sp>
          <p:sp>
            <p:nvSpPr>
              <p:cNvPr id="52" name="Oval 8">
                <a:extLst>
                  <a:ext uri="{FF2B5EF4-FFF2-40B4-BE49-F238E27FC236}">
                    <a16:creationId xmlns:a16="http://schemas.microsoft.com/office/drawing/2014/main" id="{8C5EA3C0-6D65-4570-A6FB-E06540906CFB}"/>
                  </a:ext>
                </a:extLst>
              </p:cNvPr>
              <p:cNvSpPr/>
              <p:nvPr userDrawn="1"/>
            </p:nvSpPr>
            <p:spPr>
              <a:xfrm>
                <a:off x="3180602" y="1478347"/>
                <a:ext cx="468000" cy="46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endParaRPr>
              </a:p>
            </p:txBody>
          </p:sp>
        </p:grp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FBF211F-A1A2-45DB-8135-54C78AA9ED40}"/>
                </a:ext>
              </a:extLst>
            </p:cNvPr>
            <p:cNvSpPr/>
            <p:nvPr/>
          </p:nvSpPr>
          <p:spPr>
            <a:xfrm>
              <a:off x="4222343" y="2149110"/>
              <a:ext cx="465487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705C05-9C0C-4FB3-92D3-4ACB16A093DC}"/>
                </a:ext>
              </a:extLst>
            </p:cNvPr>
            <p:cNvSpPr txBox="1"/>
            <p:nvPr/>
          </p:nvSpPr>
          <p:spPr>
            <a:xfrm>
              <a:off x="4239527" y="2196775"/>
              <a:ext cx="40419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174A9B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rgbClr val="174A9B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6B7B304-2C9A-45B4-86B8-DD5C80F22D0A}"/>
                </a:ext>
              </a:extLst>
            </p:cNvPr>
            <p:cNvSpPr txBox="1"/>
            <p:nvPr/>
          </p:nvSpPr>
          <p:spPr bwMode="auto">
            <a:xfrm>
              <a:off x="4860032" y="2202418"/>
              <a:ext cx="3744416" cy="34624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400" dirty="0">
                  <a:solidFill>
                    <a:schemeClr val="bg1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  <a:cs typeface="Arial" pitchFamily="34" charset="0"/>
                </a:rPr>
                <a:t>데이터 탐색</a:t>
              </a:r>
              <a:r>
                <a:rPr lang="en-US" altLang="ko-KR" sz="2400" dirty="0">
                  <a:solidFill>
                    <a:schemeClr val="bg1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  <a:cs typeface="Arial" pitchFamily="34" charset="0"/>
                </a:rPr>
                <a:t>/</a:t>
              </a:r>
              <a:r>
                <a:rPr lang="ko-KR" altLang="en-US" sz="2400" dirty="0">
                  <a:solidFill>
                    <a:schemeClr val="bg1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  <a:cs typeface="Arial" pitchFamily="34" charset="0"/>
                </a:rPr>
                <a:t>정제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514FB6-4EAA-49E8-8CC4-1745A922D36C}"/>
              </a:ext>
            </a:extLst>
          </p:cNvPr>
          <p:cNvGrpSpPr/>
          <p:nvPr/>
        </p:nvGrpSpPr>
        <p:grpSpPr>
          <a:xfrm>
            <a:off x="5856654" y="3906041"/>
            <a:ext cx="6335349" cy="720000"/>
            <a:chOff x="4392488" y="2806600"/>
            <a:chExt cx="4751512" cy="54000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FE56833-CE9E-4CC9-A482-8E62AB3A2178}"/>
                </a:ext>
              </a:extLst>
            </p:cNvPr>
            <p:cNvGrpSpPr/>
            <p:nvPr/>
          </p:nvGrpSpPr>
          <p:grpSpPr>
            <a:xfrm>
              <a:off x="4392488" y="2806600"/>
              <a:ext cx="4751512" cy="540000"/>
              <a:chOff x="3131841" y="1442348"/>
              <a:chExt cx="6012162" cy="540000"/>
            </a:xfrm>
            <a:solidFill>
              <a:srgbClr val="174A9B"/>
            </a:solidFill>
          </p:grpSpPr>
          <p:sp>
            <p:nvSpPr>
              <p:cNvPr id="57" name="Round Same Side Corner Rectangle 7">
                <a:extLst>
                  <a:ext uri="{FF2B5EF4-FFF2-40B4-BE49-F238E27FC236}">
                    <a16:creationId xmlns:a16="http://schemas.microsoft.com/office/drawing/2014/main" id="{DFE39B8C-0FFC-4120-9E10-DFDB8A10F6A0}"/>
                  </a:ext>
                </a:extLst>
              </p:cNvPr>
              <p:cNvSpPr/>
              <p:nvPr userDrawn="1"/>
            </p:nvSpPr>
            <p:spPr>
              <a:xfrm rot="16200000">
                <a:off x="5867922" y="-1293733"/>
                <a:ext cx="540000" cy="601216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endParaRPr>
              </a:p>
            </p:txBody>
          </p:sp>
          <p:sp>
            <p:nvSpPr>
              <p:cNvPr id="58" name="Oval 8">
                <a:extLst>
                  <a:ext uri="{FF2B5EF4-FFF2-40B4-BE49-F238E27FC236}">
                    <a16:creationId xmlns:a16="http://schemas.microsoft.com/office/drawing/2014/main" id="{88D05FB5-F848-40AD-8AD9-1631712D2F29}"/>
                  </a:ext>
                </a:extLst>
              </p:cNvPr>
              <p:cNvSpPr/>
              <p:nvPr userDrawn="1"/>
            </p:nvSpPr>
            <p:spPr>
              <a:xfrm>
                <a:off x="3180602" y="1478347"/>
                <a:ext cx="468000" cy="46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endParaRPr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E52C9D3-29C5-4709-9B7D-8E2DDAD149C2}"/>
                </a:ext>
              </a:extLst>
            </p:cNvPr>
            <p:cNvSpPr/>
            <p:nvPr/>
          </p:nvSpPr>
          <p:spPr>
            <a:xfrm>
              <a:off x="4435140" y="2839070"/>
              <a:ext cx="465487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C5EDAFB-4786-4FA3-BCA6-D106F59456DA}"/>
                </a:ext>
              </a:extLst>
            </p:cNvPr>
            <p:cNvSpPr txBox="1"/>
            <p:nvPr/>
          </p:nvSpPr>
          <p:spPr>
            <a:xfrm>
              <a:off x="4460428" y="2883498"/>
              <a:ext cx="40059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174A9B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rgbClr val="174A9B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B7C319-B828-4FB8-9131-1D30D3B7302C}"/>
                </a:ext>
              </a:extLst>
            </p:cNvPr>
            <p:cNvSpPr txBox="1"/>
            <p:nvPr/>
          </p:nvSpPr>
          <p:spPr bwMode="auto">
            <a:xfrm>
              <a:off x="5057799" y="2896512"/>
              <a:ext cx="2952328" cy="34624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400" dirty="0">
                  <a:solidFill>
                    <a:schemeClr val="bg1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  <a:cs typeface="Arial" pitchFamily="34" charset="0"/>
                </a:rPr>
                <a:t>모형 구축 및 설명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58552F-38E9-438C-B738-6EF94BF4E36B}"/>
              </a:ext>
            </a:extLst>
          </p:cNvPr>
          <p:cNvGrpSpPr/>
          <p:nvPr/>
        </p:nvGrpSpPr>
        <p:grpSpPr>
          <a:xfrm>
            <a:off x="5856654" y="4819796"/>
            <a:ext cx="6335349" cy="720000"/>
            <a:chOff x="4176464" y="3500089"/>
            <a:chExt cx="4751512" cy="54000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F80306B-99BC-4865-9292-C97EE0B66023}"/>
                </a:ext>
              </a:extLst>
            </p:cNvPr>
            <p:cNvGrpSpPr/>
            <p:nvPr/>
          </p:nvGrpSpPr>
          <p:grpSpPr>
            <a:xfrm>
              <a:off x="4176464" y="3500089"/>
              <a:ext cx="4751512" cy="540000"/>
              <a:chOff x="3131841" y="1442348"/>
              <a:chExt cx="5750710" cy="540000"/>
            </a:xfrm>
            <a:solidFill>
              <a:srgbClr val="174A9B"/>
            </a:solidFill>
          </p:grpSpPr>
          <p:sp>
            <p:nvSpPr>
              <p:cNvPr id="63" name="Round Same Side Corner Rectangle 7">
                <a:extLst>
                  <a:ext uri="{FF2B5EF4-FFF2-40B4-BE49-F238E27FC236}">
                    <a16:creationId xmlns:a16="http://schemas.microsoft.com/office/drawing/2014/main" id="{18CE8BD6-77EA-4F3F-AEAC-BBA0827245F3}"/>
                  </a:ext>
                </a:extLst>
              </p:cNvPr>
              <p:cNvSpPr/>
              <p:nvPr userDrawn="1"/>
            </p:nvSpPr>
            <p:spPr>
              <a:xfrm rot="16200000">
                <a:off x="5737196" y="-1163007"/>
                <a:ext cx="540000" cy="57507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endParaRPr>
              </a:p>
            </p:txBody>
          </p:sp>
          <p:sp>
            <p:nvSpPr>
              <p:cNvPr id="64" name="Oval 8">
                <a:extLst>
                  <a:ext uri="{FF2B5EF4-FFF2-40B4-BE49-F238E27FC236}">
                    <a16:creationId xmlns:a16="http://schemas.microsoft.com/office/drawing/2014/main" id="{27713BFF-67B0-4F45-B760-B96BF5B5EBB1}"/>
                  </a:ext>
                </a:extLst>
              </p:cNvPr>
              <p:cNvSpPr/>
              <p:nvPr userDrawn="1"/>
            </p:nvSpPr>
            <p:spPr>
              <a:xfrm>
                <a:off x="3180602" y="1478347"/>
                <a:ext cx="468000" cy="46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endParaRPr>
              </a:p>
            </p:txBody>
          </p:sp>
        </p:grp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BE6CBF6-9C38-4050-8D87-91956B22120A}"/>
                </a:ext>
              </a:extLst>
            </p:cNvPr>
            <p:cNvSpPr/>
            <p:nvPr/>
          </p:nvSpPr>
          <p:spPr>
            <a:xfrm>
              <a:off x="4228104" y="3536088"/>
              <a:ext cx="465487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19D3288-F80F-46E0-9991-5C3AF3868F71}"/>
                </a:ext>
              </a:extLst>
            </p:cNvPr>
            <p:cNvSpPr txBox="1"/>
            <p:nvPr/>
          </p:nvSpPr>
          <p:spPr>
            <a:xfrm>
              <a:off x="4249875" y="3572242"/>
              <a:ext cx="40299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174A9B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rgbClr val="174A9B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B0FA05-42C4-4C0B-86EC-09AA0CD15B45}"/>
                </a:ext>
              </a:extLst>
            </p:cNvPr>
            <p:cNvSpPr txBox="1"/>
            <p:nvPr/>
          </p:nvSpPr>
          <p:spPr bwMode="auto">
            <a:xfrm>
              <a:off x="4817085" y="3599244"/>
              <a:ext cx="2952328" cy="34624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400" dirty="0">
                  <a:solidFill>
                    <a:schemeClr val="bg1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  <a:cs typeface="Arial" pitchFamily="34" charset="0"/>
                </a:rPr>
                <a:t>결론 및 한계점</a:t>
              </a:r>
            </a:p>
          </p:txBody>
        </p:sp>
      </p:grp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9DCAC18-D334-45A4-B4DE-8F5C913CF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41"/>
            <a:ext cx="12192000" cy="768085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>
                <a:solidFill>
                  <a:srgbClr val="174A9B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Contents</a:t>
            </a:r>
            <a:endParaRPr lang="ko-KR" altLang="en-US" sz="4800" dirty="0">
              <a:solidFill>
                <a:srgbClr val="174A9B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EE54E9-F9E4-4C21-93C6-B3F332C2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2743"/>
            <a:ext cx="2743200" cy="365125"/>
          </a:xfrm>
        </p:spPr>
        <p:txBody>
          <a:bodyPr/>
          <a:lstStyle/>
          <a:p>
            <a:fld id="{C74964D5-3925-426E-996C-426CF90C3302}" type="slidenum"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fld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9D3396-197A-44C9-84B5-51D980540562}"/>
              </a:ext>
            </a:extLst>
          </p:cNvPr>
          <p:cNvSpPr/>
          <p:nvPr/>
        </p:nvSpPr>
        <p:spPr>
          <a:xfrm>
            <a:off x="-16017" y="1"/>
            <a:ext cx="3791744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1DB28D1-392D-4AE8-96FB-2D1562A178CF}"/>
              </a:ext>
            </a:extLst>
          </p:cNvPr>
          <p:cNvGrpSpPr/>
          <p:nvPr/>
        </p:nvGrpSpPr>
        <p:grpSpPr>
          <a:xfrm>
            <a:off x="1085620" y="1239606"/>
            <a:ext cx="2032507" cy="4706610"/>
            <a:chOff x="4124487" y="1717916"/>
            <a:chExt cx="895027" cy="2072585"/>
          </a:xfrm>
          <a:solidFill>
            <a:srgbClr val="174A9B"/>
          </a:solidFill>
        </p:grpSpPr>
        <p:sp>
          <p:nvSpPr>
            <p:cNvPr id="40" name="Oval 21">
              <a:extLst>
                <a:ext uri="{FF2B5EF4-FFF2-40B4-BE49-F238E27FC236}">
                  <a16:creationId xmlns:a16="http://schemas.microsoft.com/office/drawing/2014/main" id="{F6575537-8BAE-46F9-A99F-4D50881F7EA0}"/>
                </a:ext>
              </a:extLst>
            </p:cNvPr>
            <p:cNvSpPr/>
            <p:nvPr userDrawn="1"/>
          </p:nvSpPr>
          <p:spPr>
            <a:xfrm>
              <a:off x="4211503" y="3642376"/>
              <a:ext cx="751895" cy="148125"/>
            </a:xfrm>
            <a:prstGeom prst="ellipse">
              <a:avLst/>
            </a:prstGeom>
            <a:grpFill/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B85768E-5070-4634-A1C2-70E350C0EE4D}"/>
                </a:ext>
              </a:extLst>
            </p:cNvPr>
            <p:cNvSpPr/>
            <p:nvPr userDrawn="1"/>
          </p:nvSpPr>
          <p:spPr>
            <a:xfrm rot="10800000">
              <a:off x="4124487" y="1717916"/>
              <a:ext cx="895027" cy="1852465"/>
            </a:xfrm>
            <a:custGeom>
              <a:avLst/>
              <a:gdLst>
                <a:gd name="connsiteX0" fmla="*/ 1102413 w 1725923"/>
                <a:gd name="connsiteY0" fmla="*/ 1964795 h 3572198"/>
                <a:gd name="connsiteX1" fmla="*/ 619087 w 1725923"/>
                <a:gd name="connsiteY1" fmla="*/ 1964795 h 3572198"/>
                <a:gd name="connsiteX2" fmla="*/ 619087 w 1725923"/>
                <a:gd name="connsiteY2" fmla="*/ 143855 h 3572198"/>
                <a:gd name="connsiteX3" fmla="*/ 619087 w 1725923"/>
                <a:gd name="connsiteY3" fmla="*/ 140749 h 3572198"/>
                <a:gd name="connsiteX4" fmla="*/ 622193 w 1725923"/>
                <a:gd name="connsiteY4" fmla="*/ 140749 h 3572198"/>
                <a:gd name="connsiteX5" fmla="*/ 762942 w 1725923"/>
                <a:gd name="connsiteY5" fmla="*/ 0 h 3572198"/>
                <a:gd name="connsiteX6" fmla="*/ 753417 w 1725923"/>
                <a:gd name="connsiteY6" fmla="*/ 1825378 h 3572198"/>
                <a:gd name="connsiteX7" fmla="*/ 784462 w 1725923"/>
                <a:gd name="connsiteY7" fmla="*/ 1856423 h 3572198"/>
                <a:gd name="connsiteX8" fmla="*/ 815507 w 1725923"/>
                <a:gd name="connsiteY8" fmla="*/ 1825378 h 3572198"/>
                <a:gd name="connsiteX9" fmla="*/ 826256 w 1725923"/>
                <a:gd name="connsiteY9" fmla="*/ 0 h 3572198"/>
                <a:gd name="connsiteX10" fmla="*/ 898897 w 1725923"/>
                <a:gd name="connsiteY10" fmla="*/ 0 h 3572198"/>
                <a:gd name="connsiteX11" fmla="*/ 1102413 w 1725923"/>
                <a:gd name="connsiteY11" fmla="*/ 257962 h 3572198"/>
                <a:gd name="connsiteX12" fmla="*/ 1102413 w 1725923"/>
                <a:gd name="connsiteY12" fmla="*/ 435134 h 3572198"/>
                <a:gd name="connsiteX13" fmla="*/ 974435 w 1725923"/>
                <a:gd name="connsiteY13" fmla="*/ 554280 h 3572198"/>
                <a:gd name="connsiteX14" fmla="*/ 1102413 w 1725923"/>
                <a:gd name="connsiteY14" fmla="*/ 673428 h 3572198"/>
                <a:gd name="connsiteX15" fmla="*/ 1102413 w 1725923"/>
                <a:gd name="connsiteY15" fmla="*/ 802506 h 3572198"/>
                <a:gd name="connsiteX16" fmla="*/ 982216 w 1725923"/>
                <a:gd name="connsiteY16" fmla="*/ 921506 h 3572198"/>
                <a:gd name="connsiteX17" fmla="*/ 1102413 w 1725923"/>
                <a:gd name="connsiteY17" fmla="*/ 1040506 h 3572198"/>
                <a:gd name="connsiteX18" fmla="*/ 1102413 w 1725923"/>
                <a:gd name="connsiteY18" fmla="*/ 1148198 h 3572198"/>
                <a:gd name="connsiteX19" fmla="*/ 1016431 w 1725923"/>
                <a:gd name="connsiteY19" fmla="*/ 1262985 h 3572198"/>
                <a:gd name="connsiteX20" fmla="*/ 1102413 w 1725923"/>
                <a:gd name="connsiteY20" fmla="*/ 1377772 h 3572198"/>
                <a:gd name="connsiteX21" fmla="*/ 1102413 w 1725923"/>
                <a:gd name="connsiteY21" fmla="*/ 1511810 h 3572198"/>
                <a:gd name="connsiteX22" fmla="*/ 926889 w 1725923"/>
                <a:gd name="connsiteY22" fmla="*/ 1668154 h 3572198"/>
                <a:gd name="connsiteX23" fmla="*/ 1102413 w 1725923"/>
                <a:gd name="connsiteY23" fmla="*/ 1824498 h 3572198"/>
                <a:gd name="connsiteX24" fmla="*/ 831837 w 1725923"/>
                <a:gd name="connsiteY24" fmla="*/ 2445070 h 3572198"/>
                <a:gd name="connsiteX25" fmla="*/ 831837 w 1725923"/>
                <a:gd name="connsiteY25" fmla="*/ 2193610 h 3572198"/>
                <a:gd name="connsiteX26" fmla="*/ 579837 w 1725923"/>
                <a:gd name="connsiteY26" fmla="*/ 2193610 h 3572198"/>
                <a:gd name="connsiteX27" fmla="*/ 579837 w 1725923"/>
                <a:gd name="connsiteY27" fmla="*/ 2445070 h 3572198"/>
                <a:gd name="connsiteX28" fmla="*/ 1135469 w 1725923"/>
                <a:gd name="connsiteY28" fmla="*/ 2445070 h 3572198"/>
                <a:gd name="connsiteX29" fmla="*/ 1135469 w 1725923"/>
                <a:gd name="connsiteY29" fmla="*/ 2193610 h 3572198"/>
                <a:gd name="connsiteX30" fmla="*/ 883469 w 1725923"/>
                <a:gd name="connsiteY30" fmla="*/ 2193610 h 3572198"/>
                <a:gd name="connsiteX31" fmla="*/ 883469 w 1725923"/>
                <a:gd name="connsiteY31" fmla="*/ 2445070 h 3572198"/>
                <a:gd name="connsiteX32" fmla="*/ 831837 w 1725923"/>
                <a:gd name="connsiteY32" fmla="*/ 2738767 h 3572198"/>
                <a:gd name="connsiteX33" fmla="*/ 831837 w 1725923"/>
                <a:gd name="connsiteY33" fmla="*/ 2487307 h 3572198"/>
                <a:gd name="connsiteX34" fmla="*/ 579837 w 1725923"/>
                <a:gd name="connsiteY34" fmla="*/ 2487307 h 3572198"/>
                <a:gd name="connsiteX35" fmla="*/ 579837 w 1725923"/>
                <a:gd name="connsiteY35" fmla="*/ 2738767 h 3572198"/>
                <a:gd name="connsiteX36" fmla="*/ 1135469 w 1725923"/>
                <a:gd name="connsiteY36" fmla="*/ 2738767 h 3572198"/>
                <a:gd name="connsiteX37" fmla="*/ 1135469 w 1725923"/>
                <a:gd name="connsiteY37" fmla="*/ 2487307 h 3572198"/>
                <a:gd name="connsiteX38" fmla="*/ 883469 w 1725923"/>
                <a:gd name="connsiteY38" fmla="*/ 2487307 h 3572198"/>
                <a:gd name="connsiteX39" fmla="*/ 883469 w 1725923"/>
                <a:gd name="connsiteY39" fmla="*/ 2738767 h 3572198"/>
                <a:gd name="connsiteX40" fmla="*/ 858795 w 1725923"/>
                <a:gd name="connsiteY40" fmla="*/ 3306895 h 3572198"/>
                <a:gd name="connsiteX41" fmla="*/ 300360 w 1725923"/>
                <a:gd name="connsiteY41" fmla="*/ 2750307 h 3572198"/>
                <a:gd name="connsiteX42" fmla="*/ 302749 w 1725923"/>
                <a:gd name="connsiteY42" fmla="*/ 2750307 h 3572198"/>
                <a:gd name="connsiteX43" fmla="*/ 302749 w 1725923"/>
                <a:gd name="connsiteY43" fmla="*/ 2131254 h 3572198"/>
                <a:gd name="connsiteX44" fmla="*/ 387566 w 1725923"/>
                <a:gd name="connsiteY44" fmla="*/ 2046437 h 3572198"/>
                <a:gd name="connsiteX45" fmla="*/ 547717 w 1725923"/>
                <a:gd name="connsiteY45" fmla="*/ 2046437 h 3572198"/>
                <a:gd name="connsiteX46" fmla="*/ 568126 w 1725923"/>
                <a:gd name="connsiteY46" fmla="*/ 1964796 h 3572198"/>
                <a:gd name="connsiteX47" fmla="*/ 1153373 w 1725923"/>
                <a:gd name="connsiteY47" fmla="*/ 1964796 h 3572198"/>
                <a:gd name="connsiteX48" fmla="*/ 1173782 w 1725923"/>
                <a:gd name="connsiteY48" fmla="*/ 2046437 h 3572198"/>
                <a:gd name="connsiteX49" fmla="*/ 1333932 w 1725923"/>
                <a:gd name="connsiteY49" fmla="*/ 2046437 h 3572198"/>
                <a:gd name="connsiteX50" fmla="*/ 1418749 w 1725923"/>
                <a:gd name="connsiteY50" fmla="*/ 2131254 h 3572198"/>
                <a:gd name="connsiteX51" fmla="*/ 1418749 w 1725923"/>
                <a:gd name="connsiteY51" fmla="*/ 2751832 h 3572198"/>
                <a:gd name="connsiteX52" fmla="*/ 1414832 w 1725923"/>
                <a:gd name="connsiteY52" fmla="*/ 2751832 h 3572198"/>
                <a:gd name="connsiteX53" fmla="*/ 863754 w 1725923"/>
                <a:gd name="connsiteY53" fmla="*/ 3572198 h 3572198"/>
                <a:gd name="connsiteX54" fmla="*/ 862962 w 1725923"/>
                <a:gd name="connsiteY54" fmla="*/ 3572044 h 3572198"/>
                <a:gd name="connsiteX55" fmla="*/ 862170 w 1725923"/>
                <a:gd name="connsiteY55" fmla="*/ 3572198 h 3572198"/>
                <a:gd name="connsiteX56" fmla="*/ 800003 w 1725923"/>
                <a:gd name="connsiteY56" fmla="*/ 3546448 h 3572198"/>
                <a:gd name="connsiteX57" fmla="*/ 796872 w 1725923"/>
                <a:gd name="connsiteY57" fmla="*/ 3541733 h 3572198"/>
                <a:gd name="connsiteX58" fmla="*/ 25750 w 1725923"/>
                <a:gd name="connsiteY58" fmla="*/ 2770611 h 3572198"/>
                <a:gd name="connsiteX59" fmla="*/ 25750 w 1725923"/>
                <a:gd name="connsiteY59" fmla="*/ 2646277 h 3572198"/>
                <a:gd name="connsiteX60" fmla="*/ 150083 w 1725923"/>
                <a:gd name="connsiteY60" fmla="*/ 2646277 h 3572198"/>
                <a:gd name="connsiteX61" fmla="*/ 862962 w 1725923"/>
                <a:gd name="connsiteY61" fmla="*/ 3359155 h 3572198"/>
                <a:gd name="connsiteX62" fmla="*/ 1575840 w 1725923"/>
                <a:gd name="connsiteY62" fmla="*/ 2646277 h 3572198"/>
                <a:gd name="connsiteX63" fmla="*/ 1700173 w 1725923"/>
                <a:gd name="connsiteY63" fmla="*/ 2646277 h 3572198"/>
                <a:gd name="connsiteX64" fmla="*/ 1700173 w 1725923"/>
                <a:gd name="connsiteY64" fmla="*/ 2770611 h 3572198"/>
                <a:gd name="connsiteX65" fmla="*/ 929051 w 1725923"/>
                <a:gd name="connsiteY65" fmla="*/ 3541733 h 3572198"/>
                <a:gd name="connsiteX66" fmla="*/ 925920 w 1725923"/>
                <a:gd name="connsiteY66" fmla="*/ 3546448 h 3572198"/>
                <a:gd name="connsiteX67" fmla="*/ 863754 w 1725923"/>
                <a:gd name="connsiteY67" fmla="*/ 3572198 h 35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25923" h="3572198">
                  <a:moveTo>
                    <a:pt x="1102413" y="1964795"/>
                  </a:moveTo>
                  <a:lnTo>
                    <a:pt x="619087" y="1964795"/>
                  </a:lnTo>
                  <a:lnTo>
                    <a:pt x="619087" y="143855"/>
                  </a:lnTo>
                  <a:lnTo>
                    <a:pt x="619087" y="140749"/>
                  </a:lnTo>
                  <a:lnTo>
                    <a:pt x="622193" y="140749"/>
                  </a:lnTo>
                  <a:lnTo>
                    <a:pt x="762942" y="0"/>
                  </a:lnTo>
                  <a:lnTo>
                    <a:pt x="753417" y="1825378"/>
                  </a:lnTo>
                  <a:cubicBezTo>
                    <a:pt x="753417" y="1842524"/>
                    <a:pt x="767316" y="1856423"/>
                    <a:pt x="784462" y="1856423"/>
                  </a:cubicBezTo>
                  <a:cubicBezTo>
                    <a:pt x="801608" y="1856423"/>
                    <a:pt x="815507" y="1842524"/>
                    <a:pt x="815507" y="1825378"/>
                  </a:cubicBezTo>
                  <a:cubicBezTo>
                    <a:pt x="816913" y="1216919"/>
                    <a:pt x="824850" y="608459"/>
                    <a:pt x="826256" y="0"/>
                  </a:cubicBezTo>
                  <a:lnTo>
                    <a:pt x="898897" y="0"/>
                  </a:lnTo>
                  <a:lnTo>
                    <a:pt x="1102413" y="257962"/>
                  </a:lnTo>
                  <a:lnTo>
                    <a:pt x="1102413" y="435134"/>
                  </a:lnTo>
                  <a:lnTo>
                    <a:pt x="974435" y="554280"/>
                  </a:lnTo>
                  <a:lnTo>
                    <a:pt x="1102413" y="673428"/>
                  </a:lnTo>
                  <a:lnTo>
                    <a:pt x="1102413" y="802506"/>
                  </a:lnTo>
                  <a:lnTo>
                    <a:pt x="982216" y="921506"/>
                  </a:lnTo>
                  <a:lnTo>
                    <a:pt x="1102413" y="1040506"/>
                  </a:lnTo>
                  <a:lnTo>
                    <a:pt x="1102413" y="1148198"/>
                  </a:lnTo>
                  <a:lnTo>
                    <a:pt x="1016431" y="1262985"/>
                  </a:lnTo>
                  <a:lnTo>
                    <a:pt x="1102413" y="1377772"/>
                  </a:lnTo>
                  <a:lnTo>
                    <a:pt x="1102413" y="1511810"/>
                  </a:lnTo>
                  <a:lnTo>
                    <a:pt x="926889" y="1668154"/>
                  </a:lnTo>
                  <a:lnTo>
                    <a:pt x="1102413" y="1824498"/>
                  </a:lnTo>
                  <a:close/>
                  <a:moveTo>
                    <a:pt x="831837" y="2445070"/>
                  </a:moveTo>
                  <a:lnTo>
                    <a:pt x="831837" y="2193610"/>
                  </a:lnTo>
                  <a:lnTo>
                    <a:pt x="579837" y="2193610"/>
                  </a:lnTo>
                  <a:lnTo>
                    <a:pt x="579837" y="2445070"/>
                  </a:lnTo>
                  <a:close/>
                  <a:moveTo>
                    <a:pt x="1135469" y="2445070"/>
                  </a:moveTo>
                  <a:lnTo>
                    <a:pt x="1135469" y="2193610"/>
                  </a:lnTo>
                  <a:lnTo>
                    <a:pt x="883469" y="2193610"/>
                  </a:lnTo>
                  <a:lnTo>
                    <a:pt x="883469" y="2445070"/>
                  </a:lnTo>
                  <a:close/>
                  <a:moveTo>
                    <a:pt x="831837" y="2738767"/>
                  </a:moveTo>
                  <a:lnTo>
                    <a:pt x="831837" y="2487307"/>
                  </a:lnTo>
                  <a:lnTo>
                    <a:pt x="579837" y="2487307"/>
                  </a:lnTo>
                  <a:lnTo>
                    <a:pt x="579837" y="2738767"/>
                  </a:lnTo>
                  <a:close/>
                  <a:moveTo>
                    <a:pt x="1135469" y="2738767"/>
                  </a:moveTo>
                  <a:lnTo>
                    <a:pt x="1135469" y="2487307"/>
                  </a:lnTo>
                  <a:lnTo>
                    <a:pt x="883469" y="2487307"/>
                  </a:lnTo>
                  <a:lnTo>
                    <a:pt x="883469" y="2738767"/>
                  </a:lnTo>
                  <a:close/>
                  <a:moveTo>
                    <a:pt x="858795" y="3306895"/>
                  </a:moveTo>
                  <a:lnTo>
                    <a:pt x="300360" y="2750307"/>
                  </a:lnTo>
                  <a:lnTo>
                    <a:pt x="302749" y="2750307"/>
                  </a:lnTo>
                  <a:lnTo>
                    <a:pt x="302749" y="2131254"/>
                  </a:lnTo>
                  <a:cubicBezTo>
                    <a:pt x="302749" y="2084411"/>
                    <a:pt x="340723" y="2046437"/>
                    <a:pt x="387566" y="2046437"/>
                  </a:cubicBezTo>
                  <a:lnTo>
                    <a:pt x="547717" y="2046437"/>
                  </a:lnTo>
                  <a:lnTo>
                    <a:pt x="568126" y="1964796"/>
                  </a:lnTo>
                  <a:lnTo>
                    <a:pt x="1153373" y="1964796"/>
                  </a:lnTo>
                  <a:lnTo>
                    <a:pt x="1173782" y="2046437"/>
                  </a:lnTo>
                  <a:lnTo>
                    <a:pt x="1333932" y="2046437"/>
                  </a:lnTo>
                  <a:cubicBezTo>
                    <a:pt x="1380775" y="2046437"/>
                    <a:pt x="1418749" y="2084411"/>
                    <a:pt x="1418749" y="2131254"/>
                  </a:cubicBezTo>
                  <a:lnTo>
                    <a:pt x="1418749" y="2751832"/>
                  </a:lnTo>
                  <a:lnTo>
                    <a:pt x="1414832" y="2751832"/>
                  </a:lnTo>
                  <a:close/>
                  <a:moveTo>
                    <a:pt x="863754" y="3572198"/>
                  </a:moveTo>
                  <a:lnTo>
                    <a:pt x="862962" y="3572044"/>
                  </a:lnTo>
                  <a:lnTo>
                    <a:pt x="862170" y="3572198"/>
                  </a:lnTo>
                  <a:cubicBezTo>
                    <a:pt x="839670" y="3572198"/>
                    <a:pt x="817170" y="3563614"/>
                    <a:pt x="800003" y="3546448"/>
                  </a:cubicBezTo>
                  <a:lnTo>
                    <a:pt x="796872" y="3541733"/>
                  </a:lnTo>
                  <a:lnTo>
                    <a:pt x="25750" y="2770611"/>
                  </a:lnTo>
                  <a:cubicBezTo>
                    <a:pt x="-8584" y="2736277"/>
                    <a:pt x="-8584" y="2680611"/>
                    <a:pt x="25750" y="2646277"/>
                  </a:cubicBezTo>
                  <a:cubicBezTo>
                    <a:pt x="60083" y="2611944"/>
                    <a:pt x="115750" y="2611944"/>
                    <a:pt x="150083" y="2646277"/>
                  </a:cubicBezTo>
                  <a:lnTo>
                    <a:pt x="862962" y="3359155"/>
                  </a:lnTo>
                  <a:lnTo>
                    <a:pt x="1575840" y="2646277"/>
                  </a:lnTo>
                  <a:cubicBezTo>
                    <a:pt x="1610173" y="2611944"/>
                    <a:pt x="1665840" y="2611944"/>
                    <a:pt x="1700173" y="2646277"/>
                  </a:cubicBezTo>
                  <a:cubicBezTo>
                    <a:pt x="1734507" y="2680611"/>
                    <a:pt x="1734507" y="2736277"/>
                    <a:pt x="1700173" y="2770611"/>
                  </a:cubicBezTo>
                  <a:lnTo>
                    <a:pt x="929051" y="3541733"/>
                  </a:lnTo>
                  <a:lnTo>
                    <a:pt x="925920" y="3546448"/>
                  </a:lnTo>
                  <a:cubicBezTo>
                    <a:pt x="908753" y="3563614"/>
                    <a:pt x="886253" y="3572198"/>
                    <a:pt x="863754" y="357219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66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2BA1D868-A4B1-41CB-9BAB-EB10561EDA48}"/>
              </a:ext>
            </a:extLst>
          </p:cNvPr>
          <p:cNvSpPr txBox="1"/>
          <p:nvPr/>
        </p:nvSpPr>
        <p:spPr bwMode="auto">
          <a:xfrm>
            <a:off x="6192011" y="5720868"/>
            <a:ext cx="3342183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결론 및 한계점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29DB24B-62A9-41B2-8B0F-F3D655C4E7DA}"/>
              </a:ext>
            </a:extLst>
          </p:cNvPr>
          <p:cNvSpPr/>
          <p:nvPr/>
        </p:nvSpPr>
        <p:spPr>
          <a:xfrm>
            <a:off x="5317748" y="5650280"/>
            <a:ext cx="620649" cy="6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3AB800-947D-41CA-BA3C-7D1CDA06D21A}"/>
              </a:ext>
            </a:extLst>
          </p:cNvPr>
          <p:cNvGrpSpPr/>
          <p:nvPr/>
        </p:nvGrpSpPr>
        <p:grpSpPr>
          <a:xfrm>
            <a:off x="5856653" y="3068999"/>
            <a:ext cx="6335351" cy="720000"/>
            <a:chOff x="3923932" y="1419622"/>
            <a:chExt cx="4751513" cy="54000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A02F033-5840-48EC-9A58-A1C1445B8793}"/>
                </a:ext>
              </a:extLst>
            </p:cNvPr>
            <p:cNvGrpSpPr/>
            <p:nvPr/>
          </p:nvGrpSpPr>
          <p:grpSpPr>
            <a:xfrm>
              <a:off x="3923932" y="1419622"/>
              <a:ext cx="4751513" cy="540000"/>
              <a:chOff x="3131842" y="1442348"/>
              <a:chExt cx="5472507" cy="540000"/>
            </a:xfrm>
            <a:solidFill>
              <a:srgbClr val="174A9B"/>
            </a:solidFill>
          </p:grpSpPr>
          <p:sp>
            <p:nvSpPr>
              <p:cNvPr id="8" name="Round Same Side Corner Rectangle 7"/>
              <p:cNvSpPr/>
              <p:nvPr userDrawn="1"/>
            </p:nvSpPr>
            <p:spPr>
              <a:xfrm rot="16200000">
                <a:off x="5598096" y="-1023906"/>
                <a:ext cx="540000" cy="547250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3180602" y="1478347"/>
                <a:ext cx="468000" cy="46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198C26D-EC45-49D4-9159-16A893BB45B7}"/>
                </a:ext>
              </a:extLst>
            </p:cNvPr>
            <p:cNvSpPr/>
            <p:nvPr/>
          </p:nvSpPr>
          <p:spPr>
            <a:xfrm>
              <a:off x="3967047" y="1455678"/>
              <a:ext cx="465487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DF27CAF-EFC2-4B36-B6CB-0D069781C57A}"/>
                </a:ext>
              </a:extLst>
            </p:cNvPr>
            <p:cNvSpPr txBox="1"/>
            <p:nvPr/>
          </p:nvSpPr>
          <p:spPr>
            <a:xfrm>
              <a:off x="4008243" y="1497785"/>
              <a:ext cx="37895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174A9B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rgbClr val="174A9B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82ADFA-290E-41D6-8B59-370839AAF118}"/>
                </a:ext>
              </a:extLst>
            </p:cNvPr>
            <p:cNvSpPr txBox="1"/>
            <p:nvPr/>
          </p:nvSpPr>
          <p:spPr bwMode="auto">
            <a:xfrm>
              <a:off x="4518182" y="1504955"/>
              <a:ext cx="3654220" cy="34624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400" dirty="0">
                  <a:solidFill>
                    <a:schemeClr val="bg1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  <a:cs typeface="Arial" pitchFamily="34" charset="0"/>
                </a:rPr>
                <a:t>데이터 소개 및 분석방법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A20B62-1A26-4F42-9D3F-41F7B3547C04}"/>
              </a:ext>
            </a:extLst>
          </p:cNvPr>
          <p:cNvSpPr/>
          <p:nvPr/>
        </p:nvSpPr>
        <p:spPr>
          <a:xfrm>
            <a:off x="-16017" y="1"/>
            <a:ext cx="3791744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5C519C2-B2A0-46E0-B88F-FDD9AA126625}"/>
              </a:ext>
            </a:extLst>
          </p:cNvPr>
          <p:cNvGrpSpPr/>
          <p:nvPr/>
        </p:nvGrpSpPr>
        <p:grpSpPr>
          <a:xfrm>
            <a:off x="1085620" y="1075695"/>
            <a:ext cx="2032507" cy="4706611"/>
            <a:chOff x="4124487" y="1717916"/>
            <a:chExt cx="895027" cy="2072585"/>
          </a:xfrm>
          <a:solidFill>
            <a:srgbClr val="174A9B"/>
          </a:solidFill>
        </p:grpSpPr>
        <p:sp>
          <p:nvSpPr>
            <p:cNvPr id="79" name="Oval 21">
              <a:extLst>
                <a:ext uri="{FF2B5EF4-FFF2-40B4-BE49-F238E27FC236}">
                  <a16:creationId xmlns:a16="http://schemas.microsoft.com/office/drawing/2014/main" id="{F0D462D6-787B-45D9-8190-59E8CB0A2B4B}"/>
                </a:ext>
              </a:extLst>
            </p:cNvPr>
            <p:cNvSpPr/>
            <p:nvPr userDrawn="1"/>
          </p:nvSpPr>
          <p:spPr>
            <a:xfrm>
              <a:off x="4211503" y="3642376"/>
              <a:ext cx="751895" cy="148125"/>
            </a:xfrm>
            <a:prstGeom prst="ellipse">
              <a:avLst/>
            </a:prstGeom>
            <a:grpFill/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71F25126-035C-48ED-9706-B14F3BAF7352}"/>
                </a:ext>
              </a:extLst>
            </p:cNvPr>
            <p:cNvSpPr/>
            <p:nvPr userDrawn="1"/>
          </p:nvSpPr>
          <p:spPr>
            <a:xfrm rot="10800000">
              <a:off x="4124487" y="1717916"/>
              <a:ext cx="895027" cy="1852465"/>
            </a:xfrm>
            <a:custGeom>
              <a:avLst/>
              <a:gdLst>
                <a:gd name="connsiteX0" fmla="*/ 1102413 w 1725923"/>
                <a:gd name="connsiteY0" fmla="*/ 1964795 h 3572198"/>
                <a:gd name="connsiteX1" fmla="*/ 619087 w 1725923"/>
                <a:gd name="connsiteY1" fmla="*/ 1964795 h 3572198"/>
                <a:gd name="connsiteX2" fmla="*/ 619087 w 1725923"/>
                <a:gd name="connsiteY2" fmla="*/ 143855 h 3572198"/>
                <a:gd name="connsiteX3" fmla="*/ 619087 w 1725923"/>
                <a:gd name="connsiteY3" fmla="*/ 140749 h 3572198"/>
                <a:gd name="connsiteX4" fmla="*/ 622193 w 1725923"/>
                <a:gd name="connsiteY4" fmla="*/ 140749 h 3572198"/>
                <a:gd name="connsiteX5" fmla="*/ 762942 w 1725923"/>
                <a:gd name="connsiteY5" fmla="*/ 0 h 3572198"/>
                <a:gd name="connsiteX6" fmla="*/ 753417 w 1725923"/>
                <a:gd name="connsiteY6" fmla="*/ 1825378 h 3572198"/>
                <a:gd name="connsiteX7" fmla="*/ 784462 w 1725923"/>
                <a:gd name="connsiteY7" fmla="*/ 1856423 h 3572198"/>
                <a:gd name="connsiteX8" fmla="*/ 815507 w 1725923"/>
                <a:gd name="connsiteY8" fmla="*/ 1825378 h 3572198"/>
                <a:gd name="connsiteX9" fmla="*/ 826256 w 1725923"/>
                <a:gd name="connsiteY9" fmla="*/ 0 h 3572198"/>
                <a:gd name="connsiteX10" fmla="*/ 898897 w 1725923"/>
                <a:gd name="connsiteY10" fmla="*/ 0 h 3572198"/>
                <a:gd name="connsiteX11" fmla="*/ 1102413 w 1725923"/>
                <a:gd name="connsiteY11" fmla="*/ 257962 h 3572198"/>
                <a:gd name="connsiteX12" fmla="*/ 1102413 w 1725923"/>
                <a:gd name="connsiteY12" fmla="*/ 435134 h 3572198"/>
                <a:gd name="connsiteX13" fmla="*/ 974435 w 1725923"/>
                <a:gd name="connsiteY13" fmla="*/ 554280 h 3572198"/>
                <a:gd name="connsiteX14" fmla="*/ 1102413 w 1725923"/>
                <a:gd name="connsiteY14" fmla="*/ 673428 h 3572198"/>
                <a:gd name="connsiteX15" fmla="*/ 1102413 w 1725923"/>
                <a:gd name="connsiteY15" fmla="*/ 802506 h 3572198"/>
                <a:gd name="connsiteX16" fmla="*/ 982216 w 1725923"/>
                <a:gd name="connsiteY16" fmla="*/ 921506 h 3572198"/>
                <a:gd name="connsiteX17" fmla="*/ 1102413 w 1725923"/>
                <a:gd name="connsiteY17" fmla="*/ 1040506 h 3572198"/>
                <a:gd name="connsiteX18" fmla="*/ 1102413 w 1725923"/>
                <a:gd name="connsiteY18" fmla="*/ 1148198 h 3572198"/>
                <a:gd name="connsiteX19" fmla="*/ 1016431 w 1725923"/>
                <a:gd name="connsiteY19" fmla="*/ 1262985 h 3572198"/>
                <a:gd name="connsiteX20" fmla="*/ 1102413 w 1725923"/>
                <a:gd name="connsiteY20" fmla="*/ 1377772 h 3572198"/>
                <a:gd name="connsiteX21" fmla="*/ 1102413 w 1725923"/>
                <a:gd name="connsiteY21" fmla="*/ 1511810 h 3572198"/>
                <a:gd name="connsiteX22" fmla="*/ 926889 w 1725923"/>
                <a:gd name="connsiteY22" fmla="*/ 1668154 h 3572198"/>
                <a:gd name="connsiteX23" fmla="*/ 1102413 w 1725923"/>
                <a:gd name="connsiteY23" fmla="*/ 1824498 h 3572198"/>
                <a:gd name="connsiteX24" fmla="*/ 831837 w 1725923"/>
                <a:gd name="connsiteY24" fmla="*/ 2445070 h 3572198"/>
                <a:gd name="connsiteX25" fmla="*/ 831837 w 1725923"/>
                <a:gd name="connsiteY25" fmla="*/ 2193610 h 3572198"/>
                <a:gd name="connsiteX26" fmla="*/ 579837 w 1725923"/>
                <a:gd name="connsiteY26" fmla="*/ 2193610 h 3572198"/>
                <a:gd name="connsiteX27" fmla="*/ 579837 w 1725923"/>
                <a:gd name="connsiteY27" fmla="*/ 2445070 h 3572198"/>
                <a:gd name="connsiteX28" fmla="*/ 1135469 w 1725923"/>
                <a:gd name="connsiteY28" fmla="*/ 2445070 h 3572198"/>
                <a:gd name="connsiteX29" fmla="*/ 1135469 w 1725923"/>
                <a:gd name="connsiteY29" fmla="*/ 2193610 h 3572198"/>
                <a:gd name="connsiteX30" fmla="*/ 883469 w 1725923"/>
                <a:gd name="connsiteY30" fmla="*/ 2193610 h 3572198"/>
                <a:gd name="connsiteX31" fmla="*/ 883469 w 1725923"/>
                <a:gd name="connsiteY31" fmla="*/ 2445070 h 3572198"/>
                <a:gd name="connsiteX32" fmla="*/ 831837 w 1725923"/>
                <a:gd name="connsiteY32" fmla="*/ 2738767 h 3572198"/>
                <a:gd name="connsiteX33" fmla="*/ 831837 w 1725923"/>
                <a:gd name="connsiteY33" fmla="*/ 2487307 h 3572198"/>
                <a:gd name="connsiteX34" fmla="*/ 579837 w 1725923"/>
                <a:gd name="connsiteY34" fmla="*/ 2487307 h 3572198"/>
                <a:gd name="connsiteX35" fmla="*/ 579837 w 1725923"/>
                <a:gd name="connsiteY35" fmla="*/ 2738767 h 3572198"/>
                <a:gd name="connsiteX36" fmla="*/ 1135469 w 1725923"/>
                <a:gd name="connsiteY36" fmla="*/ 2738767 h 3572198"/>
                <a:gd name="connsiteX37" fmla="*/ 1135469 w 1725923"/>
                <a:gd name="connsiteY37" fmla="*/ 2487307 h 3572198"/>
                <a:gd name="connsiteX38" fmla="*/ 883469 w 1725923"/>
                <a:gd name="connsiteY38" fmla="*/ 2487307 h 3572198"/>
                <a:gd name="connsiteX39" fmla="*/ 883469 w 1725923"/>
                <a:gd name="connsiteY39" fmla="*/ 2738767 h 3572198"/>
                <a:gd name="connsiteX40" fmla="*/ 858795 w 1725923"/>
                <a:gd name="connsiteY40" fmla="*/ 3306895 h 3572198"/>
                <a:gd name="connsiteX41" fmla="*/ 300360 w 1725923"/>
                <a:gd name="connsiteY41" fmla="*/ 2750307 h 3572198"/>
                <a:gd name="connsiteX42" fmla="*/ 302749 w 1725923"/>
                <a:gd name="connsiteY42" fmla="*/ 2750307 h 3572198"/>
                <a:gd name="connsiteX43" fmla="*/ 302749 w 1725923"/>
                <a:gd name="connsiteY43" fmla="*/ 2131254 h 3572198"/>
                <a:gd name="connsiteX44" fmla="*/ 387566 w 1725923"/>
                <a:gd name="connsiteY44" fmla="*/ 2046437 h 3572198"/>
                <a:gd name="connsiteX45" fmla="*/ 547717 w 1725923"/>
                <a:gd name="connsiteY45" fmla="*/ 2046437 h 3572198"/>
                <a:gd name="connsiteX46" fmla="*/ 568126 w 1725923"/>
                <a:gd name="connsiteY46" fmla="*/ 1964796 h 3572198"/>
                <a:gd name="connsiteX47" fmla="*/ 1153373 w 1725923"/>
                <a:gd name="connsiteY47" fmla="*/ 1964796 h 3572198"/>
                <a:gd name="connsiteX48" fmla="*/ 1173782 w 1725923"/>
                <a:gd name="connsiteY48" fmla="*/ 2046437 h 3572198"/>
                <a:gd name="connsiteX49" fmla="*/ 1333932 w 1725923"/>
                <a:gd name="connsiteY49" fmla="*/ 2046437 h 3572198"/>
                <a:gd name="connsiteX50" fmla="*/ 1418749 w 1725923"/>
                <a:gd name="connsiteY50" fmla="*/ 2131254 h 3572198"/>
                <a:gd name="connsiteX51" fmla="*/ 1418749 w 1725923"/>
                <a:gd name="connsiteY51" fmla="*/ 2751832 h 3572198"/>
                <a:gd name="connsiteX52" fmla="*/ 1414832 w 1725923"/>
                <a:gd name="connsiteY52" fmla="*/ 2751832 h 3572198"/>
                <a:gd name="connsiteX53" fmla="*/ 863754 w 1725923"/>
                <a:gd name="connsiteY53" fmla="*/ 3572198 h 3572198"/>
                <a:gd name="connsiteX54" fmla="*/ 862962 w 1725923"/>
                <a:gd name="connsiteY54" fmla="*/ 3572044 h 3572198"/>
                <a:gd name="connsiteX55" fmla="*/ 862170 w 1725923"/>
                <a:gd name="connsiteY55" fmla="*/ 3572198 h 3572198"/>
                <a:gd name="connsiteX56" fmla="*/ 800003 w 1725923"/>
                <a:gd name="connsiteY56" fmla="*/ 3546448 h 3572198"/>
                <a:gd name="connsiteX57" fmla="*/ 796872 w 1725923"/>
                <a:gd name="connsiteY57" fmla="*/ 3541733 h 3572198"/>
                <a:gd name="connsiteX58" fmla="*/ 25750 w 1725923"/>
                <a:gd name="connsiteY58" fmla="*/ 2770611 h 3572198"/>
                <a:gd name="connsiteX59" fmla="*/ 25750 w 1725923"/>
                <a:gd name="connsiteY59" fmla="*/ 2646277 h 3572198"/>
                <a:gd name="connsiteX60" fmla="*/ 150083 w 1725923"/>
                <a:gd name="connsiteY60" fmla="*/ 2646277 h 3572198"/>
                <a:gd name="connsiteX61" fmla="*/ 862962 w 1725923"/>
                <a:gd name="connsiteY61" fmla="*/ 3359155 h 3572198"/>
                <a:gd name="connsiteX62" fmla="*/ 1575840 w 1725923"/>
                <a:gd name="connsiteY62" fmla="*/ 2646277 h 3572198"/>
                <a:gd name="connsiteX63" fmla="*/ 1700173 w 1725923"/>
                <a:gd name="connsiteY63" fmla="*/ 2646277 h 3572198"/>
                <a:gd name="connsiteX64" fmla="*/ 1700173 w 1725923"/>
                <a:gd name="connsiteY64" fmla="*/ 2770611 h 3572198"/>
                <a:gd name="connsiteX65" fmla="*/ 929051 w 1725923"/>
                <a:gd name="connsiteY65" fmla="*/ 3541733 h 3572198"/>
                <a:gd name="connsiteX66" fmla="*/ 925920 w 1725923"/>
                <a:gd name="connsiteY66" fmla="*/ 3546448 h 3572198"/>
                <a:gd name="connsiteX67" fmla="*/ 863754 w 1725923"/>
                <a:gd name="connsiteY67" fmla="*/ 3572198 h 35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25923" h="3572198">
                  <a:moveTo>
                    <a:pt x="1102413" y="1964795"/>
                  </a:moveTo>
                  <a:lnTo>
                    <a:pt x="619087" y="1964795"/>
                  </a:lnTo>
                  <a:lnTo>
                    <a:pt x="619087" y="143855"/>
                  </a:lnTo>
                  <a:lnTo>
                    <a:pt x="619087" y="140749"/>
                  </a:lnTo>
                  <a:lnTo>
                    <a:pt x="622193" y="140749"/>
                  </a:lnTo>
                  <a:lnTo>
                    <a:pt x="762942" y="0"/>
                  </a:lnTo>
                  <a:lnTo>
                    <a:pt x="753417" y="1825378"/>
                  </a:lnTo>
                  <a:cubicBezTo>
                    <a:pt x="753417" y="1842524"/>
                    <a:pt x="767316" y="1856423"/>
                    <a:pt x="784462" y="1856423"/>
                  </a:cubicBezTo>
                  <a:cubicBezTo>
                    <a:pt x="801608" y="1856423"/>
                    <a:pt x="815507" y="1842524"/>
                    <a:pt x="815507" y="1825378"/>
                  </a:cubicBezTo>
                  <a:cubicBezTo>
                    <a:pt x="816913" y="1216919"/>
                    <a:pt x="824850" y="608459"/>
                    <a:pt x="826256" y="0"/>
                  </a:cubicBezTo>
                  <a:lnTo>
                    <a:pt x="898897" y="0"/>
                  </a:lnTo>
                  <a:lnTo>
                    <a:pt x="1102413" y="257962"/>
                  </a:lnTo>
                  <a:lnTo>
                    <a:pt x="1102413" y="435134"/>
                  </a:lnTo>
                  <a:lnTo>
                    <a:pt x="974435" y="554280"/>
                  </a:lnTo>
                  <a:lnTo>
                    <a:pt x="1102413" y="673428"/>
                  </a:lnTo>
                  <a:lnTo>
                    <a:pt x="1102413" y="802506"/>
                  </a:lnTo>
                  <a:lnTo>
                    <a:pt x="982216" y="921506"/>
                  </a:lnTo>
                  <a:lnTo>
                    <a:pt x="1102413" y="1040506"/>
                  </a:lnTo>
                  <a:lnTo>
                    <a:pt x="1102413" y="1148198"/>
                  </a:lnTo>
                  <a:lnTo>
                    <a:pt x="1016431" y="1262985"/>
                  </a:lnTo>
                  <a:lnTo>
                    <a:pt x="1102413" y="1377772"/>
                  </a:lnTo>
                  <a:lnTo>
                    <a:pt x="1102413" y="1511810"/>
                  </a:lnTo>
                  <a:lnTo>
                    <a:pt x="926889" y="1668154"/>
                  </a:lnTo>
                  <a:lnTo>
                    <a:pt x="1102413" y="1824498"/>
                  </a:lnTo>
                  <a:close/>
                  <a:moveTo>
                    <a:pt x="831837" y="2445070"/>
                  </a:moveTo>
                  <a:lnTo>
                    <a:pt x="831837" y="2193610"/>
                  </a:lnTo>
                  <a:lnTo>
                    <a:pt x="579837" y="2193610"/>
                  </a:lnTo>
                  <a:lnTo>
                    <a:pt x="579837" y="2445070"/>
                  </a:lnTo>
                  <a:close/>
                  <a:moveTo>
                    <a:pt x="1135469" y="2445070"/>
                  </a:moveTo>
                  <a:lnTo>
                    <a:pt x="1135469" y="2193610"/>
                  </a:lnTo>
                  <a:lnTo>
                    <a:pt x="883469" y="2193610"/>
                  </a:lnTo>
                  <a:lnTo>
                    <a:pt x="883469" y="2445070"/>
                  </a:lnTo>
                  <a:close/>
                  <a:moveTo>
                    <a:pt x="831837" y="2738767"/>
                  </a:moveTo>
                  <a:lnTo>
                    <a:pt x="831837" y="2487307"/>
                  </a:lnTo>
                  <a:lnTo>
                    <a:pt x="579837" y="2487307"/>
                  </a:lnTo>
                  <a:lnTo>
                    <a:pt x="579837" y="2738767"/>
                  </a:lnTo>
                  <a:close/>
                  <a:moveTo>
                    <a:pt x="1135469" y="2738767"/>
                  </a:moveTo>
                  <a:lnTo>
                    <a:pt x="1135469" y="2487307"/>
                  </a:lnTo>
                  <a:lnTo>
                    <a:pt x="883469" y="2487307"/>
                  </a:lnTo>
                  <a:lnTo>
                    <a:pt x="883469" y="2738767"/>
                  </a:lnTo>
                  <a:close/>
                  <a:moveTo>
                    <a:pt x="858795" y="3306895"/>
                  </a:moveTo>
                  <a:lnTo>
                    <a:pt x="300360" y="2750307"/>
                  </a:lnTo>
                  <a:lnTo>
                    <a:pt x="302749" y="2750307"/>
                  </a:lnTo>
                  <a:lnTo>
                    <a:pt x="302749" y="2131254"/>
                  </a:lnTo>
                  <a:cubicBezTo>
                    <a:pt x="302749" y="2084411"/>
                    <a:pt x="340723" y="2046437"/>
                    <a:pt x="387566" y="2046437"/>
                  </a:cubicBezTo>
                  <a:lnTo>
                    <a:pt x="547717" y="2046437"/>
                  </a:lnTo>
                  <a:lnTo>
                    <a:pt x="568126" y="1964796"/>
                  </a:lnTo>
                  <a:lnTo>
                    <a:pt x="1153373" y="1964796"/>
                  </a:lnTo>
                  <a:lnTo>
                    <a:pt x="1173782" y="2046437"/>
                  </a:lnTo>
                  <a:lnTo>
                    <a:pt x="1333932" y="2046437"/>
                  </a:lnTo>
                  <a:cubicBezTo>
                    <a:pt x="1380775" y="2046437"/>
                    <a:pt x="1418749" y="2084411"/>
                    <a:pt x="1418749" y="2131254"/>
                  </a:cubicBezTo>
                  <a:lnTo>
                    <a:pt x="1418749" y="2751832"/>
                  </a:lnTo>
                  <a:lnTo>
                    <a:pt x="1414832" y="2751832"/>
                  </a:lnTo>
                  <a:close/>
                  <a:moveTo>
                    <a:pt x="863754" y="3572198"/>
                  </a:moveTo>
                  <a:lnTo>
                    <a:pt x="862962" y="3572044"/>
                  </a:lnTo>
                  <a:lnTo>
                    <a:pt x="862170" y="3572198"/>
                  </a:lnTo>
                  <a:cubicBezTo>
                    <a:pt x="839670" y="3572198"/>
                    <a:pt x="817170" y="3563614"/>
                    <a:pt x="800003" y="3546448"/>
                  </a:cubicBezTo>
                  <a:lnTo>
                    <a:pt x="796872" y="3541733"/>
                  </a:lnTo>
                  <a:lnTo>
                    <a:pt x="25750" y="2770611"/>
                  </a:lnTo>
                  <a:cubicBezTo>
                    <a:pt x="-8584" y="2736277"/>
                    <a:pt x="-8584" y="2680611"/>
                    <a:pt x="25750" y="2646277"/>
                  </a:cubicBezTo>
                  <a:cubicBezTo>
                    <a:pt x="60083" y="2611944"/>
                    <a:pt x="115750" y="2611944"/>
                    <a:pt x="150083" y="2646277"/>
                  </a:cubicBezTo>
                  <a:lnTo>
                    <a:pt x="862962" y="3359155"/>
                  </a:lnTo>
                  <a:lnTo>
                    <a:pt x="1575840" y="2646277"/>
                  </a:lnTo>
                  <a:cubicBezTo>
                    <a:pt x="1610173" y="2611944"/>
                    <a:pt x="1665840" y="2611944"/>
                    <a:pt x="1700173" y="2646277"/>
                  </a:cubicBezTo>
                  <a:cubicBezTo>
                    <a:pt x="1734507" y="2680611"/>
                    <a:pt x="1734507" y="2736277"/>
                    <a:pt x="1700173" y="2770611"/>
                  </a:cubicBezTo>
                  <a:lnTo>
                    <a:pt x="929051" y="3541733"/>
                  </a:lnTo>
                  <a:lnTo>
                    <a:pt x="925920" y="3546448"/>
                  </a:lnTo>
                  <a:cubicBezTo>
                    <a:pt x="908753" y="3563614"/>
                    <a:pt x="886253" y="3572198"/>
                    <a:pt x="863754" y="357219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EE54E9-F9E4-4C21-93C6-B3F332C2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7248"/>
            <a:ext cx="2743200" cy="365125"/>
          </a:xfrm>
        </p:spPr>
        <p:txBody>
          <a:bodyPr/>
          <a:lstStyle/>
          <a:p>
            <a:fld id="{C74964D5-3925-426E-996C-426CF90C330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08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9A719A-ACC6-4918-964F-3B8809F573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4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8627"/>
            <a:ext cx="12192000" cy="768085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데이터 소개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87C42-91AA-41F3-B6D9-F06BD7DA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6523"/>
            <a:ext cx="2743200" cy="365125"/>
          </a:xfrm>
        </p:spPr>
        <p:txBody>
          <a:bodyPr/>
          <a:lstStyle/>
          <a:p>
            <a:fld id="{C74964D5-3925-426E-996C-426CF90C3302}" type="slidenum">
              <a:rPr lang="ko-KR" altLang="en-US" smtClean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4</a:t>
            </a:fld>
            <a:endParaRPr lang="ko-KR" altLang="en-US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11FBB7A-2DA1-476D-B81B-ED396BDB048B}"/>
              </a:ext>
            </a:extLst>
          </p:cNvPr>
          <p:cNvGrpSpPr/>
          <p:nvPr/>
        </p:nvGrpSpPr>
        <p:grpSpPr>
          <a:xfrm>
            <a:off x="118336" y="1261356"/>
            <a:ext cx="11354113" cy="5134249"/>
            <a:chOff x="-18503" y="1053741"/>
            <a:chExt cx="8515585" cy="3850687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6576903-BF6B-4CB4-B9D1-FFC73A34EF76}"/>
                </a:ext>
              </a:extLst>
            </p:cNvPr>
            <p:cNvGrpSpPr/>
            <p:nvPr/>
          </p:nvGrpSpPr>
          <p:grpSpPr>
            <a:xfrm>
              <a:off x="2077793" y="1638634"/>
              <a:ext cx="6388942" cy="3265794"/>
              <a:chOff x="2077793" y="1638634"/>
              <a:chExt cx="6388942" cy="326579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91F4241E-FEBA-43C2-BBCB-4978BDF44B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87" t="15004" r="34639" b="19773"/>
              <a:stretch/>
            </p:blipFill>
            <p:spPr>
              <a:xfrm>
                <a:off x="2086147" y="1638634"/>
                <a:ext cx="6372235" cy="3265794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1F02B41-794B-4138-96FD-8279AB41BD47}"/>
                  </a:ext>
                </a:extLst>
              </p:cNvPr>
              <p:cNvSpPr/>
              <p:nvPr/>
            </p:nvSpPr>
            <p:spPr>
              <a:xfrm>
                <a:off x="2077793" y="1641130"/>
                <a:ext cx="6388942" cy="3260802"/>
              </a:xfrm>
              <a:prstGeom prst="rect">
                <a:avLst/>
              </a:prstGeom>
              <a:solidFill>
                <a:schemeClr val="bg1">
                  <a:lumMod val="8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endParaRPr>
              </a:p>
            </p:txBody>
          </p:sp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73E5C02-1EF9-4A69-8E8A-1F94721FDE54}"/>
                </a:ext>
              </a:extLst>
            </p:cNvPr>
            <p:cNvCxnSpPr>
              <a:cxnSpLocks/>
            </p:cNvCxnSpPr>
            <p:nvPr/>
          </p:nvCxnSpPr>
          <p:spPr>
            <a:xfrm>
              <a:off x="2203571" y="1440330"/>
              <a:ext cx="6293511" cy="0"/>
            </a:xfrm>
            <a:prstGeom prst="straightConnector1">
              <a:avLst/>
            </a:prstGeom>
            <a:ln w="28575">
              <a:solidFill>
                <a:srgbClr val="62626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8BE66D0-D9F4-4D01-B138-F4C22546DBCA}"/>
                </a:ext>
              </a:extLst>
            </p:cNvPr>
            <p:cNvCxnSpPr>
              <a:cxnSpLocks/>
            </p:cNvCxnSpPr>
            <p:nvPr/>
          </p:nvCxnSpPr>
          <p:spPr>
            <a:xfrm>
              <a:off x="1849698" y="1790231"/>
              <a:ext cx="0" cy="3077297"/>
            </a:xfrm>
            <a:prstGeom prst="straightConnector1">
              <a:avLst/>
            </a:prstGeom>
            <a:ln w="28575">
              <a:solidFill>
                <a:srgbClr val="62626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8EF360-BD06-4B1C-A361-13A5A42A95D0}"/>
                </a:ext>
              </a:extLst>
            </p:cNvPr>
            <p:cNvSpPr txBox="1"/>
            <p:nvPr/>
          </p:nvSpPr>
          <p:spPr>
            <a:xfrm>
              <a:off x="4465129" y="1053741"/>
              <a:ext cx="159756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94 variables</a:t>
              </a:r>
              <a:endParaRPr lang="ko-KR" altLang="en-US" sz="2400" b="1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2F04B80-B3E9-442F-8469-D4EF565C1F71}"/>
                </a:ext>
              </a:extLst>
            </p:cNvPr>
            <p:cNvSpPr/>
            <p:nvPr/>
          </p:nvSpPr>
          <p:spPr>
            <a:xfrm>
              <a:off x="-18503" y="2332435"/>
              <a:ext cx="1815290" cy="1530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6530 </a:t>
              </a:r>
              <a:r>
                <a:rPr lang="en-US" altLang="ko-KR" sz="2400" b="1" dirty="0" err="1">
                  <a:solidFill>
                    <a:schemeClr val="bg1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Obs</a:t>
              </a:r>
              <a:endParaRPr lang="en-US" altLang="ko-KR" sz="2400" b="1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Train : 4572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Test : 1958</a:t>
              </a:r>
              <a:endParaRPr lang="ko-KR" altLang="en-US" sz="2400" b="1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13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C44D5-5836-43FA-AE2A-354C93C933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4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8627"/>
            <a:ext cx="12192000" cy="768085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주요 변수 소개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11722-1994-45F7-B5DF-1CDDE885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808" y="6478339"/>
            <a:ext cx="2743200" cy="365125"/>
          </a:xfrm>
        </p:spPr>
        <p:txBody>
          <a:bodyPr/>
          <a:lstStyle/>
          <a:p>
            <a:fld id="{C74964D5-3925-426E-996C-426CF90C3302}" type="slidenum">
              <a:rPr lang="ko-KR" altLang="en-US" smtClean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5</a:t>
            </a:fld>
            <a:endParaRPr lang="ko-KR" altLang="en-US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D17E06-4D0B-4DD2-8927-5F29EA63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7533"/>
              </p:ext>
            </p:extLst>
          </p:nvPr>
        </p:nvGraphicFramePr>
        <p:xfrm>
          <a:off x="527389" y="2027941"/>
          <a:ext cx="11137234" cy="4381120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</a:schemeClr>
                </a:solidFill>
                <a:tableStyleId>{5C22544A-7EE6-4342-B048-85BDC9FD1C3A}</a:tableStyleId>
              </a:tblPr>
              <a:tblGrid>
                <a:gridCol w="2626707">
                  <a:extLst>
                    <a:ext uri="{9D8B030D-6E8A-4147-A177-3AD203B41FA5}">
                      <a16:colId xmlns:a16="http://schemas.microsoft.com/office/drawing/2014/main" val="1976950711"/>
                    </a:ext>
                  </a:extLst>
                </a:gridCol>
                <a:gridCol w="1470956">
                  <a:extLst>
                    <a:ext uri="{9D8B030D-6E8A-4147-A177-3AD203B41FA5}">
                      <a16:colId xmlns:a16="http://schemas.microsoft.com/office/drawing/2014/main" val="2554935762"/>
                    </a:ext>
                  </a:extLst>
                </a:gridCol>
                <a:gridCol w="4728068">
                  <a:extLst>
                    <a:ext uri="{9D8B030D-6E8A-4147-A177-3AD203B41FA5}">
                      <a16:colId xmlns:a16="http://schemas.microsoft.com/office/drawing/2014/main" val="1342729721"/>
                    </a:ext>
                  </a:extLst>
                </a:gridCol>
                <a:gridCol w="2311503">
                  <a:extLst>
                    <a:ext uri="{9D8B030D-6E8A-4147-A177-3AD203B41FA5}">
                      <a16:colId xmlns:a16="http://schemas.microsoft.com/office/drawing/2014/main" val="3445931639"/>
                    </a:ext>
                  </a:extLst>
                </a:gridCol>
              </a:tblGrid>
              <a:tr h="4514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변수 이름</a:t>
                      </a:r>
                      <a:endParaRPr lang="ko-KR" altLang="en-US" sz="2100" b="0" i="0" u="none" strike="noStrike" dirty="0">
                        <a:solidFill>
                          <a:srgbClr val="174A9B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유형</a:t>
                      </a:r>
                      <a:endParaRPr lang="ko-KR" altLang="en-US" sz="2100" b="0" i="0" u="none" strike="noStrike" dirty="0">
                        <a:solidFill>
                          <a:srgbClr val="174A9B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변수 설명</a:t>
                      </a:r>
                      <a:endParaRPr lang="ko-KR" altLang="en-US" sz="2100" b="0" i="0" u="none" strike="noStrike" dirty="0">
                        <a:solidFill>
                          <a:srgbClr val="174A9B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범주 개수 </a:t>
                      </a:r>
                      <a:r>
                        <a:rPr lang="en-US" altLang="ko-KR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/ </a:t>
                      </a:r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범위</a:t>
                      </a:r>
                      <a:endParaRPr lang="ko-KR" altLang="en-US" sz="2100" b="0" i="0" u="none" strike="noStrike" dirty="0">
                        <a:solidFill>
                          <a:srgbClr val="174A9B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3275"/>
                  </a:ext>
                </a:extLst>
              </a:tr>
              <a:tr h="7483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round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연속형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그 날 스피드 데이트에서 만난 파트너 수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5~22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08442"/>
                  </a:ext>
                </a:extLst>
              </a:tr>
              <a:tr h="592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pf_o_attr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순서형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1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</a:t>
                      </a:r>
                      <a:r>
                        <a:rPr lang="ko-KR" altLang="en-US" sz="2100" b="1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 항목에 </a:t>
                      </a:r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파트너가 사전에 매긴 점수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1~10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3507"/>
                  </a:ext>
                </a:extLst>
              </a:tr>
              <a:tr h="4443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From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명목형</a:t>
                      </a:r>
                      <a:endParaRPr lang="ko-KR" altLang="en-US" sz="2100" b="0" i="0" u="none" strike="noStrike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태어나서 자란 나라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270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30021"/>
                  </a:ext>
                </a:extLst>
              </a:tr>
              <a:tr h="4443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Career_c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명목형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직업 코드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17</a:t>
                      </a:r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14298"/>
                  </a:ext>
                </a:extLst>
              </a:tr>
              <a:tr h="592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exphappy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순서형</a:t>
                      </a:r>
                      <a:endParaRPr lang="ko-KR" altLang="en-US" sz="2100" b="0" i="0" u="none" strike="noStrike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소개팅에</a:t>
                      </a:r>
                      <a:r>
                        <a:rPr lang="en-US" altLang="ko-KR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기대하는 정도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30219"/>
                  </a:ext>
                </a:extLst>
              </a:tr>
              <a:tr h="452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Like, </a:t>
                      </a:r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like_o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순서형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이 사람이 마음에 든 정도</a:t>
                      </a:r>
                      <a:endParaRPr lang="en-US" altLang="ko-KR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(_o</a:t>
                      </a:r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는 상대방이 나에게 매긴 점수</a:t>
                      </a:r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92448"/>
                  </a:ext>
                </a:extLst>
              </a:tr>
              <a:tr h="4599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Prob, </a:t>
                      </a:r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prob_o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순서형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상대방이 나를 선택할 확률의 정도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3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9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A04D1A-25E7-48B9-B19C-060C141606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4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8627"/>
            <a:ext cx="12192000" cy="768085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주요 변수 소개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11722-1994-45F7-B5DF-1CDDE885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6976"/>
            <a:ext cx="2743200" cy="365125"/>
          </a:xfrm>
        </p:spPr>
        <p:txBody>
          <a:bodyPr/>
          <a:lstStyle/>
          <a:p>
            <a:fld id="{C74964D5-3925-426E-996C-426CF90C3302}" type="slidenum">
              <a:rPr lang="ko-KR" altLang="en-US" smtClean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6</a:t>
            </a:fld>
            <a:endParaRPr lang="ko-KR" altLang="en-US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56E160E-A5EE-4563-B57C-E01326401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96466"/>
              </p:ext>
            </p:extLst>
          </p:nvPr>
        </p:nvGraphicFramePr>
        <p:xfrm>
          <a:off x="527389" y="2027941"/>
          <a:ext cx="11137234" cy="4185369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</a:schemeClr>
                </a:solidFill>
                <a:tableStyleId>{5C22544A-7EE6-4342-B048-85BDC9FD1C3A}</a:tableStyleId>
              </a:tblPr>
              <a:tblGrid>
                <a:gridCol w="2626707">
                  <a:extLst>
                    <a:ext uri="{9D8B030D-6E8A-4147-A177-3AD203B41FA5}">
                      <a16:colId xmlns:a16="http://schemas.microsoft.com/office/drawing/2014/main" val="1976950711"/>
                    </a:ext>
                  </a:extLst>
                </a:gridCol>
                <a:gridCol w="1470956">
                  <a:extLst>
                    <a:ext uri="{9D8B030D-6E8A-4147-A177-3AD203B41FA5}">
                      <a16:colId xmlns:a16="http://schemas.microsoft.com/office/drawing/2014/main" val="2554935762"/>
                    </a:ext>
                  </a:extLst>
                </a:gridCol>
                <a:gridCol w="4709448">
                  <a:extLst>
                    <a:ext uri="{9D8B030D-6E8A-4147-A177-3AD203B41FA5}">
                      <a16:colId xmlns:a16="http://schemas.microsoft.com/office/drawing/2014/main" val="1342729721"/>
                    </a:ext>
                  </a:extLst>
                </a:gridCol>
                <a:gridCol w="2330123">
                  <a:extLst>
                    <a:ext uri="{9D8B030D-6E8A-4147-A177-3AD203B41FA5}">
                      <a16:colId xmlns:a16="http://schemas.microsoft.com/office/drawing/2014/main" val="3445931639"/>
                    </a:ext>
                  </a:extLst>
                </a:gridCol>
              </a:tblGrid>
              <a:tr h="4514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변수 이름</a:t>
                      </a:r>
                      <a:endParaRPr lang="ko-KR" altLang="en-US" sz="2100" b="0" i="0" u="none" strike="noStrike" dirty="0">
                        <a:solidFill>
                          <a:srgbClr val="174A9B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유형</a:t>
                      </a:r>
                      <a:endParaRPr lang="ko-KR" altLang="en-US" sz="2100" b="0" i="0" u="none" strike="noStrike" dirty="0">
                        <a:solidFill>
                          <a:srgbClr val="174A9B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변수 설명</a:t>
                      </a:r>
                      <a:endParaRPr lang="ko-KR" altLang="en-US" sz="2100" b="0" i="0" u="none" strike="noStrike" dirty="0">
                        <a:solidFill>
                          <a:srgbClr val="174A9B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범주 개수 </a:t>
                      </a:r>
                      <a:r>
                        <a:rPr lang="en-US" altLang="ko-KR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/ </a:t>
                      </a:r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범위</a:t>
                      </a:r>
                      <a:endParaRPr lang="ko-KR" altLang="en-US" sz="2100" b="0" i="0" u="none" strike="noStrike" dirty="0">
                        <a:solidFill>
                          <a:srgbClr val="174A9B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3275"/>
                  </a:ext>
                </a:extLst>
              </a:tr>
              <a:tr h="7483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Match_es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연속형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예상 매칭 성공 수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5~22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08442"/>
                  </a:ext>
                </a:extLst>
              </a:tr>
              <a:tr h="592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Satis_2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순서형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1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만난 사람에 대한 만족 정도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1~10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3507"/>
                  </a:ext>
                </a:extLst>
              </a:tr>
              <a:tr h="4443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Length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명목형</a:t>
                      </a:r>
                      <a:endParaRPr lang="ko-KR" altLang="en-US" sz="2100" b="0" i="0" u="none" strike="noStrike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미팅의 전반적인 만족 정도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30021"/>
                  </a:ext>
                </a:extLst>
              </a:tr>
              <a:tr h="4443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Numdat_2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명목형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그 날 스피드 데이트 수의 적당한 정도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14298"/>
                  </a:ext>
                </a:extLst>
              </a:tr>
              <a:tr h="592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 err="1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Int_corr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연속형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사전조사가 파트너와 비슷한 정도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-1~1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30219"/>
                  </a:ext>
                </a:extLst>
              </a:tr>
              <a:tr h="452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samerace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명목형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인종이 </a:t>
                      </a:r>
                      <a:r>
                        <a:rPr lang="ko-KR" alt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같은지</a:t>
                      </a:r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여부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0/1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92448"/>
                  </a:ext>
                </a:extLst>
              </a:tr>
              <a:tr h="4599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Prob, </a:t>
                      </a:r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prob_o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순서형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상대방이 나를 선택할 확률의 정도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3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58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5F236-FA26-4709-A135-ABDD28648E01}"/>
              </a:ext>
            </a:extLst>
          </p:cNvPr>
          <p:cNvSpPr txBox="1"/>
          <p:nvPr/>
        </p:nvSpPr>
        <p:spPr>
          <a:xfrm>
            <a:off x="1038225" y="1676400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데이터소개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전처리부분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245981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1733</TotalTime>
  <Words>267</Words>
  <Application>Microsoft Office PowerPoint</Application>
  <PresentationFormat>와이드스크린</PresentationFormat>
  <Paragraphs>102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나눔고딕</vt:lpstr>
      <vt:lpstr>맑은 고딕</vt:lpstr>
      <vt:lpstr>아리따-돋움(TTF)-Bold</vt:lpstr>
      <vt:lpstr>아리따-돋움(TTF)-Medium</vt:lpstr>
      <vt:lpstr>아리따-돋움(TTF)-SemiBold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최윤슬</cp:lastModifiedBy>
  <cp:revision>451</cp:revision>
  <dcterms:created xsi:type="dcterms:W3CDTF">2017-09-07T10:48:07Z</dcterms:created>
  <dcterms:modified xsi:type="dcterms:W3CDTF">2019-02-12T12:13:20Z</dcterms:modified>
</cp:coreProperties>
</file>