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4107" r:id="rId1"/>
    <p:sldMasterId id="2147484108" r:id="rId2"/>
    <p:sldMasterId id="2147484109" r:id="rId3"/>
    <p:sldMasterId id="2147484112" r:id="rId4"/>
  </p:sldMasterIdLst>
  <p:notesMasterIdLst>
    <p:notesMasterId r:id="rId38"/>
  </p:notesMasterIdLst>
  <p:sldIdLst>
    <p:sldId id="257" r:id="rId5"/>
    <p:sldId id="304" r:id="rId6"/>
    <p:sldId id="312" r:id="rId7"/>
    <p:sldId id="303" r:id="rId8"/>
    <p:sldId id="315" r:id="rId9"/>
    <p:sldId id="305" r:id="rId10"/>
    <p:sldId id="313" r:id="rId11"/>
    <p:sldId id="328" r:id="rId12"/>
    <p:sldId id="329" r:id="rId13"/>
    <p:sldId id="330" r:id="rId14"/>
    <p:sldId id="351" r:id="rId15"/>
    <p:sldId id="333" r:id="rId16"/>
    <p:sldId id="336" r:id="rId17"/>
    <p:sldId id="340" r:id="rId18"/>
    <p:sldId id="335" r:id="rId19"/>
    <p:sldId id="327" r:id="rId20"/>
    <p:sldId id="326" r:id="rId21"/>
    <p:sldId id="316" r:id="rId22"/>
    <p:sldId id="307" r:id="rId23"/>
    <p:sldId id="308" r:id="rId24"/>
    <p:sldId id="337" r:id="rId25"/>
    <p:sldId id="338" r:id="rId26"/>
    <p:sldId id="342" r:id="rId27"/>
    <p:sldId id="318" r:id="rId28"/>
    <p:sldId id="343" r:id="rId29"/>
    <p:sldId id="341" r:id="rId30"/>
    <p:sldId id="324" r:id="rId31"/>
    <p:sldId id="344" r:id="rId32"/>
    <p:sldId id="346" r:id="rId33"/>
    <p:sldId id="314" r:id="rId34"/>
    <p:sldId id="348" r:id="rId35"/>
    <p:sldId id="349" r:id="rId36"/>
    <p:sldId id="347" r:id="rId37"/>
  </p:sldIdLst>
  <p:sldSz cx="9906000" cy="6858000" type="A4"/>
  <p:notesSz cx="6858000" cy="9144000"/>
  <p:embeddedFontLst>
    <p:embeddedFont>
      <p:font typeface="나눔스퀘어라운드 Regular" panose="020B0600000101010101" charset="-127"/>
      <p:regular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alibri Light" panose="020F0302020204030204" pitchFamily="34" charset="0"/>
      <p:regular r:id="rId44"/>
      <p:italic r:id="rId45"/>
    </p:embeddedFont>
    <p:embeddedFont>
      <p:font typeface="Cambria Math" panose="02040503050406030204" pitchFamily="18" charset="0"/>
      <p:regular r:id="rId46"/>
    </p:embeddedFont>
    <p:embeddedFont>
      <p:font typeface="맑은 고딕" panose="020B0503020000020004" pitchFamily="50" charset="-127"/>
      <p:regular r:id="rId47"/>
      <p:bold r:id="rId48"/>
    </p:embeddedFont>
    <p:embeddedFont>
      <p:font typeface="배달의민족 도현" panose="020B0600000101010101" pitchFamily="50" charset="-127"/>
      <p:regular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0055"/>
    <a:srgbClr val="930000"/>
    <a:srgbClr val="7EA9D2"/>
    <a:srgbClr val="BDC9FE"/>
    <a:srgbClr val="C7D1FE"/>
    <a:srgbClr val="681524"/>
    <a:srgbClr val="E6E6E6"/>
    <a:srgbClr val="B2D9EA"/>
    <a:srgbClr val="6546BE"/>
    <a:srgbClr val="A24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92145" autoAdjust="0"/>
  </p:normalViewPr>
  <p:slideViewPr>
    <p:cSldViewPr snapToGrid="0" snapToObjects="1">
      <p:cViewPr varScale="1">
        <p:scale>
          <a:sx n="79" d="100"/>
          <a:sy n="79" d="100"/>
        </p:scale>
        <p:origin x="1570" y="82"/>
      </p:cViewPr>
      <p:guideLst>
        <p:guide orient="horz" pos="211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>
        <p:scale>
          <a:sx n="125" d="100"/>
          <a:sy n="125" d="100"/>
        </p:scale>
        <p:origin x="1266" y="90"/>
      </p:cViewPr>
      <p:guideLst>
        <p:guide orient="horz" pos="215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17CF5-2148-4E49-A73D-81374325EC24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97C27-87EC-49D2-BC99-2AF9A5DCC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31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저는 </a:t>
            </a:r>
            <a:r>
              <a:rPr lang="en-US" altLang="ko-KR" dirty="0"/>
              <a:t>2</a:t>
            </a:r>
            <a:r>
              <a:rPr lang="ko-KR" altLang="en-US" dirty="0"/>
              <a:t>조</a:t>
            </a:r>
            <a:r>
              <a:rPr lang="en-US" altLang="ko-KR" dirty="0"/>
              <a:t>, </a:t>
            </a:r>
            <a:r>
              <a:rPr lang="ko-KR" altLang="en-US" dirty="0" err="1"/>
              <a:t>소믈리에가</a:t>
            </a:r>
            <a:r>
              <a:rPr lang="ko-KR" altLang="en-US" dirty="0"/>
              <a:t> 되어보자</a:t>
            </a:r>
            <a:r>
              <a:rPr lang="en-US" altLang="ko-KR" dirty="0"/>
              <a:t>, </a:t>
            </a:r>
            <a:r>
              <a:rPr lang="ko-KR" altLang="en-US" dirty="0"/>
              <a:t>와인 품질의 평가를 주제로 발표하게 된 </a:t>
            </a:r>
            <a:r>
              <a:rPr lang="ko-KR" altLang="en-US" dirty="0" err="1"/>
              <a:t>최윤슬입니다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97C27-87EC-49D2-BC99-2AF9A5DCC8E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245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10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1200150" y="1143000"/>
            <a:ext cx="4458335" cy="320675"/>
          </a:xfrm>
          <a:prstGeom prst="rect">
            <a:avLst/>
          </a:prstGeom>
          <a:solidFill>
            <a:srgbClr val="6815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58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11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1200150" y="1143000"/>
            <a:ext cx="4458335" cy="320675"/>
          </a:xfrm>
          <a:prstGeom prst="rect">
            <a:avLst/>
          </a:prstGeom>
          <a:solidFill>
            <a:srgbClr val="6815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689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12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1200150" y="1143000"/>
            <a:ext cx="4458335" cy="320675"/>
          </a:xfrm>
          <a:prstGeom prst="rect">
            <a:avLst/>
          </a:prstGeom>
          <a:solidFill>
            <a:srgbClr val="6815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771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/>
              <a:t>두 번째로 히스토그램을 그려보았습니다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13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1200150" y="1143000"/>
            <a:ext cx="4458335" cy="320675"/>
          </a:xfrm>
          <a:prstGeom prst="rect">
            <a:avLst/>
          </a:prstGeom>
          <a:solidFill>
            <a:srgbClr val="6815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243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14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1200150" y="1143000"/>
            <a:ext cx="4458335" cy="320675"/>
          </a:xfrm>
          <a:prstGeom prst="rect">
            <a:avLst/>
          </a:prstGeom>
          <a:solidFill>
            <a:srgbClr val="6815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91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/>
              <a:t>저희의 종속변수인 품질변수의 빈도를 알아보기 위해 막대그래프를 그려보았습니다</a:t>
            </a:r>
            <a:r>
              <a:rPr lang="en-US" altLang="ko-KR" dirty="0"/>
              <a:t>.</a:t>
            </a:r>
          </a:p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/>
              <a:t>품질을 </a:t>
            </a:r>
            <a:r>
              <a:rPr lang="en-US" altLang="ko-KR" dirty="0"/>
              <a:t>3</a:t>
            </a:r>
            <a:r>
              <a:rPr lang="ko-KR" altLang="en-US" dirty="0"/>
              <a:t>부터 </a:t>
            </a:r>
            <a:r>
              <a:rPr lang="en-US" altLang="ko-KR" dirty="0"/>
              <a:t>8</a:t>
            </a:r>
            <a:r>
              <a:rPr lang="ko-KR" altLang="en-US" dirty="0"/>
              <a:t>까지 있습니다</a:t>
            </a:r>
            <a:r>
              <a:rPr lang="en-US" altLang="ko-KR" dirty="0"/>
              <a:t>. </a:t>
            </a:r>
            <a:r>
              <a:rPr lang="ko-KR" altLang="en-US" dirty="0"/>
              <a:t>숫자가 높을 수록 품질이 좋음을 뜻합니다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15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1200150" y="1143000"/>
            <a:ext cx="4458335" cy="320675"/>
          </a:xfrm>
          <a:prstGeom prst="rect">
            <a:avLst/>
          </a:prstGeom>
          <a:solidFill>
            <a:srgbClr val="6815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038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/>
              <a:t>이 단계에서는 이상치를 확인하는 단계인데 저희 조의 주관적 판단에 의해 저희는 </a:t>
            </a:r>
            <a:r>
              <a:rPr lang="en-US" altLang="ko-KR" dirty="0"/>
              <a:t>95</a:t>
            </a:r>
            <a:r>
              <a:rPr lang="ko-KR" altLang="en-US" dirty="0"/>
              <a:t>퍼센트 </a:t>
            </a:r>
            <a:r>
              <a:rPr lang="ko-KR" altLang="en-US" dirty="0" err="1"/>
              <a:t>퀀타일의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배 이상인 값을 이상치로 결정하였습니다</a:t>
            </a:r>
            <a:r>
              <a:rPr lang="en-US" altLang="ko-KR" dirty="0"/>
              <a:t>.</a:t>
            </a:r>
          </a:p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/>
              <a:t>총 </a:t>
            </a:r>
            <a:r>
              <a:rPr lang="en-US" altLang="ko-KR" dirty="0"/>
              <a:t>41</a:t>
            </a:r>
            <a:r>
              <a:rPr lang="ko-KR" altLang="en-US" dirty="0"/>
              <a:t>개의 이상치를 확인하였고 제거하였습니다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16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1200150" y="1143000"/>
            <a:ext cx="4458335" cy="320675"/>
          </a:xfrm>
          <a:prstGeom prst="rect">
            <a:avLst/>
          </a:prstGeom>
          <a:solidFill>
            <a:srgbClr val="6815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62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/>
              <a:t>다음으로</a:t>
            </a:r>
            <a:r>
              <a:rPr lang="en-US" altLang="ko-KR" dirty="0"/>
              <a:t>, 0</a:t>
            </a:r>
            <a:r>
              <a:rPr lang="ko-KR" altLang="en-US" dirty="0"/>
              <a:t>인 값을 가지는 데이터를 확인하였습니다</a:t>
            </a:r>
            <a:r>
              <a:rPr lang="en-US" altLang="ko-KR" dirty="0"/>
              <a:t>. </a:t>
            </a:r>
            <a:r>
              <a:rPr lang="ko-KR" altLang="en-US" dirty="0"/>
              <a:t>여기서 아까 서론에서 말한 구연산이 등장하는데요</a:t>
            </a:r>
            <a:r>
              <a:rPr lang="en-US" altLang="ko-KR" dirty="0"/>
              <a:t>, </a:t>
            </a:r>
            <a:r>
              <a:rPr lang="ko-KR" altLang="en-US" dirty="0"/>
              <a:t>구연산은 앞에서 </a:t>
            </a:r>
            <a:r>
              <a:rPr lang="ko-KR" altLang="en-US" dirty="0" err="1"/>
              <a:t>말씀드렸다시피</a:t>
            </a:r>
            <a:r>
              <a:rPr lang="ko-KR" altLang="en-US" dirty="0"/>
              <a:t> 원래 소량으로 검출되는 값이므로 저희는</a:t>
            </a:r>
            <a:endParaRPr lang="en-US" altLang="ko-KR" dirty="0"/>
          </a:p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/>
              <a:t>제거하지 않기로 결정했습니다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17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1200150" y="1143000"/>
            <a:ext cx="4458335" cy="320675"/>
          </a:xfrm>
          <a:prstGeom prst="rect">
            <a:avLst/>
          </a:prstGeom>
          <a:solidFill>
            <a:srgbClr val="6815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705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/>
              <a:t>이제 상관관계를 확인해 보겠습니다</a:t>
            </a:r>
            <a:r>
              <a:rPr lang="en-US" altLang="ko-KR" dirty="0"/>
              <a:t>. </a:t>
            </a:r>
            <a:r>
              <a:rPr lang="ko-KR" altLang="en-US" dirty="0" err="1"/>
              <a:t>보시다시피</a:t>
            </a:r>
            <a:r>
              <a:rPr lang="ko-KR" altLang="en-US" dirty="0"/>
              <a:t> 고정산도가 구연산</a:t>
            </a:r>
            <a:r>
              <a:rPr lang="en-US" altLang="ko-KR" dirty="0"/>
              <a:t>, </a:t>
            </a:r>
            <a:r>
              <a:rPr lang="ko-KR" altLang="en-US" dirty="0"/>
              <a:t>밀도와 양의 영향을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en-US" altLang="ko-KR" dirty="0" err="1"/>
              <a:t>ph</a:t>
            </a:r>
            <a:r>
              <a:rPr lang="ko-KR" altLang="en-US" dirty="0"/>
              <a:t>와는 음의 영향을 주는 관계에 있고</a:t>
            </a:r>
            <a:r>
              <a:rPr lang="en-US" altLang="ko-KR" dirty="0"/>
              <a:t>, </a:t>
            </a:r>
          </a:p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err="1"/>
              <a:t>자유황산과</a:t>
            </a:r>
            <a:r>
              <a:rPr lang="ko-KR" altLang="en-US" dirty="0"/>
              <a:t> </a:t>
            </a:r>
            <a:r>
              <a:rPr lang="ko-KR" altLang="en-US" dirty="0" err="1"/>
              <a:t>총이산화황이</a:t>
            </a:r>
            <a:r>
              <a:rPr lang="ko-KR" altLang="en-US" dirty="0"/>
              <a:t> 양의 영향을 주는 관계에 있음을 알 수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18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1200150" y="1143000"/>
            <a:ext cx="4458335" cy="320675"/>
          </a:xfrm>
          <a:prstGeom prst="rect">
            <a:avLst/>
          </a:prstGeom>
          <a:solidFill>
            <a:srgbClr val="6815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모형을 구축해보겠습니다</a:t>
            </a:r>
            <a:r>
              <a:rPr lang="en-US" altLang="ko-KR" dirty="0"/>
              <a:t>. </a:t>
            </a:r>
            <a:r>
              <a:rPr lang="ko-KR" altLang="en-US" dirty="0"/>
              <a:t>저희는 </a:t>
            </a:r>
            <a:r>
              <a:rPr lang="en-US" altLang="ko-KR" dirty="0"/>
              <a:t>train set</a:t>
            </a:r>
            <a:r>
              <a:rPr lang="ko-KR" altLang="en-US" dirty="0"/>
              <a:t>과 </a:t>
            </a:r>
            <a:r>
              <a:rPr lang="en-US" altLang="ko-KR" dirty="0"/>
              <a:t>test set </a:t>
            </a:r>
            <a:r>
              <a:rPr lang="ko-KR" altLang="en-US" dirty="0"/>
              <a:t>을 각각 </a:t>
            </a:r>
            <a:r>
              <a:rPr lang="en-US" altLang="ko-KR" dirty="0"/>
              <a:t>7:3</a:t>
            </a:r>
            <a:r>
              <a:rPr lang="ko-KR" altLang="en-US" dirty="0"/>
              <a:t>으로 나누어서 </a:t>
            </a:r>
            <a:r>
              <a:rPr lang="en-US" altLang="ko-KR" dirty="0"/>
              <a:t>train set</a:t>
            </a:r>
            <a:r>
              <a:rPr lang="ko-KR" altLang="en-US" dirty="0"/>
              <a:t>은 </a:t>
            </a:r>
            <a:r>
              <a:rPr lang="en-US" altLang="ko-KR" dirty="0"/>
              <a:t>1092</a:t>
            </a:r>
            <a:r>
              <a:rPr lang="ko-KR" altLang="en-US" dirty="0"/>
              <a:t>개</a:t>
            </a:r>
            <a:r>
              <a:rPr lang="en-US" altLang="ko-KR" dirty="0"/>
              <a:t>, test set</a:t>
            </a:r>
            <a:r>
              <a:rPr lang="ko-KR" altLang="en-US" dirty="0"/>
              <a:t>은 </a:t>
            </a:r>
            <a:r>
              <a:rPr lang="en-US" altLang="ko-KR" dirty="0"/>
              <a:t>466</a:t>
            </a:r>
            <a:r>
              <a:rPr lang="ko-KR" altLang="en-US" dirty="0"/>
              <a:t>개로 </a:t>
            </a:r>
            <a:r>
              <a:rPr lang="ko-KR" altLang="en-US" dirty="0" err="1"/>
              <a:t>나누어졌습니다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97C27-87EC-49D2-BC99-2AF9A5DCC8E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4913B3-C8DD-487F-8D50-CED4BAF5DEA7}"/>
              </a:ext>
            </a:extLst>
          </p:cNvPr>
          <p:cNvSpPr/>
          <p:nvPr/>
        </p:nvSpPr>
        <p:spPr>
          <a:xfrm>
            <a:off x="1200150" y="1143000"/>
            <a:ext cx="4457700" cy="320040"/>
          </a:xfrm>
          <a:prstGeom prst="rect">
            <a:avLst/>
          </a:prstGeom>
          <a:solidFill>
            <a:srgbClr val="6815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00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발표의 목차는 이렇게 구성되어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97C27-87EC-49D2-BC99-2AF9A5DCC8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8619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변수 선택을 해보겠습니다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 err="1">
                <a:latin typeface="+mn-ea"/>
                <a:ea typeface="+mn-ea"/>
              </a:rPr>
              <a:t>귀무가설은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아시다시피</a:t>
            </a:r>
            <a:r>
              <a:rPr lang="ko-KR" altLang="en-US" dirty="0">
                <a:latin typeface="+mn-ea"/>
                <a:ea typeface="+mn-ea"/>
              </a:rPr>
              <a:t> 각 변수 앞의 </a:t>
            </a:r>
            <a:r>
              <a:rPr lang="ko-KR" altLang="en-US" dirty="0" err="1">
                <a:latin typeface="+mn-ea"/>
                <a:ea typeface="+mn-ea"/>
              </a:rPr>
              <a:t>베타값이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0</a:t>
            </a:r>
            <a:r>
              <a:rPr lang="ko-KR" altLang="en-US" dirty="0">
                <a:latin typeface="+mn-ea"/>
                <a:ea typeface="+mn-ea"/>
              </a:rPr>
              <a:t>이다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입니다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따라서 </a:t>
            </a:r>
            <a:r>
              <a:rPr lang="en-US" altLang="ko-KR" dirty="0">
                <a:latin typeface="+mn-ea"/>
                <a:ea typeface="+mn-ea"/>
              </a:rPr>
              <a:t>p-value</a:t>
            </a:r>
            <a:r>
              <a:rPr lang="ko-KR" altLang="en-US" dirty="0">
                <a:latin typeface="+mn-ea"/>
                <a:ea typeface="+mn-ea"/>
              </a:rPr>
              <a:t>값이 유의수준 보다 크면 변수는 제거 되는 겁니다</a:t>
            </a:r>
            <a:r>
              <a:rPr lang="en-US" altLang="ko-KR" dirty="0">
                <a:latin typeface="+mn-ea"/>
                <a:ea typeface="+mn-ea"/>
              </a:rPr>
              <a:t>. </a:t>
            </a:r>
          </a:p>
          <a:p>
            <a:r>
              <a:rPr lang="ko-KR" altLang="en-US" dirty="0">
                <a:latin typeface="+mn-ea"/>
                <a:ea typeface="+mn-ea"/>
              </a:rPr>
              <a:t>저희는 유의수준을 </a:t>
            </a:r>
            <a:r>
              <a:rPr lang="en-US" altLang="ko-KR" dirty="0">
                <a:latin typeface="+mn-ea"/>
                <a:ea typeface="+mn-ea"/>
              </a:rPr>
              <a:t>0.05</a:t>
            </a:r>
            <a:r>
              <a:rPr lang="ko-KR" altLang="en-US" dirty="0">
                <a:latin typeface="+mn-ea"/>
                <a:ea typeface="+mn-ea"/>
              </a:rPr>
              <a:t>로 두고 가설검정을 하였으며 여기서 살아남은 변수는 휘발성 산도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총 이산화황</a:t>
            </a:r>
            <a:r>
              <a:rPr lang="en-US" altLang="ko-KR" dirty="0">
                <a:latin typeface="+mn-ea"/>
                <a:ea typeface="+mn-ea"/>
              </a:rPr>
              <a:t>, pH, </a:t>
            </a:r>
            <a:r>
              <a:rPr lang="ko-KR" altLang="en-US" dirty="0">
                <a:latin typeface="+mn-ea"/>
                <a:ea typeface="+mn-ea"/>
              </a:rPr>
              <a:t>황산염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알코올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입니다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97C27-87EC-49D2-BC99-2AF9A5DCC8E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4913B3-C8DD-487F-8D50-CED4BAF5DEA7}"/>
              </a:ext>
            </a:extLst>
          </p:cNvPr>
          <p:cNvSpPr/>
          <p:nvPr/>
        </p:nvSpPr>
        <p:spPr>
          <a:xfrm>
            <a:off x="1200150" y="1143000"/>
            <a:ext cx="4457700" cy="320040"/>
          </a:xfrm>
          <a:prstGeom prst="rect">
            <a:avLst/>
          </a:prstGeom>
          <a:solidFill>
            <a:srgbClr val="6815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826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/>
              <a:t>1</a:t>
            </a:r>
            <a:r>
              <a:rPr lang="ko-KR" altLang="en-US" dirty="0"/>
              <a:t>차 모형을 구축하였습니다</a:t>
            </a:r>
            <a:r>
              <a:rPr lang="en-US" altLang="ko-KR" dirty="0"/>
              <a:t>. </a:t>
            </a:r>
            <a:r>
              <a:rPr lang="ko-KR" altLang="en-US" dirty="0"/>
              <a:t>그러나 독립변수가 </a:t>
            </a:r>
            <a:r>
              <a:rPr lang="en-US" altLang="ko-KR" dirty="0"/>
              <a:t>0</a:t>
            </a:r>
            <a:r>
              <a:rPr lang="ko-KR" altLang="en-US" dirty="0"/>
              <a:t>일 때 </a:t>
            </a:r>
            <a:r>
              <a:rPr lang="en-US" altLang="ko-KR" dirty="0"/>
              <a:t>intercept</a:t>
            </a:r>
            <a:r>
              <a:rPr lang="ko-KR" altLang="en-US" dirty="0"/>
              <a:t>가 </a:t>
            </a:r>
            <a:r>
              <a:rPr lang="en-US" altLang="ko-KR" dirty="0"/>
              <a:t>4</a:t>
            </a:r>
            <a:r>
              <a:rPr lang="ko-KR" altLang="en-US" dirty="0"/>
              <a:t>등급을 가지므로 </a:t>
            </a:r>
            <a:r>
              <a:rPr lang="en-US" altLang="ko-KR" dirty="0"/>
              <a:t>??????????????????????/</a:t>
            </a:r>
          </a:p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/>
              <a:t>결국 변수에 대한 표준화 작업 진행이 필요합니다</a:t>
            </a:r>
            <a:r>
              <a:rPr lang="en-US" altLang="ko-KR" dirty="0"/>
              <a:t>. </a:t>
            </a:r>
            <a:r>
              <a:rPr lang="ko-KR" altLang="en-US" dirty="0"/>
              <a:t>변수에 대한 표준화 작업은 </a:t>
            </a:r>
            <a:r>
              <a:rPr lang="ko-KR" altLang="en-US" dirty="0" err="1"/>
              <a:t>독립변수끼리의</a:t>
            </a:r>
            <a:r>
              <a:rPr lang="ko-KR" altLang="en-US" dirty="0"/>
              <a:t> 단위를 맞춰주는 것입니다</a:t>
            </a:r>
            <a:r>
              <a:rPr lang="en-US" altLang="ko-KR" dirty="0"/>
              <a:t>.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21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1200150" y="1143000"/>
            <a:ext cx="4458335" cy="320675"/>
          </a:xfrm>
          <a:prstGeom prst="rect">
            <a:avLst/>
          </a:prstGeom>
          <a:solidFill>
            <a:srgbClr val="6815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3190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표준화와 회귀 </a:t>
            </a:r>
            <a:r>
              <a:rPr lang="ko-KR" altLang="en-US" dirty="0" err="1"/>
              <a:t>플랏에서</a:t>
            </a:r>
            <a:r>
              <a:rPr lang="ko-KR" altLang="en-US" dirty="0"/>
              <a:t> 이상치를 제거한 결과입니다</a:t>
            </a:r>
            <a:r>
              <a:rPr lang="en-US" altLang="ko-KR" dirty="0"/>
              <a:t>. </a:t>
            </a:r>
            <a:r>
              <a:rPr lang="ko-KR" altLang="en-US" dirty="0"/>
              <a:t>이제 여기서 다시 유의수준보다 </a:t>
            </a:r>
            <a:r>
              <a:rPr lang="en-US" altLang="ko-KR" dirty="0"/>
              <a:t>p-value</a:t>
            </a:r>
            <a:r>
              <a:rPr lang="ko-KR" altLang="en-US" dirty="0"/>
              <a:t>가 큰 변수들을 제거하겠습니다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C97C27-87EC-49D2-BC99-2AF9A5DCC8E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4913B3-C8DD-487F-8D50-CED4BAF5DEA7}"/>
              </a:ext>
            </a:extLst>
          </p:cNvPr>
          <p:cNvSpPr/>
          <p:nvPr/>
        </p:nvSpPr>
        <p:spPr>
          <a:xfrm>
            <a:off x="1200150" y="1143000"/>
            <a:ext cx="4457700" cy="320040"/>
          </a:xfrm>
          <a:prstGeom prst="rect">
            <a:avLst/>
          </a:prstGeom>
          <a:solidFill>
            <a:srgbClr val="6815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419642"/>
      </p:ext>
    </p:extLst>
  </p:cSld>
  <p:clrMapOvr>
    <a:masterClrMapping/>
  </p:clrMapOvr>
</p:notes>
</file>

<file path=ppt/notesSlides/notesSlide2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1200150" y="1143000"/>
                <a:ext cx="44577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dirty="0"/>
                  <a:t>2</a:t>
                </a:r>
                <a:r>
                  <a:rPr lang="ko-KR" altLang="en-US" dirty="0"/>
                  <a:t>차 모형을 구축하였습니다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이제 회귀분석의 가정인 등분산성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정규성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독립성 검정이 필요합니다</a:t>
                </a:r>
                <a:r>
                  <a:rPr lang="en-US" altLang="ko-KR" dirty="0"/>
                  <a:t>.</a:t>
                </a:r>
                <a:endParaRPr dirty="0"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marR="0" lvl="0" indent="0" algn="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en-US" altLang="ko-KR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charset="0"/>
                    <a:ea typeface="맑은 고딕" charset="0"/>
                    <a:cs typeface="+mn-cs"/>
                  </a:rPr>
                  <a:pPr marL="0" marR="0" lvl="0" indent="0" algn="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23</a:t>
                </a:fld>
                <a:endPara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5" name="직사각형 4"/>
              <p:cNvSpPr>
                <a:spLocks/>
              </p:cNvSpPr>
              <p:nvPr/>
            </p:nvSpPr>
            <p:spPr>
              <a:xfrm>
                <a:off x="1200150" y="1143000"/>
                <a:ext cx="4458335" cy="320675"/>
              </a:xfrm>
              <a:prstGeom prst="rect">
                <a:avLst/>
              </a:prstGeom>
              <a:solidFill>
                <a:srgbClr val="68152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p:spTree>
        <p:extLst>
          <p:ext uri="{BB962C8B-B14F-4D97-AF65-F5344CB8AC3E}">
            <p14:creationId val="2168805682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/>
              <a:t>첫번째</a:t>
            </a:r>
            <a:r>
              <a:rPr lang="en-US" altLang="ko-KR" dirty="0"/>
              <a:t>, </a:t>
            </a:r>
            <a:r>
              <a:rPr lang="ko-KR" altLang="en-US" dirty="0" err="1"/>
              <a:t>잔차그래프를</a:t>
            </a:r>
            <a:r>
              <a:rPr lang="ko-KR" altLang="en-US" dirty="0"/>
              <a:t> 통해서 등분산성을 어느정도 만족하는 것으로 보입니다</a:t>
            </a:r>
            <a:r>
              <a:rPr lang="en-US" altLang="ko-KR" dirty="0"/>
              <a:t>.</a:t>
            </a:r>
          </a:p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/>
              <a:t>두번째</a:t>
            </a:r>
            <a:r>
              <a:rPr lang="en-US" altLang="ko-KR" dirty="0"/>
              <a:t>, Q-Q plot </a:t>
            </a:r>
            <a:r>
              <a:rPr lang="ko-KR" altLang="en-US" dirty="0"/>
              <a:t>을 통해 정규성을 만족함을 확인하였습니다</a:t>
            </a:r>
            <a:r>
              <a:rPr lang="en-US" altLang="ko-KR" dirty="0"/>
              <a:t>.</a:t>
            </a:r>
          </a:p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/>
              <a:t>마지막으로</a:t>
            </a:r>
            <a:r>
              <a:rPr lang="en-US" altLang="ko-KR" dirty="0"/>
              <a:t>, </a:t>
            </a:r>
            <a:r>
              <a:rPr lang="ko-KR" altLang="en-US" dirty="0"/>
              <a:t>더빈 왓슨 검정에서 독립성을 만족하지 않는 것으로 나왔습니다</a:t>
            </a:r>
            <a:r>
              <a:rPr lang="en-US" altLang="ko-KR" dirty="0"/>
              <a:t>.</a:t>
            </a:r>
          </a:p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/>
              <a:t>그러나 독립성을 만족한다고 가정하고 넘어가겠습니다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24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1200150" y="1143000"/>
            <a:ext cx="4458335" cy="320675"/>
          </a:xfrm>
          <a:prstGeom prst="rect">
            <a:avLst/>
          </a:prstGeom>
          <a:solidFill>
            <a:srgbClr val="6815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1200150" y="1143000"/>
                <a:ext cx="44577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ko-KR" altLang="en-US" dirty="0"/>
                  <a:t>모든 과정을 거쳐서 최종 회귀 모형을 만든 결과</a:t>
                </a:r>
                <a:r>
                  <a:rPr lang="en-US" altLang="ko-KR" dirty="0"/>
                  <a:t>, y=-0.23X</a:t>
                </a:r>
                <a:r>
                  <a:rPr lang="ko-KR" altLang="en-US" dirty="0"/>
                  <a:t>휘발성 산도 </a:t>
                </a:r>
                <a:r>
                  <a:rPr lang="en-US" altLang="ko-KR" dirty="0"/>
                  <a:t>-0.08X</a:t>
                </a:r>
                <a:r>
                  <a:rPr lang="ko-KR" altLang="en-US" dirty="0"/>
                  <a:t>총 이산화황 </a:t>
                </a:r>
                <a:r>
                  <a:rPr lang="en-US" altLang="ko-KR" dirty="0"/>
                  <a:t>-0.1 X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pH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+0.18 </a:t>
                </a:r>
                <a:r>
                  <a:rPr lang="ko-KR" altLang="en-US" dirty="0"/>
                  <a:t>황산염 </a:t>
                </a:r>
                <a:r>
                  <a:rPr lang="en-US" altLang="ko-KR" dirty="0"/>
                  <a:t>+0.41 </a:t>
                </a:r>
                <a:r>
                  <a:rPr lang="ko-KR" altLang="en-US" dirty="0"/>
                  <a:t>알코올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이었습니다</a:t>
                </a:r>
                <a:r>
                  <a:rPr lang="en-US" altLang="ko-KR" dirty="0"/>
                  <a:t>.</a:t>
                </a:r>
              </a:p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ko-KR" altLang="en-US" dirty="0"/>
                  <a:t>결론적으로 와인의 품질은 알코올에 가장 큰 영향을 받는 것으로 나타났습니다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marR="0" lvl="0" indent="0" algn="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en-US" altLang="ko-KR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charset="0"/>
                    <a:ea typeface="맑은 고딕" charset="0"/>
                    <a:cs typeface="+mn-cs"/>
                  </a:rPr>
                  <a:pPr marL="0" marR="0" lvl="0" indent="0" algn="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25</a:t>
                </a:fld>
                <a:endPara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5" name="직사각형 4"/>
              <p:cNvSpPr>
                <a:spLocks/>
              </p:cNvSpPr>
              <p:nvPr/>
            </p:nvSpPr>
            <p:spPr>
              <a:xfrm>
                <a:off x="1200150" y="1143000"/>
                <a:ext cx="4458335" cy="320675"/>
              </a:xfrm>
              <a:prstGeom prst="rect">
                <a:avLst/>
              </a:prstGeom>
              <a:solidFill>
                <a:srgbClr val="68152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p:spTree>
        <p:extLst>
          <p:ext uri="{BB962C8B-B14F-4D97-AF65-F5344CB8AC3E}">
            <p14:creationId val="2290348880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/>
              <a:t>train set</a:t>
            </a:r>
            <a:r>
              <a:rPr lang="ko-KR" altLang="en-US" dirty="0"/>
              <a:t>으로 만든 회귀모형에서의 결정계수는 </a:t>
            </a:r>
            <a:r>
              <a:rPr lang="en-US" altLang="ko-KR" dirty="0"/>
              <a:t>0.3786 </a:t>
            </a:r>
            <a:r>
              <a:rPr lang="ko-KR" altLang="en-US" dirty="0"/>
              <a:t>다소 낮게 나왔습니다</a:t>
            </a:r>
            <a:r>
              <a:rPr lang="en-US" altLang="ko-KR" dirty="0"/>
              <a:t>. </a:t>
            </a:r>
          </a:p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Test set</a:t>
            </a:r>
            <a:r>
              <a:rPr lang="ko-KR" altLang="en-US" dirty="0"/>
              <a:t>을 이용하여 도출된 결정계수는 </a:t>
            </a:r>
            <a:r>
              <a:rPr lang="en-US" altLang="ko-KR" dirty="0"/>
              <a:t>0.3319</a:t>
            </a:r>
            <a:r>
              <a:rPr lang="ko-KR" altLang="en-US" dirty="0"/>
              <a:t>로 또한 낮게 나왔습니다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26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1200150" y="1143000"/>
            <a:ext cx="4458335" cy="320675"/>
          </a:xfrm>
          <a:prstGeom prst="rect">
            <a:avLst/>
          </a:prstGeom>
          <a:solidFill>
            <a:srgbClr val="6815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4936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/>
              <a:t>지금까지 저희는 </a:t>
            </a:r>
            <a:r>
              <a:rPr lang="en-US" altLang="ko-KR" dirty="0"/>
              <a:t>red wine</a:t>
            </a:r>
            <a:r>
              <a:rPr lang="ko-KR" altLang="en-US" dirty="0"/>
              <a:t>으로 회귀 분석을 해보았는데 이번엔 </a:t>
            </a:r>
            <a:r>
              <a:rPr lang="en-US" altLang="ko-KR" dirty="0"/>
              <a:t>white wine </a:t>
            </a:r>
            <a:r>
              <a:rPr lang="ko-KR" altLang="en-US" dirty="0"/>
              <a:t>데이터를 가져와서 </a:t>
            </a:r>
            <a:r>
              <a:rPr lang="en-US" altLang="ko-KR" dirty="0"/>
              <a:t>red wine</a:t>
            </a:r>
            <a:r>
              <a:rPr lang="ko-KR" altLang="en-US" dirty="0"/>
              <a:t>과 데이터 수를 맞춘 후 같은 과정을 거쳐 회귀 모형을 만들어보았습니다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27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1200150" y="1143000"/>
            <a:ext cx="4458335" cy="320675"/>
          </a:xfrm>
          <a:prstGeom prst="rect">
            <a:avLst/>
          </a:prstGeom>
          <a:solidFill>
            <a:srgbClr val="6815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1200150" y="1143000"/>
                <a:ext cx="44577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/>
                  <a:t>같은 과정을 거쳐 만든 회귀 모형은 </a:t>
                </a:r>
                <a:r>
                  <a:rPr lang="en-US" altLang="ko-KR" dirty="0"/>
                  <a:t> </a:t>
                </a:r>
                <a:r>
                  <a:rPr lang="en-US" altLang="ko-KR" sz="1200" kern="1200" dirty="0">
                    <a:solidFill>
                      <a:schemeClr val="tx1"/>
                    </a:solidFill>
                    <a:latin typeface="+mj-ea"/>
                    <a:ea typeface="+mn-ea"/>
                    <a:cs typeface="+mn-cs"/>
                  </a:rPr>
                  <a:t>y=0.17</a:t>
                </a:r>
                <a:r>
                  <a:rPr lang="ko-KR" altLang="en-US" sz="1200" b="1" kern="1200" dirty="0">
                    <a:solidFill>
                      <a:schemeClr val="tx1"/>
                    </a:solidFill>
                    <a:latin typeface="+mj-ea"/>
                    <a:ea typeface="+mn-ea"/>
                    <a:cs typeface="+mn-cs"/>
                  </a:rPr>
                  <a:t>고정 산도</a:t>
                </a:r>
                <a:r>
                  <a:rPr lang="en-US" altLang="ko-KR" sz="1200" kern="1200" dirty="0">
                    <a:solidFill>
                      <a:schemeClr val="tx1"/>
                    </a:solidFill>
                    <a:latin typeface="+mj-ea"/>
                    <a:ea typeface="+mn-ea"/>
                    <a:cs typeface="+mn-cs"/>
                  </a:rPr>
                  <a:t>-0.23</a:t>
                </a:r>
                <a:r>
                  <a:rPr lang="ko-KR" altLang="en-US" sz="1200" b="1" kern="1200" dirty="0">
                    <a:solidFill>
                      <a:schemeClr val="tx1"/>
                    </a:solidFill>
                    <a:latin typeface="+mj-ea"/>
                    <a:ea typeface="+mn-ea"/>
                    <a:cs typeface="+mn-cs"/>
                  </a:rPr>
                  <a:t>휘발성 산도</a:t>
                </a:r>
                <a:r>
                  <a:rPr lang="en-US" altLang="ko-KR" sz="1200" kern="1200" dirty="0">
                    <a:solidFill>
                      <a:schemeClr val="tx1"/>
                    </a:solidFill>
                    <a:latin typeface="+mj-ea"/>
                    <a:ea typeface="+mn-ea"/>
                    <a:cs typeface="+mn-cs"/>
                  </a:rPr>
                  <a:t>+0.71</a:t>
                </a:r>
                <a:r>
                  <a:rPr lang="ko-KR" altLang="en-US" sz="1200" b="1" kern="1200" dirty="0">
                    <a:solidFill>
                      <a:schemeClr val="tx1"/>
                    </a:solidFill>
                    <a:latin typeface="+mj-ea"/>
                    <a:ea typeface="+mn-ea"/>
                    <a:cs typeface="+mn-cs"/>
                  </a:rPr>
                  <a:t>잔류 설탕</a:t>
                </a:r>
                <a:r>
                  <a:rPr lang="en-US" altLang="ko-KR" sz="1200" kern="1200" dirty="0">
                    <a:solidFill>
                      <a:schemeClr val="tx1"/>
                    </a:solidFill>
                    <a:latin typeface="+mj-ea"/>
                    <a:ea typeface="+mn-ea"/>
                    <a:cs typeface="+mn-cs"/>
                  </a:rPr>
                  <a:t>-0.93</a:t>
                </a:r>
                <a:r>
                  <a:rPr lang="ko-KR" altLang="en-US" sz="1200" b="1" kern="1200" dirty="0">
                    <a:solidFill>
                      <a:schemeClr val="tx1"/>
                    </a:solidFill>
                    <a:latin typeface="+mj-ea"/>
                    <a:ea typeface="+mn-ea"/>
                    <a:cs typeface="+mn-cs"/>
                  </a:rPr>
                  <a:t>밀도</a:t>
                </a:r>
                <a:r>
                  <a:rPr lang="en-US" altLang="ko-KR" sz="1200" kern="1200" dirty="0">
                    <a:solidFill>
                      <a:schemeClr val="tx1"/>
                    </a:solidFill>
                    <a:latin typeface="+mj-ea"/>
                    <a:ea typeface="+mn-ea"/>
                    <a:cs typeface="+mn-cs"/>
                  </a:rPr>
                  <a:t>+0.2</a:t>
                </a:r>
                <a:r>
                  <a:rPr lang="en-US" altLang="ko-KR" sz="1200" b="1" kern="1200" dirty="0">
                    <a:solidFill>
                      <a:schemeClr val="tx1"/>
                    </a:solidFill>
                    <a:latin typeface="+mj-ea"/>
                    <a:ea typeface="+mn-ea"/>
                    <a:cs typeface="+mn-cs"/>
                  </a:rPr>
                  <a:t>ph</a:t>
                </a:r>
                <a:r>
                  <a:rPr lang="en-US" altLang="ko-KR" sz="1200" kern="1200" dirty="0">
                    <a:solidFill>
                      <a:schemeClr val="tx1"/>
                    </a:solidFill>
                    <a:latin typeface="+mj-ea"/>
                    <a:ea typeface="+mn-ea"/>
                    <a:cs typeface="+mn-cs"/>
                  </a:rPr>
                  <a:t>+0.1</a:t>
                </a:r>
                <a:r>
                  <a:rPr lang="ko-KR" altLang="en-US" sz="1200" b="1" kern="1200" dirty="0">
                    <a:solidFill>
                      <a:schemeClr val="tx1"/>
                    </a:solidFill>
                    <a:latin typeface="+mj-ea"/>
                    <a:ea typeface="+mn-ea"/>
                    <a:cs typeface="+mn-cs"/>
                  </a:rPr>
                  <a:t>알코올 </a:t>
                </a:r>
                <a:r>
                  <a:rPr lang="ko-KR" altLang="en-US" dirty="0"/>
                  <a:t>이었습니다</a:t>
                </a:r>
                <a:r>
                  <a:rPr lang="en-US" altLang="ko-KR" dirty="0"/>
                  <a:t>.</a:t>
                </a:r>
              </a:p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dirty="0"/>
                  <a:t>White wine</a:t>
                </a:r>
                <a:r>
                  <a:rPr lang="ko-KR" altLang="en-US" dirty="0"/>
                  <a:t>의 품질은 잔류 설탕에 가장 큰 양의 영향을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밀도에 가장 큰 음의 영향을 받는 것으로 나타났습니다</a:t>
                </a:r>
                <a:r>
                  <a:rPr lang="en-US" altLang="ko-KR" dirty="0"/>
                  <a:t>.</a:t>
                </a:r>
                <a:endParaRPr dirty="0"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marR="0" lvl="0" indent="0" algn="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fld id="{B9320F77-B9A0-41C5-862A-B4B631284C64}" type="slidenum">
                  <a:rPr kumimoji="0" lang="en-US" altLang="ko-KR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charset="0"/>
                    <a:ea typeface="맑은 고딕" charset="0"/>
                    <a:cs typeface="+mn-cs"/>
                  </a:rPr>
                  <a:pPr marL="0" marR="0" lvl="0" indent="0" algn="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28</a:t>
                </a:fld>
                <a:endPara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5" name="직사각형 4"/>
              <p:cNvSpPr>
                <a:spLocks/>
              </p:cNvSpPr>
              <p:nvPr/>
            </p:nvSpPr>
            <p:spPr>
              <a:xfrm>
                <a:off x="1200150" y="1143000"/>
                <a:ext cx="4458335" cy="320675"/>
              </a:xfrm>
              <a:prstGeom prst="rect">
                <a:avLst/>
              </a:prstGeom>
              <a:solidFill>
                <a:srgbClr val="68152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p:spTree>
        <p:extLst>
          <p:ext uri="{BB962C8B-B14F-4D97-AF65-F5344CB8AC3E}">
            <p14:creationId val="2169839958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/>
              <a:t>train set</a:t>
            </a:r>
            <a:r>
              <a:rPr lang="ko-KR" altLang="en-US" dirty="0"/>
              <a:t>으로 만든 회귀모형에서의 결정계수는 </a:t>
            </a:r>
            <a:r>
              <a:rPr lang="en-US" altLang="ko-KR" dirty="0"/>
              <a:t>0.2676, Test set</a:t>
            </a:r>
            <a:r>
              <a:rPr lang="ko-KR" altLang="en-US" dirty="0"/>
              <a:t>을 이용하여 도출된 결정계수는 </a:t>
            </a:r>
            <a:r>
              <a:rPr lang="en-US" altLang="ko-KR" dirty="0"/>
              <a:t>0.2191</a:t>
            </a:r>
            <a:r>
              <a:rPr lang="ko-KR" altLang="en-US" dirty="0"/>
              <a:t>로 또한 낮게 나왔습니다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29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1200150" y="1143000"/>
            <a:ext cx="4458335" cy="320675"/>
          </a:xfrm>
          <a:prstGeom prst="rect">
            <a:avLst/>
          </a:prstGeom>
          <a:solidFill>
            <a:srgbClr val="6815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993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그럼 시작해보도록 하겠습니다</a:t>
            </a:r>
            <a:r>
              <a:rPr lang="en-US" altLang="ko-KR" dirty="0"/>
              <a:t>. </a:t>
            </a:r>
            <a:r>
              <a:rPr lang="ko-KR" altLang="en-US" dirty="0"/>
              <a:t>우선 서론입니다</a:t>
            </a:r>
            <a:r>
              <a:rPr lang="en-US" altLang="ko-KR" dirty="0"/>
              <a:t>. </a:t>
            </a:r>
            <a:r>
              <a:rPr lang="ko-KR" altLang="en-US" dirty="0"/>
              <a:t>서론에서는 분석 목적을 알려드리고 데이터를 설명하겠습니다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97C27-87EC-49D2-BC99-2AF9A5DCC8E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8345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97C27-87EC-49D2-BC99-2AF9A5DCC8E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1719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 비교를 해보겠습니다</a:t>
            </a:r>
            <a:r>
              <a:rPr lang="en-US" altLang="ko-KR" dirty="0"/>
              <a:t>. Red wine</a:t>
            </a:r>
            <a:r>
              <a:rPr lang="ko-KR" altLang="en-US" dirty="0"/>
              <a:t>의 품질에는 알코올이</a:t>
            </a:r>
            <a:r>
              <a:rPr lang="en-US" altLang="ko-KR" dirty="0"/>
              <a:t>, white wine</a:t>
            </a:r>
            <a:r>
              <a:rPr lang="ko-KR" altLang="en-US" dirty="0"/>
              <a:t>의 품질에는 </a:t>
            </a:r>
            <a:r>
              <a:rPr lang="ko-KR" altLang="en-US" dirty="0" err="1"/>
              <a:t>잔류설탕과</a:t>
            </a:r>
            <a:r>
              <a:rPr lang="ko-KR" altLang="en-US" dirty="0"/>
              <a:t> 밀도가 각각 큰 영향을 미침을 알아냈습니다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97C27-87EC-49D2-BC99-2AF9A5DCC8EC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4913B3-C8DD-487F-8D50-CED4BAF5DEA7}"/>
              </a:ext>
            </a:extLst>
          </p:cNvPr>
          <p:cNvSpPr/>
          <p:nvPr/>
        </p:nvSpPr>
        <p:spPr>
          <a:xfrm>
            <a:off x="1200150" y="1143000"/>
            <a:ext cx="4457700" cy="320040"/>
          </a:xfrm>
          <a:prstGeom prst="rect">
            <a:avLst/>
          </a:prstGeom>
          <a:solidFill>
            <a:srgbClr val="6815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9788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97C27-87EC-49D2-BC99-2AF9A5DCC8EC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4913B3-C8DD-487F-8D50-CED4BAF5DEA7}"/>
              </a:ext>
            </a:extLst>
          </p:cNvPr>
          <p:cNvSpPr/>
          <p:nvPr/>
        </p:nvSpPr>
        <p:spPr>
          <a:xfrm>
            <a:off x="1200150" y="1143000"/>
            <a:ext cx="4457700" cy="320040"/>
          </a:xfrm>
          <a:prstGeom prst="rect">
            <a:avLst/>
          </a:prstGeom>
          <a:solidFill>
            <a:srgbClr val="6815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5993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97C27-87EC-49D2-BC99-2AF9A5DCC8EC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4913B3-C8DD-487F-8D50-CED4BAF5DEA7}"/>
              </a:ext>
            </a:extLst>
          </p:cNvPr>
          <p:cNvSpPr/>
          <p:nvPr/>
        </p:nvSpPr>
        <p:spPr>
          <a:xfrm>
            <a:off x="1200150" y="1143000"/>
            <a:ext cx="4457700" cy="320040"/>
          </a:xfrm>
          <a:prstGeom prst="rect">
            <a:avLst/>
          </a:prstGeom>
          <a:solidFill>
            <a:srgbClr val="6815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65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분석 목적은 우리가 직접 와인을 </a:t>
            </a:r>
            <a:r>
              <a:rPr lang="ko-KR" altLang="en-US" dirty="0" err="1"/>
              <a:t>마셔보기</a:t>
            </a:r>
            <a:r>
              <a:rPr lang="ko-KR" altLang="en-US" dirty="0"/>
              <a:t> 전에 주어진 와인 데이터를 보고 품질을 예측해 보는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97C27-87EC-49D2-BC99-2AF9A5DCC8E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4913B3-C8DD-487F-8D50-CED4BAF5DEA7}"/>
              </a:ext>
            </a:extLst>
          </p:cNvPr>
          <p:cNvSpPr/>
          <p:nvPr/>
        </p:nvSpPr>
        <p:spPr>
          <a:xfrm>
            <a:off x="1200150" y="1143000"/>
            <a:ext cx="4457700" cy="320040"/>
          </a:xfrm>
          <a:prstGeom prst="rect">
            <a:avLst/>
          </a:prstGeom>
          <a:solidFill>
            <a:srgbClr val="6815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042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/>
              <a:t>주어진 와인관련 데이터는 이와 같습니다</a:t>
            </a:r>
            <a:r>
              <a:rPr lang="en-US" altLang="ko-KR" dirty="0"/>
              <a:t>. </a:t>
            </a:r>
            <a:r>
              <a:rPr lang="ko-KR" altLang="en-US" dirty="0"/>
              <a:t>총 </a:t>
            </a:r>
            <a:r>
              <a:rPr lang="en-US" altLang="ko-KR" dirty="0"/>
              <a:t>12</a:t>
            </a:r>
            <a:r>
              <a:rPr lang="ko-KR" altLang="en-US" dirty="0"/>
              <a:t>개의 변수</a:t>
            </a:r>
            <a:r>
              <a:rPr lang="en-US" altLang="ko-KR" dirty="0"/>
              <a:t>, 1599</a:t>
            </a:r>
            <a:r>
              <a:rPr lang="ko-KR" altLang="en-US" dirty="0"/>
              <a:t>개의 관측치를 가지고 있습니다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1200150" y="1143000"/>
            <a:ext cx="4458335" cy="320675"/>
          </a:xfrm>
          <a:prstGeom prst="rect">
            <a:avLst/>
          </a:prstGeom>
          <a:solidFill>
            <a:srgbClr val="6815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주어진 </a:t>
            </a:r>
            <a:r>
              <a:rPr lang="en-US" altLang="ko-KR" dirty="0"/>
              <a:t>12</a:t>
            </a:r>
            <a:r>
              <a:rPr lang="ko-KR" altLang="en-US" dirty="0"/>
              <a:t>개의 변수는 </a:t>
            </a:r>
            <a:r>
              <a:rPr lang="en-US" altLang="ko-KR" dirty="0"/>
              <a:t>11</a:t>
            </a:r>
            <a:r>
              <a:rPr lang="ko-KR" altLang="en-US" dirty="0"/>
              <a:t>개의 독립변수와 </a:t>
            </a:r>
            <a:r>
              <a:rPr lang="en-US" altLang="ko-KR" dirty="0"/>
              <a:t>1</a:t>
            </a:r>
            <a:r>
              <a:rPr lang="ko-KR" altLang="en-US" dirty="0"/>
              <a:t>개의 종속변수로 </a:t>
            </a:r>
            <a:r>
              <a:rPr lang="ko-KR" altLang="en-US" dirty="0" err="1"/>
              <a:t>나누어봤습니다</a:t>
            </a:r>
            <a:r>
              <a:rPr lang="en-US" altLang="ko-KR" dirty="0"/>
              <a:t>. </a:t>
            </a:r>
            <a:r>
              <a:rPr lang="ko-KR" altLang="en-US" dirty="0"/>
              <a:t>저희는 품질을 예측하는 것이니 종속변수는 와인의 품질로 두었습니다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11</a:t>
            </a:r>
            <a:r>
              <a:rPr lang="ko-KR" altLang="en-US" dirty="0"/>
              <a:t>개의 독립 변수는 고정 산도</a:t>
            </a:r>
            <a:r>
              <a:rPr lang="en-US" altLang="ko-KR" dirty="0"/>
              <a:t>, </a:t>
            </a:r>
            <a:r>
              <a:rPr lang="ko-KR" altLang="en-US" dirty="0"/>
              <a:t>휘발성 산도</a:t>
            </a:r>
            <a:r>
              <a:rPr lang="en-US" altLang="ko-KR" dirty="0"/>
              <a:t>, </a:t>
            </a:r>
            <a:r>
              <a:rPr lang="ko-KR" altLang="en-US" dirty="0"/>
              <a:t>구연산</a:t>
            </a:r>
            <a:r>
              <a:rPr lang="en-US" altLang="ko-KR" dirty="0"/>
              <a:t>, </a:t>
            </a:r>
            <a:r>
              <a:rPr lang="ko-KR" altLang="en-US" dirty="0"/>
              <a:t>잔류 설탕</a:t>
            </a:r>
            <a:r>
              <a:rPr lang="en-US" altLang="ko-KR" dirty="0"/>
              <a:t>, </a:t>
            </a:r>
            <a:r>
              <a:rPr lang="ko-KR" altLang="en-US" dirty="0" err="1"/>
              <a:t>염화물</a:t>
            </a:r>
            <a:r>
              <a:rPr lang="en-US" altLang="ko-KR" dirty="0"/>
              <a:t>, </a:t>
            </a:r>
            <a:r>
              <a:rPr lang="ko-KR" altLang="en-US" dirty="0"/>
              <a:t>자유 황산</a:t>
            </a:r>
            <a:r>
              <a:rPr lang="en-US" altLang="ko-KR" dirty="0"/>
              <a:t>, </a:t>
            </a:r>
            <a:r>
              <a:rPr lang="ko-KR" altLang="en-US" dirty="0"/>
              <a:t>총 이산화황</a:t>
            </a:r>
            <a:r>
              <a:rPr lang="en-US" altLang="ko-KR" dirty="0"/>
              <a:t>, </a:t>
            </a:r>
            <a:r>
              <a:rPr lang="ko-KR" altLang="en-US" dirty="0"/>
              <a:t>밀도</a:t>
            </a:r>
            <a:r>
              <a:rPr lang="en-US" altLang="ko-KR" dirty="0"/>
              <a:t>, pH, </a:t>
            </a:r>
            <a:r>
              <a:rPr lang="ko-KR" altLang="en-US" dirty="0"/>
              <a:t>황산염</a:t>
            </a:r>
            <a:r>
              <a:rPr lang="en-US" altLang="ko-KR" dirty="0"/>
              <a:t>, </a:t>
            </a:r>
            <a:r>
              <a:rPr lang="ko-KR" altLang="en-US" dirty="0"/>
              <a:t>알코올 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구연산을 특히 잘 기억해 주셔야 하는데요</a:t>
            </a:r>
            <a:r>
              <a:rPr lang="en-US" altLang="ko-KR" dirty="0"/>
              <a:t>, </a:t>
            </a:r>
            <a:r>
              <a:rPr lang="ko-KR" altLang="en-US" dirty="0"/>
              <a:t>와인에서 소량으로 발견되는 구연산은 와인에 신선함과 맛을 더 해줍니다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97C27-87EC-49D2-BC99-2AF9A5DCC8E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4913B3-C8DD-487F-8D50-CED4BAF5DEA7}"/>
              </a:ext>
            </a:extLst>
          </p:cNvPr>
          <p:cNvSpPr/>
          <p:nvPr/>
        </p:nvSpPr>
        <p:spPr>
          <a:xfrm>
            <a:off x="1200150" y="1143000"/>
            <a:ext cx="4457700" cy="320040"/>
          </a:xfrm>
          <a:prstGeom prst="rect">
            <a:avLst/>
          </a:prstGeom>
          <a:solidFill>
            <a:srgbClr val="6815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968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본론에서는 데이터를 확인 및 정제 하고 모형을 구축</a:t>
            </a:r>
            <a:r>
              <a:rPr lang="en-US" altLang="ko-KR" dirty="0"/>
              <a:t>, </a:t>
            </a:r>
            <a:r>
              <a:rPr lang="ko-KR" altLang="en-US" dirty="0"/>
              <a:t>평가 한 다음 비교 분석을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C97C27-87EC-49D2-BC99-2AF9A5DCC8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079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/>
              <a:t>먼저 데이터를 확인하기 위하여 변수 </a:t>
            </a:r>
            <a:r>
              <a:rPr lang="en-US" altLang="ko-KR" dirty="0"/>
              <a:t>11</a:t>
            </a:r>
            <a:r>
              <a:rPr lang="ko-KR" altLang="en-US" dirty="0"/>
              <a:t>개 각각 박스 </a:t>
            </a:r>
            <a:r>
              <a:rPr lang="ko-KR" altLang="en-US" dirty="0" err="1"/>
              <a:t>플랏을</a:t>
            </a:r>
            <a:r>
              <a:rPr lang="ko-KR" altLang="en-US" dirty="0"/>
              <a:t> 그렸습니다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8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1200150" y="1143000"/>
            <a:ext cx="4458335" cy="320675"/>
          </a:xfrm>
          <a:prstGeom prst="rect">
            <a:avLst/>
          </a:prstGeom>
          <a:solidFill>
            <a:srgbClr val="6815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881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9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1200150" y="1143000"/>
            <a:ext cx="4458335" cy="320675"/>
          </a:xfrm>
          <a:prstGeom prst="rect">
            <a:avLst/>
          </a:prstGeom>
          <a:solidFill>
            <a:srgbClr val="6815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74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2166-D2F1-4C71-8878-889FE4E063B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2018-08-17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C661-F862-4A35-AE85-5E42793CDB3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2018-08-17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3308-C298-4EF7-8DF0-6803A36756D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2018-08-17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6"/>
          <p:cNvSpPr>
            <a:spLocks/>
          </p:cNvSpPr>
          <p:nvPr/>
        </p:nvSpPr>
        <p:spPr>
          <a:xfrm>
            <a:off x="0" y="0"/>
            <a:ext cx="9906635" cy="681355"/>
          </a:xfrm>
          <a:prstGeom prst="rect">
            <a:avLst/>
          </a:prstGeom>
          <a:solidFill>
            <a:srgbClr val="68152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80720" y="1343025"/>
            <a:ext cx="8544560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A5DB8DF6-FC77-481D-811A-7B43AD86B458}" type="datetime1">
              <a:rPr lang="ko-KR" altLang="en-US" sz="1200" b="0" strike="noStrike" cap="none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2018-08-17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76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4B191-695B-437B-95C6-394C1722C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03CF23-8A87-408D-885F-6B30E0755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3EC73-6C0D-4963-9275-6BC40DCC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E974-5EB6-4B78-A416-B1DF92F0FFBB}" type="datetime1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75846-79F1-4FE2-96F3-6065853A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35BDCB-DA6B-4CD4-9133-9CB26CF3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4141-DCEB-4171-9690-5BDD8D101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367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9751E-AB46-48BB-B877-7971D4A4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3C796-56EC-40C9-813A-EFB98DFA1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9BAFB1-56B7-4DA8-B01C-E11305085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3052-3521-469A-A04E-9D8A26C39D21}" type="datetime1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F32D9-BE4D-40A0-883B-C5D5D57D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75E46-F187-45C1-8DBD-CBD54E6D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4141-DCEB-4171-9690-5BDD8D101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443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FE6BE-415A-478A-AE0B-FFE47617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3BA286-C945-4852-9870-C071883A3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8D607-9DCF-4ED8-A2D8-E18392528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E7CD-8652-4D04-9347-3A62C2AEEFFC}" type="datetime1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162B34-993E-4945-81C1-34839B25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66AB3B-06AD-446B-955E-A4BAB92F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4141-DCEB-4171-9690-5BDD8D101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40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A304D-431C-45D8-868B-BA114C37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8C02DB-157D-40B9-8D9B-11ADA2455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1FD419-3632-49AE-AA6C-EC7E22A0F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8BE861-CFF7-47EB-98CE-D1E13E75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1D41-74B2-40DA-BF46-CEEFC8BB65D6}" type="datetime1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9A2D6-7935-4425-9AF0-6EAF7E55E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9479C1-4F14-4650-ABAB-60F4F70F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4141-DCEB-4171-9690-5BDD8D101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65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16258-4E16-4210-B7D8-8A6A25D7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C7B0BE-7ECE-4310-A401-3934A10FC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583A2B-08DE-4909-B5F5-D132EC69E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ACF7CE-9C1C-40BA-BB7F-F98C4D7C4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838410-9747-49A1-88C1-85B83DD14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FCD036-AF2D-4BD7-86F4-499D06AE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A8CF-ADD3-4DE2-9D7E-0BFA0CD164DF}" type="datetime1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468D1F-130E-4CA6-9E6F-51EE7BF8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272A0C-ABC5-4588-A77D-8B4A5046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4141-DCEB-4171-9690-5BDD8D101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818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3318D-216F-4C6B-9392-A4D24742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17FD9D-6048-4C8E-AD8E-D7CFA22E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8982-1E14-4E9E-922E-0764CAAE47AB}" type="datetime1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9AB4A4-201A-4B9A-91F0-E64E11A1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F54ADF-0239-48FB-827B-8660E8A7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4141-DCEB-4171-9690-5BDD8D101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897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4D19C7-EA6C-453C-8A77-1A05B6E0E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B017-CE8E-436B-8B01-0D017255A204}" type="datetime1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DE6037-8C3B-4B38-8DDB-129958F2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36CA7-3A3B-4149-B1C1-498F243C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4141-DCEB-4171-9690-5BDD8D101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8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C7B36F3-71A6-444F-B3A2-7BF12E65A2AB}"/>
              </a:ext>
            </a:extLst>
          </p:cNvPr>
          <p:cNvSpPr/>
          <p:nvPr userDrawn="1"/>
        </p:nvSpPr>
        <p:spPr>
          <a:xfrm>
            <a:off x="0" y="0"/>
            <a:ext cx="9906000" cy="680720"/>
          </a:xfrm>
          <a:prstGeom prst="rect">
            <a:avLst/>
          </a:prstGeom>
          <a:solidFill>
            <a:srgbClr val="681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720" y="1343025"/>
            <a:ext cx="8543925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</p:spPr>
        <p:txBody>
          <a:bodyPr/>
          <a:lstStyle/>
          <a:p>
            <a:fld id="{20948BC7-EDA9-49FD-AC42-155025365F9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2018-08-17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</p:spPr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</p:spPr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4B284-51C9-4EDD-80C1-E677D8F29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AEAA69-D36B-48DD-BDF5-0DBB617CF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9CD32F-0A2D-43A1-91CB-574BCD8DC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43A2A6-8521-4809-ABF4-8B97F3F5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3803-B56B-4A58-9F34-530BAA94B0ED}" type="datetime1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D402E4-B18B-439F-A67A-084B509BF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0786A0-0D25-4E0E-A802-42FB7A71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4141-DCEB-4171-9690-5BDD8D101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844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9CDBE-B227-46C9-A61E-5A096396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9A827C-85FB-47D9-A8B9-B5EA2DA45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B5D360-AEEF-44B0-A0E7-DB7750E00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15C320-BA43-4C0F-B7C1-BDF5E723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F542-DD4F-449F-9F63-2E1AAF4AB2BE}" type="datetime1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7E1A7B-813F-44BA-9CAF-1BAFD9A2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DA6A5-792F-411D-8C3E-792C6779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4141-DCEB-4171-9690-5BDD8D101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1830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680EC-C5B0-4CC5-8392-2627190C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80DFEF-8BB7-4ECF-82FA-56414E07B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403E1C-4E3A-443D-8DAF-41325FB24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3ADA-CA81-4089-ACA1-BCA0919D8263}" type="datetime1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93821-8E49-47D7-B900-2D33527F0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F8249-DC3F-4D3E-8DE3-58946370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4141-DCEB-4171-9690-5BDD8D101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2904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A687DA-6AFC-4205-AB3F-CED5777B2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7F5387-95B8-4D68-8819-A41251A0B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D46EF-F585-43E3-94CB-CE17C670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B10B-E4F5-4E49-B4D0-B9E616831E05}" type="datetime1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F841A-650E-4D1C-9999-7EBFCBE3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CB781-5DB7-4C05-AA4F-9D768F79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04141-DCEB-4171-9690-5BDD8D101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52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742950" y="1122680"/>
            <a:ext cx="84207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>
                <a:latin typeface="배달의민족 도현" charset="0"/>
                <a:ea typeface="배달의민족 도현" charset="0"/>
              </a:rPr>
              <a:t>마스터</a:t>
            </a:r>
            <a:r>
              <a:rPr lang="en-US" altLang="ko-KR" sz="60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strike="noStrike" cap="none" dirty="0">
                <a:latin typeface="배달의민족 도현" charset="0"/>
                <a:ea typeface="배달의민족 도현" charset="0"/>
              </a:rPr>
              <a:t>제목</a:t>
            </a:r>
            <a:r>
              <a:rPr lang="en-US" altLang="ko-KR" sz="60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strike="noStrike" cap="none" dirty="0">
                <a:latin typeface="배달의민족 도현" charset="0"/>
                <a:ea typeface="배달의민족 도현" charset="0"/>
              </a:rPr>
              <a:t>스타일</a:t>
            </a:r>
            <a:r>
              <a:rPr lang="en-US" altLang="ko-KR" sz="60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strike="noStrike" cap="none" dirty="0">
                <a:latin typeface="배달의민족 도현" charset="0"/>
                <a:ea typeface="배달의민족 도현" charset="0"/>
              </a:rPr>
              <a:t>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238250" y="3602355"/>
            <a:ext cx="74301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부제목</a:t>
            </a:r>
            <a:r>
              <a:rPr lang="en-US" altLang="ko-KR" sz="24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5DD92C51-6690-426B-9701-F551BF1FAEFF}" type="datetime1">
              <a:rPr lang="ko-KR" altLang="en-US" sz="1200" b="0" strike="noStrike" cap="none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2018-08-17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6"/>
          <p:cNvSpPr>
            <a:spLocks/>
          </p:cNvSpPr>
          <p:nvPr/>
        </p:nvSpPr>
        <p:spPr>
          <a:xfrm>
            <a:off x="0" y="0"/>
            <a:ext cx="9906635" cy="681355"/>
          </a:xfrm>
          <a:prstGeom prst="rect">
            <a:avLst/>
          </a:prstGeom>
          <a:solidFill>
            <a:srgbClr val="68152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80720" y="1343025"/>
            <a:ext cx="8544560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70A28097-4316-4417-8CC9-DFD9491D398D}" type="datetime1">
              <a:rPr lang="ko-KR" altLang="en-US" sz="1200" b="0" strike="noStrike" cap="none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2018-08-17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75640" y="1710055"/>
            <a:ext cx="8544560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>
                <a:latin typeface="배달의민족 도현" charset="0"/>
                <a:ea typeface="배달의민족 도현" charset="0"/>
              </a:rPr>
              <a:t>마스터</a:t>
            </a:r>
            <a:r>
              <a:rPr lang="en-US" altLang="ko-KR" sz="60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strike="noStrike" cap="none" dirty="0">
                <a:latin typeface="배달의민족 도현" charset="0"/>
                <a:ea typeface="배달의민족 도현" charset="0"/>
              </a:rPr>
              <a:t>제목</a:t>
            </a:r>
            <a:r>
              <a:rPr lang="en-US" altLang="ko-KR" sz="60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strike="noStrike" cap="none" dirty="0">
                <a:latin typeface="배달의민족 도현" charset="0"/>
                <a:ea typeface="배달의민족 도현" charset="0"/>
              </a:rPr>
              <a:t>스타일</a:t>
            </a:r>
            <a:r>
              <a:rPr lang="en-US" altLang="ko-KR" sz="60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strike="noStrike" cap="none" dirty="0">
                <a:latin typeface="배달의민족 도현" charset="0"/>
                <a:ea typeface="배달의민족 도현" charset="0"/>
              </a:rPr>
              <a:t>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75640" y="4589780"/>
            <a:ext cx="8544560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0" strike="noStrike" cap="none" dirty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0" strike="noStrike" cap="none" dirty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0" strike="noStrike" cap="none" dirty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DF649206-7A7A-4320-8CCC-A42A483DB2AB}" type="datetime1">
              <a:rPr lang="ko-KR" altLang="en-US" sz="1200" b="0" strike="noStrike" cap="none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2018-08-17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81355" y="365125"/>
            <a:ext cx="8544560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마스터</a:t>
            </a:r>
            <a:r>
              <a:rPr lang="en-US" altLang="ko-KR" sz="44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제목</a:t>
            </a:r>
            <a:r>
              <a:rPr lang="en-US" altLang="ko-KR" sz="44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스타일</a:t>
            </a:r>
            <a:r>
              <a:rPr lang="en-US" altLang="ko-KR" sz="44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81355" y="1825625"/>
            <a:ext cx="421068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5015230" y="1825625"/>
            <a:ext cx="421068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0254648F-55F8-4F1C-B4D3-800946B3776D}" type="datetime1">
              <a:rPr lang="ko-KR" altLang="en-US" sz="1200" b="0" strike="noStrike" cap="none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2018-08-17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82625" y="365125"/>
            <a:ext cx="8544560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마스터</a:t>
            </a:r>
            <a:r>
              <a:rPr lang="en-US" altLang="ko-KR" sz="44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제목</a:t>
            </a:r>
            <a:r>
              <a:rPr lang="en-US" altLang="ko-KR" sz="44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스타일</a:t>
            </a:r>
            <a:r>
              <a:rPr lang="en-US" altLang="ko-KR" sz="44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2625" y="1681480"/>
            <a:ext cx="419163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1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1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1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82625" y="2505075"/>
            <a:ext cx="419163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5015230" y="1681480"/>
            <a:ext cx="421195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1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1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1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5015230" y="2505075"/>
            <a:ext cx="421195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751F0FB4-6709-4666-A1A7-E078B198FAF0}" type="datetime1">
              <a:rPr lang="ko-KR" altLang="en-US" sz="1200" b="0" strike="noStrike" cap="none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2018-08-17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81355" y="365125"/>
            <a:ext cx="8544560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마스터</a:t>
            </a:r>
            <a:r>
              <a:rPr lang="en-US" altLang="ko-KR" sz="44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제목</a:t>
            </a:r>
            <a:r>
              <a:rPr lang="en-US" altLang="ko-KR" sz="44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스타일</a:t>
            </a:r>
            <a:r>
              <a:rPr lang="en-US" altLang="ko-KR" sz="44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2937851-848A-4D35-AE36-4BEDF9CBD39D}" type="datetime1">
              <a:rPr lang="ko-KR" altLang="en-US" sz="1200" b="0" strike="noStrike" cap="none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2018-08-17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931C-A82E-4EAC-9811-91F3C192EDA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2018-08-17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F5DC616E-1139-41A2-97DF-B1747D6B9653}" type="datetime1">
              <a:rPr lang="ko-KR" altLang="en-US" sz="1200" b="0" strike="noStrike" cap="none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2018-08-17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82625" y="457200"/>
            <a:ext cx="3195320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latin typeface="배달의민족 도현" charset="0"/>
                <a:ea typeface="배달의민족 도현" charset="0"/>
              </a:rPr>
              <a:t>마스터</a:t>
            </a:r>
            <a:r>
              <a:rPr lang="en-US" altLang="ko-KR" sz="32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strike="noStrike" cap="none" dirty="0">
                <a:latin typeface="배달의민족 도현" charset="0"/>
                <a:ea typeface="배달의민족 도현" charset="0"/>
              </a:rPr>
              <a:t>제목</a:t>
            </a:r>
            <a:r>
              <a:rPr lang="en-US" altLang="ko-KR" sz="32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strike="noStrike" cap="none" dirty="0">
                <a:latin typeface="배달의민족 도현" charset="0"/>
                <a:ea typeface="배달의민족 도현" charset="0"/>
              </a:rPr>
              <a:t>스타일</a:t>
            </a:r>
            <a:r>
              <a:rPr lang="en-US" altLang="ko-KR" sz="32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strike="noStrike" cap="none" dirty="0">
                <a:latin typeface="배달의민족 도현" charset="0"/>
                <a:ea typeface="배달의민족 도현" charset="0"/>
              </a:rPr>
              <a:t>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211320" y="987425"/>
            <a:ext cx="501586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32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32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</a:t>
            </a:r>
            <a:r>
              <a:rPr lang="en-US" altLang="ko-KR" sz="24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</a:t>
            </a:r>
            <a:r>
              <a:rPr lang="en-US" altLang="ko-KR" sz="20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20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82625" y="2057400"/>
            <a:ext cx="3195320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6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C8708CB-021E-4F39-A4E8-D6C40E245013}" type="datetime1">
              <a:rPr lang="ko-KR" altLang="en-US" sz="1200" b="0" strike="noStrike" cap="none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2018-08-17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82625" y="457200"/>
            <a:ext cx="3195320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latin typeface="배달의민족 도현" charset="0"/>
                <a:ea typeface="배달의민족 도현" charset="0"/>
              </a:rPr>
              <a:t>마스터</a:t>
            </a:r>
            <a:r>
              <a:rPr lang="en-US" altLang="ko-KR" sz="32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strike="noStrike" cap="none" dirty="0">
                <a:latin typeface="배달의민족 도현" charset="0"/>
                <a:ea typeface="배달의민족 도현" charset="0"/>
              </a:rPr>
              <a:t>제목</a:t>
            </a:r>
            <a:r>
              <a:rPr lang="en-US" altLang="ko-KR" sz="32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strike="noStrike" cap="none" dirty="0">
                <a:latin typeface="배달의민족 도현" charset="0"/>
                <a:ea typeface="배달의민족 도현" charset="0"/>
              </a:rPr>
              <a:t>스타일</a:t>
            </a:r>
            <a:r>
              <a:rPr lang="en-US" altLang="ko-KR" sz="32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strike="noStrike" cap="none" dirty="0">
                <a:latin typeface="배달의민족 도현" charset="0"/>
                <a:ea typeface="배달의민족 도현" charset="0"/>
              </a:rPr>
              <a:t>편집</a:t>
            </a:r>
          </a:p>
        </p:txBody>
      </p:sp>
      <p:sp>
        <p:nvSpPr>
          <p:cNvPr id="3" name="그림 개체 틀 2"/>
          <p:cNvSpPr txBox="1">
            <a:spLocks noGrp="1" noChangeAspect="1"/>
          </p:cNvSpPr>
          <p:nvPr>
            <p:ph type="pic"/>
          </p:nvPr>
        </p:nvSpPr>
        <p:spPr>
          <a:xfrm>
            <a:off x="4211320" y="987425"/>
            <a:ext cx="501586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그림을</a:t>
            </a:r>
            <a:r>
              <a:rPr lang="en-US" altLang="ko-KR" sz="20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추가하려면</a:t>
            </a:r>
            <a:r>
              <a:rPr lang="en-US" altLang="ko-KR" sz="20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아이콘을</a:t>
            </a:r>
            <a:r>
              <a:rPr lang="en-US" altLang="ko-KR" sz="20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클릭하십시오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82625" y="2057400"/>
            <a:ext cx="3195320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6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1E0E5C1-3FF3-425F-9A9B-9BD3952A104A}" type="datetime1">
              <a:rPr lang="ko-KR" altLang="en-US" sz="1200" b="0" strike="noStrike" cap="none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2018-08-17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81355" y="365125"/>
            <a:ext cx="8544560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마스터</a:t>
            </a:r>
            <a:r>
              <a:rPr lang="en-US" altLang="ko-KR" sz="44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제목</a:t>
            </a:r>
            <a:r>
              <a:rPr lang="en-US" altLang="ko-KR" sz="44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스타일</a:t>
            </a:r>
            <a:r>
              <a:rPr lang="en-US" altLang="ko-KR" sz="44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81355" y="1825625"/>
            <a:ext cx="8544560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64F2B869-714E-4CC4-A8AD-18C74ABBF975}" type="datetime1">
              <a:rPr lang="ko-KR" altLang="en-US" sz="1200" b="0" strike="noStrike" cap="none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2018-08-17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7089140" y="365125"/>
            <a:ext cx="213677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마스터</a:t>
            </a:r>
            <a:r>
              <a:rPr lang="en-US" altLang="ko-KR" sz="44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제목</a:t>
            </a:r>
            <a:r>
              <a:rPr lang="en-US" altLang="ko-KR" sz="44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스타일</a:t>
            </a:r>
            <a:r>
              <a:rPr lang="en-US" altLang="ko-KR" sz="44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81355" y="365125"/>
            <a:ext cx="628459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40F835E9-CF04-4893-8067-FCF803C680F2}" type="datetime1">
              <a:rPr lang="ko-KR" altLang="en-US" sz="1200" b="0" strike="noStrike" cap="none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2018-08-17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742950" y="1122680"/>
            <a:ext cx="84207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>
                <a:latin typeface="배달의민족 도현" charset="0"/>
                <a:ea typeface="배달의민족 도현" charset="0"/>
              </a:rPr>
              <a:t>마스터</a:t>
            </a:r>
            <a:r>
              <a:rPr lang="en-US" altLang="ko-KR" sz="60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strike="noStrike" cap="none" dirty="0">
                <a:latin typeface="배달의민족 도현" charset="0"/>
                <a:ea typeface="배달의민족 도현" charset="0"/>
              </a:rPr>
              <a:t>제목</a:t>
            </a:r>
            <a:r>
              <a:rPr lang="en-US" altLang="ko-KR" sz="60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strike="noStrike" cap="none" dirty="0">
                <a:latin typeface="배달의민족 도현" charset="0"/>
                <a:ea typeface="배달의민족 도현" charset="0"/>
              </a:rPr>
              <a:t>스타일</a:t>
            </a:r>
            <a:r>
              <a:rPr lang="en-US" altLang="ko-KR" sz="60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strike="noStrike" cap="none" dirty="0">
                <a:latin typeface="배달의민족 도현" charset="0"/>
                <a:ea typeface="배달의민족 도현" charset="0"/>
              </a:rPr>
              <a:t>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238250" y="3602355"/>
            <a:ext cx="74301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부제목</a:t>
            </a:r>
            <a:r>
              <a:rPr lang="en-US" altLang="ko-KR" sz="24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스타일</a:t>
            </a:r>
            <a:r>
              <a:rPr lang="en-US" altLang="ko-KR" sz="24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06E60342-7DD6-4DCF-8912-642FE05A3E49}" type="datetime1">
              <a:rPr lang="ko-KR" altLang="en-US" sz="1200" b="0" strike="noStrike" cap="none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2018-08-17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6"/>
          <p:cNvSpPr>
            <a:spLocks/>
          </p:cNvSpPr>
          <p:nvPr/>
        </p:nvSpPr>
        <p:spPr>
          <a:xfrm>
            <a:off x="0" y="0"/>
            <a:ext cx="9906635" cy="681355"/>
          </a:xfrm>
          <a:prstGeom prst="rect">
            <a:avLst/>
          </a:prstGeom>
          <a:solidFill>
            <a:srgbClr val="68152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80720" y="1343025"/>
            <a:ext cx="8544560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5E563A3B-54A9-4CE4-AC1A-F00AF9F0897C}" type="datetime1">
              <a:rPr lang="ko-KR" altLang="en-US" sz="1200" b="0" strike="noStrike" cap="none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2018-08-17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75640" y="1710055"/>
            <a:ext cx="8544560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>
                <a:latin typeface="배달의민족 도현" charset="0"/>
                <a:ea typeface="배달의민족 도현" charset="0"/>
              </a:rPr>
              <a:t>마스터</a:t>
            </a:r>
            <a:r>
              <a:rPr lang="en-US" altLang="ko-KR" sz="60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strike="noStrike" cap="none" dirty="0">
                <a:latin typeface="배달의민족 도현" charset="0"/>
                <a:ea typeface="배달의민족 도현" charset="0"/>
              </a:rPr>
              <a:t>제목</a:t>
            </a:r>
            <a:r>
              <a:rPr lang="en-US" altLang="ko-KR" sz="60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strike="noStrike" cap="none" dirty="0">
                <a:latin typeface="배달의민족 도현" charset="0"/>
                <a:ea typeface="배달의민족 도현" charset="0"/>
              </a:rPr>
              <a:t>스타일</a:t>
            </a:r>
            <a:r>
              <a:rPr lang="en-US" altLang="ko-KR" sz="60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6000" b="0" strike="noStrike" cap="none" dirty="0">
                <a:latin typeface="배달의민족 도현" charset="0"/>
                <a:ea typeface="배달의민족 도현" charset="0"/>
              </a:rPr>
              <a:t>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75640" y="4589780"/>
            <a:ext cx="8544560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0" strike="noStrike" cap="none" dirty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0" strike="noStrike" cap="none" dirty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0" strike="noStrike" cap="none" dirty="0">
                <a:solidFill>
                  <a:schemeClr val="tx1"/>
                </a:solidFill>
                <a:latin typeface="Calibri" charset="0"/>
                <a:ea typeface="Calibri" charset="0"/>
              </a:rPr>
              <a:t> </a:t>
            </a:r>
            <a:r>
              <a:rPr lang="en-US" altLang="ko-KR" sz="2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2844A173-7BF8-4248-8175-155CC9C95AAB}" type="datetime1">
              <a:rPr lang="ko-KR" altLang="en-US" sz="1200" b="0" strike="noStrike" cap="none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2018-08-17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81355" y="365125"/>
            <a:ext cx="8544560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마스터</a:t>
            </a:r>
            <a:r>
              <a:rPr lang="en-US" altLang="ko-KR" sz="44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제목</a:t>
            </a:r>
            <a:r>
              <a:rPr lang="en-US" altLang="ko-KR" sz="44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스타일</a:t>
            </a:r>
            <a:r>
              <a:rPr lang="en-US" altLang="ko-KR" sz="44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81355" y="1825625"/>
            <a:ext cx="421068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5015230" y="1825625"/>
            <a:ext cx="421068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7870A8A9-E4D8-4FFB-B66F-C8F45199497B}" type="datetime1">
              <a:rPr lang="ko-KR" altLang="en-US" sz="1200" b="0" strike="noStrike" cap="none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2018-08-17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82625" y="365125"/>
            <a:ext cx="8544560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마스터</a:t>
            </a:r>
            <a:r>
              <a:rPr lang="en-US" altLang="ko-KR" sz="44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제목</a:t>
            </a:r>
            <a:r>
              <a:rPr lang="en-US" altLang="ko-KR" sz="44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스타일</a:t>
            </a:r>
            <a:r>
              <a:rPr lang="en-US" altLang="ko-KR" sz="44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2625" y="1681480"/>
            <a:ext cx="419163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1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1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1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82625" y="2505075"/>
            <a:ext cx="419163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5015230" y="1681480"/>
            <a:ext cx="421195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400" b="1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400" b="1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400" b="1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5015230" y="2505075"/>
            <a:ext cx="421195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F62DFB50-2D15-4206-B152-BB69E7765605}" type="datetime1">
              <a:rPr lang="ko-KR" altLang="en-US" sz="1200" b="0" strike="noStrike" cap="none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2018-08-17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1787-A8C0-4068-8FA7-04E51EC769E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2018-08-17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81355" y="365125"/>
            <a:ext cx="8544560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마스터</a:t>
            </a:r>
            <a:r>
              <a:rPr lang="en-US" altLang="ko-KR" sz="44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제목</a:t>
            </a:r>
            <a:r>
              <a:rPr lang="en-US" altLang="ko-KR" sz="44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스타일</a:t>
            </a:r>
            <a:r>
              <a:rPr lang="en-US" altLang="ko-KR" sz="44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154AAA2A-8B39-4F9A-8C68-189EBFC855F1}" type="datetime1">
              <a:rPr lang="ko-KR" altLang="en-US" sz="1200" b="0" strike="noStrike" cap="none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2018-08-17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6956F57-B9C5-4A94-9798-71B88F7B41F0}" type="datetime1">
              <a:rPr lang="ko-KR" altLang="en-US" sz="1200" b="0" strike="noStrike" cap="none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2018-08-17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82625" y="457200"/>
            <a:ext cx="3195320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latin typeface="배달의민족 도현" charset="0"/>
                <a:ea typeface="배달의민족 도현" charset="0"/>
              </a:rPr>
              <a:t>마스터</a:t>
            </a:r>
            <a:r>
              <a:rPr lang="en-US" altLang="ko-KR" sz="32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strike="noStrike" cap="none" dirty="0">
                <a:latin typeface="배달의민족 도현" charset="0"/>
                <a:ea typeface="배달의민족 도현" charset="0"/>
              </a:rPr>
              <a:t>제목</a:t>
            </a:r>
            <a:r>
              <a:rPr lang="en-US" altLang="ko-KR" sz="32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strike="noStrike" cap="none" dirty="0">
                <a:latin typeface="배달의민족 도현" charset="0"/>
                <a:ea typeface="배달의민족 도현" charset="0"/>
              </a:rPr>
              <a:t>스타일</a:t>
            </a:r>
            <a:r>
              <a:rPr lang="en-US" altLang="ko-KR" sz="32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strike="noStrike" cap="none" dirty="0">
                <a:latin typeface="배달의민족 도현" charset="0"/>
                <a:ea typeface="배달의민족 도현" charset="0"/>
              </a:rPr>
              <a:t>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211320" y="987425"/>
            <a:ext cx="501586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32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32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32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</a:t>
            </a:r>
            <a:r>
              <a:rPr lang="en-US" altLang="ko-KR" sz="24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</a:t>
            </a:r>
            <a:r>
              <a:rPr lang="en-US" altLang="ko-KR" sz="20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20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82625" y="2057400"/>
            <a:ext cx="3195320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6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8F5A900E-D2C0-402B-81B5-7B01FD7129CE}" type="datetime1">
              <a:rPr lang="ko-KR" altLang="en-US" sz="1200" b="0" strike="noStrike" cap="none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2018-08-17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82625" y="457200"/>
            <a:ext cx="3195320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latin typeface="배달의민족 도현" charset="0"/>
                <a:ea typeface="배달의민족 도현" charset="0"/>
              </a:rPr>
              <a:t>마스터</a:t>
            </a:r>
            <a:r>
              <a:rPr lang="en-US" altLang="ko-KR" sz="32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strike="noStrike" cap="none" dirty="0">
                <a:latin typeface="배달의민족 도현" charset="0"/>
                <a:ea typeface="배달의민족 도현" charset="0"/>
              </a:rPr>
              <a:t>제목</a:t>
            </a:r>
            <a:r>
              <a:rPr lang="en-US" altLang="ko-KR" sz="32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strike="noStrike" cap="none" dirty="0">
                <a:latin typeface="배달의민족 도현" charset="0"/>
                <a:ea typeface="배달의민족 도현" charset="0"/>
              </a:rPr>
              <a:t>스타일</a:t>
            </a:r>
            <a:r>
              <a:rPr lang="en-US" altLang="ko-KR" sz="32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3200" b="0" strike="noStrike" cap="none" dirty="0">
                <a:latin typeface="배달의민족 도현" charset="0"/>
                <a:ea typeface="배달의민족 도현" charset="0"/>
              </a:rPr>
              <a:t>편집</a:t>
            </a:r>
          </a:p>
        </p:txBody>
      </p:sp>
      <p:sp>
        <p:nvSpPr>
          <p:cNvPr id="3" name="그림 개체 틀 2"/>
          <p:cNvSpPr txBox="1">
            <a:spLocks noGrp="1" noChangeAspect="1"/>
          </p:cNvSpPr>
          <p:nvPr>
            <p:ph type="pic"/>
          </p:nvPr>
        </p:nvSpPr>
        <p:spPr>
          <a:xfrm>
            <a:off x="4211320" y="987425"/>
            <a:ext cx="501586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그림을</a:t>
            </a:r>
            <a:r>
              <a:rPr lang="en-US" altLang="ko-KR" sz="20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추가하려면</a:t>
            </a:r>
            <a:r>
              <a:rPr lang="en-US" altLang="ko-KR" sz="20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아이콘을</a:t>
            </a:r>
            <a:r>
              <a:rPr lang="en-US" altLang="ko-KR" sz="20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클릭하십시오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82625" y="2057400"/>
            <a:ext cx="3195320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16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16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16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34F15A7C-8221-43C5-98C4-75D498EBA0B2}" type="datetime1">
              <a:rPr lang="ko-KR" altLang="en-US" sz="1200" b="0" strike="noStrike" cap="none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2018-08-17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81355" y="365125"/>
            <a:ext cx="8544560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마스터</a:t>
            </a:r>
            <a:r>
              <a:rPr lang="en-US" altLang="ko-KR" sz="44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제목</a:t>
            </a:r>
            <a:r>
              <a:rPr lang="en-US" altLang="ko-KR" sz="44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스타일</a:t>
            </a:r>
            <a:r>
              <a:rPr lang="en-US" altLang="ko-KR" sz="44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81355" y="1825625"/>
            <a:ext cx="8544560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188FDD89-B2D0-43F9-B9A8-198B8AD7C6C5}" type="datetime1">
              <a:rPr lang="ko-KR" altLang="en-US" sz="1200" b="0" strike="noStrike" cap="none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2018-08-17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7089140" y="365125"/>
            <a:ext cx="213677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마스터</a:t>
            </a:r>
            <a:r>
              <a:rPr lang="en-US" altLang="ko-KR" sz="44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제목</a:t>
            </a:r>
            <a:r>
              <a:rPr lang="en-US" altLang="ko-KR" sz="44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스타일</a:t>
            </a:r>
            <a:r>
              <a:rPr lang="en-US" altLang="ko-KR" sz="44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81355" y="365125"/>
            <a:ext cx="628459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5FD0B143-F3EF-4D7A-952A-C4972ECE55E2}" type="datetime1">
              <a:rPr lang="ko-KR" altLang="en-US" sz="1200" b="0" strike="noStrike" cap="none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2018-08-17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6D5B-C9A1-4776-A074-901172F34FC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2018-08-17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921-2AEE-45F2-B762-539E462FC4A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2018-08-17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C3F3-AE3D-4FCD-91B4-CEC62C3F87F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2018-08-17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5350-D394-4641-91FD-A0E8B835B2C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2018-08-17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01B2-F259-446B-B6E9-0A28475AAC9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2018-08-17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355" y="365125"/>
            <a:ext cx="854392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355" y="1825625"/>
            <a:ext cx="85439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B4FD7-468C-4D72-8F31-D7F6B455F87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2018-08-17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  <p:sldLayoutId id="2147484113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247BC6-187C-4A07-A08B-A7F4B73F2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7E94BE-41C0-44EE-BEF3-62A1DE78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A2688-970B-4210-981C-E9D7FBAD2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FD593-8564-4475-8ED6-0984660E03CD}" type="datetime1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AEDC5-B100-4F30-9279-E56053407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0130F-0E09-459D-92CD-8C384ACA3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04141-DCEB-4171-9690-5BDD8D101E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87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81355" y="365125"/>
            <a:ext cx="8544560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마스터</a:t>
            </a:r>
            <a:r>
              <a:rPr lang="en-US" altLang="ko-KR" sz="44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제목</a:t>
            </a:r>
            <a:r>
              <a:rPr lang="en-US" altLang="ko-KR" sz="44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스타일</a:t>
            </a:r>
            <a:r>
              <a:rPr lang="en-US" altLang="ko-KR" sz="44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1355" y="1825625"/>
            <a:ext cx="8544560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43E2F063-9625-4268-A321-F7001FA6E663}" type="datetime1">
              <a:rPr lang="ko-KR" altLang="en-US" sz="1200" b="0" strike="noStrike" cap="none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2018-08-17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81355" y="365125"/>
            <a:ext cx="8544560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마스터</a:t>
            </a:r>
            <a:r>
              <a:rPr lang="en-US" altLang="ko-KR" sz="44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제목</a:t>
            </a:r>
            <a:r>
              <a:rPr lang="en-US" altLang="ko-KR" sz="44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스타일</a:t>
            </a:r>
            <a:r>
              <a:rPr lang="en-US" altLang="ko-KR" sz="4400" b="0" strike="noStrike" cap="none" dirty="0">
                <a:latin typeface="Calibri Light" charset="0"/>
                <a:ea typeface="Calibri Light" charset="0"/>
              </a:rPr>
              <a:t> </a:t>
            </a:r>
            <a:r>
              <a:rPr lang="en-US" altLang="ko-KR" sz="4400" b="0" strike="noStrike" cap="none" dirty="0">
                <a:latin typeface="배달의민족 도현" charset="0"/>
                <a:ea typeface="배달의민족 도현" charset="0"/>
              </a:rPr>
              <a:t>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1355" y="1825625"/>
            <a:ext cx="8544560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텍스트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스타일을</a:t>
            </a:r>
            <a:r>
              <a:rPr lang="en-US" altLang="ko-KR" sz="2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편집합니다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</a:t>
            </a:r>
            <a:r>
              <a:rPr lang="en-US" altLang="ko-KR" sz="24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</a:t>
            </a:r>
            <a:r>
              <a:rPr lang="en-US" altLang="ko-KR" sz="1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</a:t>
            </a:r>
            <a:r>
              <a:rPr lang="en-US" altLang="ko-KR" sz="1800" b="0" strike="noStrike" cap="none" dirty="0">
                <a:latin typeface="Calibri" charset="0"/>
                <a:ea typeface="Calibri" charset="0"/>
              </a:rPr>
              <a:t> </a:t>
            </a: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804D2F75-C995-4574-B752-1461F39C40D3}" type="datetime1">
              <a:rPr lang="ko-KR" altLang="en-US" sz="1200" b="0" strike="noStrike" cap="none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2018-08-17</a:t>
            </a:fld>
            <a:endParaRPr lang="ko-KR" altLang="en-US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15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424045" y="3469640"/>
            <a:ext cx="1842770" cy="3175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63" dirty="0" err="1">
                <a:solidFill>
                  <a:srgbClr val="681524"/>
                </a:solidFill>
                <a:latin typeface="+mj-ea"/>
                <a:ea typeface="+mj-ea"/>
              </a:rPr>
              <a:t>소믈리에가</a:t>
            </a:r>
            <a:r>
              <a:rPr lang="ko-KR" altLang="en-US" sz="1463" dirty="0">
                <a:solidFill>
                  <a:srgbClr val="681524"/>
                </a:solidFill>
                <a:latin typeface="+mj-ea"/>
                <a:ea typeface="+mj-ea"/>
              </a:rPr>
              <a:t> 되어보자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2220" y="2766060"/>
            <a:ext cx="3354070" cy="692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900" dirty="0">
                <a:solidFill>
                  <a:schemeClr val="bg1"/>
                </a:solidFill>
                <a:latin typeface="+mj-ea"/>
                <a:ea typeface="+mj-ea"/>
                <a:cs typeface="All Over Again" pitchFamily="2" charset="-79"/>
              </a:rPr>
              <a:t>와인 품질 평가</a:t>
            </a:r>
          </a:p>
        </p:txBody>
      </p:sp>
      <p:sp>
        <p:nvSpPr>
          <p:cNvPr id="62" name="TextBox 61"/>
          <p:cNvSpPr txBox="1"/>
          <p:nvPr/>
        </p:nvSpPr>
        <p:spPr>
          <a:xfrm rot="1620333">
            <a:off x="5834380" y="3270250"/>
            <a:ext cx="1066800" cy="31750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1463" dirty="0" err="1">
                <a:solidFill>
                  <a:schemeClr val="bg1"/>
                </a:solidFill>
                <a:latin typeface="+mj-ea"/>
                <a:ea typeface="+mj-ea"/>
                <a:cs typeface="All Over Again" pitchFamily="2" charset="-79"/>
              </a:rPr>
              <a:t>비어플</a:t>
            </a:r>
            <a:r>
              <a:rPr lang="ko-KR" altLang="en-US" sz="1463" dirty="0">
                <a:solidFill>
                  <a:schemeClr val="bg1"/>
                </a:solidFill>
                <a:latin typeface="+mj-ea"/>
                <a:ea typeface="+mj-ea"/>
                <a:cs typeface="All Over Again" pitchFamily="2" charset="-79"/>
              </a:rPr>
              <a:t> </a:t>
            </a:r>
            <a:r>
              <a:rPr lang="en-US" altLang="ko-KR" sz="1463" dirty="0">
                <a:solidFill>
                  <a:schemeClr val="bg1"/>
                </a:solidFill>
                <a:latin typeface="+mj-ea"/>
                <a:ea typeface="+mj-ea"/>
                <a:cs typeface="All Over Again" pitchFamily="2" charset="-79"/>
              </a:rPr>
              <a:t>2</a:t>
            </a:r>
            <a:r>
              <a:rPr lang="ko-KR" altLang="en-US" sz="1463" dirty="0">
                <a:solidFill>
                  <a:schemeClr val="bg1"/>
                </a:solidFill>
                <a:latin typeface="+mj-ea"/>
                <a:ea typeface="+mj-ea"/>
                <a:cs typeface="All Over Again" pitchFamily="2" charset="-79"/>
              </a:rPr>
              <a:t>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5A1CE2-9A00-41BF-B210-B944A503A4F8}"/>
              </a:ext>
            </a:extLst>
          </p:cNvPr>
          <p:cNvSpPr txBox="1"/>
          <p:nvPr/>
        </p:nvSpPr>
        <p:spPr>
          <a:xfrm>
            <a:off x="6762115" y="6361430"/>
            <a:ext cx="3143885" cy="317500"/>
          </a:xfrm>
          <a:prstGeom prst="rect">
            <a:avLst/>
          </a:prstGeom>
          <a:solidFill>
            <a:srgbClr val="681524"/>
          </a:solidFill>
        </p:spPr>
        <p:txBody>
          <a:bodyPr wrap="square" rtlCol="0">
            <a:spAutoFit/>
          </a:bodyPr>
          <a:lstStyle/>
          <a:p>
            <a:r>
              <a:rPr lang="ko-KR" altLang="en-US" sz="1463" dirty="0">
                <a:solidFill>
                  <a:schemeClr val="bg1"/>
                </a:solidFill>
                <a:latin typeface="+mj-ea"/>
                <a:ea typeface="+mj-ea"/>
                <a:cs typeface="All Over Again" pitchFamily="2" charset="-79"/>
              </a:rPr>
              <a:t>윤현석 김경록 최윤슬 </a:t>
            </a:r>
            <a:r>
              <a:rPr lang="ko-KR" altLang="en-US" sz="1463" dirty="0" err="1">
                <a:solidFill>
                  <a:schemeClr val="bg1"/>
                </a:solidFill>
                <a:latin typeface="+mj-ea"/>
                <a:ea typeface="+mj-ea"/>
                <a:cs typeface="All Over Again" pitchFamily="2" charset="-79"/>
              </a:rPr>
              <a:t>이소윤</a:t>
            </a:r>
            <a:r>
              <a:rPr lang="ko-KR" altLang="en-US" sz="1463" dirty="0">
                <a:solidFill>
                  <a:schemeClr val="bg1"/>
                </a:solidFill>
                <a:latin typeface="+mj-ea"/>
                <a:ea typeface="+mj-ea"/>
                <a:cs typeface="All Over Again" pitchFamily="2" charset="-79"/>
              </a:rPr>
              <a:t> 김희수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A950FE1-F47F-4A1C-9A77-7E83EFE4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395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>
            <a:off x="237490" y="95885"/>
            <a:ext cx="9140825" cy="6813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데이터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확인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및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정제</a:t>
            </a:r>
            <a:endParaRPr lang="ko-KR" altLang="en-US" sz="3000" b="0" strike="noStrike" cap="none" dirty="0">
              <a:solidFill>
                <a:schemeClr val="bg1"/>
              </a:solidFill>
              <a:latin typeface="배달의민족 도현" charset="0"/>
              <a:ea typeface="배달의민족 도현" charset="0"/>
            </a:endParaRPr>
          </a:p>
        </p:txBody>
      </p:sp>
      <p:sp>
        <p:nvSpPr>
          <p:cNvPr id="13" name="텍스트 상자 5"/>
          <p:cNvSpPr txBox="1">
            <a:spLocks/>
          </p:cNvSpPr>
          <p:nvPr/>
        </p:nvSpPr>
        <p:spPr>
          <a:xfrm>
            <a:off x="608965" y="922191"/>
            <a:ext cx="6290599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latin typeface="배달의민족 도현" charset="0"/>
                <a:ea typeface="배달의민족 도현" charset="0"/>
              </a:rPr>
              <a:t>A.</a:t>
            </a:r>
            <a:r>
              <a:rPr lang="ko-KR" altLang="en-US" sz="2400" b="1" dirty="0" err="1">
                <a:latin typeface="배달의민족 도현" charset="0"/>
                <a:ea typeface="배달의민족 도현" charset="0"/>
              </a:rPr>
              <a:t>박스플랏</a:t>
            </a:r>
            <a:endParaRPr lang="ko-KR" altLang="en-US" sz="2400" b="1" strike="noStrike" cap="none" dirty="0">
              <a:latin typeface="배달의민족 도현" charset="0"/>
              <a:ea typeface="배달의민족 도현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288902" y="1530089"/>
            <a:ext cx="7038000" cy="4935454"/>
            <a:chOff x="1288902" y="1320484"/>
            <a:chExt cx="7038000" cy="4935454"/>
          </a:xfrm>
        </p:grpSpPr>
        <p:grpSp>
          <p:nvGrpSpPr>
            <p:cNvPr id="2" name="그룹 1"/>
            <p:cNvGrpSpPr/>
            <p:nvPr/>
          </p:nvGrpSpPr>
          <p:grpSpPr>
            <a:xfrm>
              <a:off x="1288902" y="1385138"/>
              <a:ext cx="7038000" cy="4870800"/>
              <a:chOff x="0" y="699053"/>
              <a:chExt cx="9906000" cy="6158948"/>
            </a:xfrm>
          </p:grpSpPr>
          <p:pic>
            <p:nvPicPr>
              <p:cNvPr id="11" name="Picture 1" descr="salt 염화물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22"/>
              <a:stretch/>
            </p:blipFill>
            <p:spPr>
              <a:xfrm>
                <a:off x="0" y="699053"/>
                <a:ext cx="4881640" cy="6158948"/>
              </a:xfrm>
              <a:prstGeom prst="rect">
                <a:avLst/>
              </a:prstGeom>
            </p:spPr>
          </p:pic>
          <p:pic>
            <p:nvPicPr>
              <p:cNvPr id="12" name="Picture 2" descr="freedioxid 자유황산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9504" y="699054"/>
                <a:ext cx="4986496" cy="6158946"/>
              </a:xfrm>
              <a:prstGeom prst="rect">
                <a:avLst/>
              </a:prstGeom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6192979" y="1320484"/>
              <a:ext cx="7952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j-ea"/>
                  <a:ea typeface="+mj-ea"/>
                </a:rPr>
                <a:t>   X6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60773" y="1320484"/>
              <a:ext cx="51419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j-ea"/>
                  <a:ea typeface="+mj-ea"/>
                </a:rPr>
                <a:t>X5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3F7920-664F-4E1F-96AA-9011A1C3F400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10</a:t>
            </a:fld>
            <a:endParaRPr lang="en-US" altLang="ko-KR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00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>
            <a:off x="237490" y="95885"/>
            <a:ext cx="9140825" cy="6813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데이터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확인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및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정제</a:t>
            </a:r>
            <a:endParaRPr lang="ko-KR" altLang="en-US" sz="3000" b="0" strike="noStrike" cap="none" dirty="0">
              <a:solidFill>
                <a:schemeClr val="bg1"/>
              </a:solidFill>
              <a:latin typeface="배달의민족 도현" charset="0"/>
              <a:ea typeface="배달의민족 도현" charset="0"/>
            </a:endParaRPr>
          </a:p>
        </p:txBody>
      </p:sp>
      <p:sp>
        <p:nvSpPr>
          <p:cNvPr id="13" name="텍스트 상자 5"/>
          <p:cNvSpPr txBox="1">
            <a:spLocks/>
          </p:cNvSpPr>
          <p:nvPr/>
        </p:nvSpPr>
        <p:spPr>
          <a:xfrm>
            <a:off x="608965" y="922191"/>
            <a:ext cx="6290599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latin typeface="배달의민족 도현" charset="0"/>
                <a:ea typeface="배달의민족 도현" charset="0"/>
              </a:rPr>
              <a:t>A.</a:t>
            </a:r>
            <a:r>
              <a:rPr lang="ko-KR" altLang="en-US" sz="2400" b="1" dirty="0" err="1">
                <a:latin typeface="배달의민족 도현" charset="0"/>
                <a:ea typeface="배달의민족 도현" charset="0"/>
              </a:rPr>
              <a:t>박스플랏</a:t>
            </a:r>
            <a:endParaRPr lang="ko-KR" altLang="en-US" sz="2400" b="1" strike="noStrike" cap="none" dirty="0">
              <a:latin typeface="배달의민족 도현" charset="0"/>
              <a:ea typeface="배달의민족 도현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320712" y="1530089"/>
            <a:ext cx="6974379" cy="4897434"/>
            <a:chOff x="1379913" y="1420240"/>
            <a:chExt cx="6974379" cy="4897434"/>
          </a:xfrm>
        </p:grpSpPr>
        <p:grpSp>
          <p:nvGrpSpPr>
            <p:cNvPr id="19" name="그룹 18"/>
            <p:cNvGrpSpPr/>
            <p:nvPr/>
          </p:nvGrpSpPr>
          <p:grpSpPr>
            <a:xfrm>
              <a:off x="1379913" y="1471353"/>
              <a:ext cx="6974379" cy="4846321"/>
              <a:chOff x="0" y="699054"/>
              <a:chExt cx="9906000" cy="6158946"/>
            </a:xfrm>
          </p:grpSpPr>
          <p:pic>
            <p:nvPicPr>
              <p:cNvPr id="20" name="Picture 1" descr="totaldioxid 총이산화황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710705"/>
                <a:ext cx="4939893" cy="6147295"/>
              </a:xfrm>
              <a:prstGeom prst="rect">
                <a:avLst/>
              </a:prstGeom>
            </p:spPr>
          </p:pic>
          <p:pic>
            <p:nvPicPr>
              <p:cNvPr id="21" name="Picture 2" descr="density 밀도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9505" y="699054"/>
                <a:ext cx="4986495" cy="6158946"/>
              </a:xfrm>
              <a:prstGeom prst="rect">
                <a:avLst/>
              </a:prstGeom>
            </p:spPr>
          </p:pic>
        </p:grpSp>
        <p:sp>
          <p:nvSpPr>
            <p:cNvPr id="22" name="TextBox 21"/>
            <p:cNvSpPr txBox="1"/>
            <p:nvPr/>
          </p:nvSpPr>
          <p:spPr>
            <a:xfrm>
              <a:off x="2927275" y="1420240"/>
              <a:ext cx="51419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j-ea"/>
                  <a:ea typeface="+mj-ea"/>
                </a:rPr>
                <a:t>X7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30175" y="1471353"/>
              <a:ext cx="51419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j-ea"/>
                  <a:ea typeface="+mj-ea"/>
                </a:rPr>
                <a:t>X8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956DFCE-3205-45BF-B781-8B127003F3FC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11</a:t>
            </a:fld>
            <a:endParaRPr lang="en-US" altLang="ko-KR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29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>
            <a:off x="237490" y="95885"/>
            <a:ext cx="9140825" cy="6813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데이터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확인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및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정제</a:t>
            </a:r>
            <a:endParaRPr lang="ko-KR" altLang="en-US" sz="3000" b="0" strike="noStrike" cap="none" dirty="0">
              <a:solidFill>
                <a:schemeClr val="bg1"/>
              </a:solidFill>
              <a:latin typeface="배달의민족 도현" charset="0"/>
              <a:ea typeface="배달의민족 도현" charset="0"/>
            </a:endParaRPr>
          </a:p>
        </p:txBody>
      </p:sp>
      <p:sp>
        <p:nvSpPr>
          <p:cNvPr id="10" name="텍스트 상자 5"/>
          <p:cNvSpPr txBox="1">
            <a:spLocks/>
          </p:cNvSpPr>
          <p:nvPr/>
        </p:nvSpPr>
        <p:spPr>
          <a:xfrm>
            <a:off x="608965" y="922191"/>
            <a:ext cx="6290599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latin typeface="배달의민족 도현" charset="0"/>
                <a:ea typeface="배달의민족 도현" charset="0"/>
              </a:rPr>
              <a:t>A.</a:t>
            </a:r>
            <a:r>
              <a:rPr lang="ko-KR" altLang="en-US" sz="2400" b="1" dirty="0" err="1">
                <a:latin typeface="배달의민족 도현" charset="0"/>
                <a:ea typeface="배달의민족 도현" charset="0"/>
              </a:rPr>
              <a:t>박스플랏</a:t>
            </a:r>
            <a:endParaRPr lang="ko-KR" altLang="en-US" sz="2400" b="1" strike="noStrike" cap="none" dirty="0">
              <a:latin typeface="배달의민족 도현" charset="0"/>
              <a:ea typeface="배달의민족 도현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60505" y="1530089"/>
            <a:ext cx="8384989" cy="4870800"/>
            <a:chOff x="779583" y="1494113"/>
            <a:chExt cx="8384989" cy="4870800"/>
          </a:xfrm>
        </p:grpSpPr>
        <p:grpSp>
          <p:nvGrpSpPr>
            <p:cNvPr id="3" name="그룹 2"/>
            <p:cNvGrpSpPr/>
            <p:nvPr/>
          </p:nvGrpSpPr>
          <p:grpSpPr>
            <a:xfrm>
              <a:off x="779583" y="1494113"/>
              <a:ext cx="8384989" cy="4870800"/>
              <a:chOff x="779583" y="1494113"/>
              <a:chExt cx="8384989" cy="4870800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779583" y="1494113"/>
                <a:ext cx="8384989" cy="4870800"/>
                <a:chOff x="1" y="687402"/>
                <a:chExt cx="9812718" cy="6170598"/>
              </a:xfrm>
            </p:grpSpPr>
            <p:pic>
              <p:nvPicPr>
                <p:cNvPr id="6" name="Picture 1" descr="ph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" y="710704"/>
                  <a:ext cx="3425302" cy="6147295"/>
                </a:xfrm>
                <a:prstGeom prst="rect">
                  <a:avLst/>
                </a:prstGeom>
              </p:spPr>
            </p:pic>
            <p:pic>
              <p:nvPicPr>
                <p:cNvPr id="7" name="Picture 2" descr="Sulphates 황산염.png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77"/>
                <a:stretch/>
              </p:blipFill>
              <p:spPr>
                <a:xfrm>
                  <a:off x="3343746" y="699055"/>
                  <a:ext cx="3145687" cy="6158945"/>
                </a:xfrm>
                <a:prstGeom prst="rect">
                  <a:avLst/>
                </a:prstGeom>
              </p:spPr>
            </p:pic>
            <p:pic>
              <p:nvPicPr>
                <p:cNvPr id="8" name="Picture 4" descr="alcohol.png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66"/>
                <a:stretch/>
              </p:blipFill>
              <p:spPr>
                <a:xfrm>
                  <a:off x="6407873" y="687402"/>
                  <a:ext cx="3404846" cy="6170597"/>
                </a:xfrm>
                <a:prstGeom prst="rect">
                  <a:avLst/>
                </a:prstGeom>
              </p:spPr>
            </p:pic>
          </p:grpSp>
          <p:sp>
            <p:nvSpPr>
              <p:cNvPr id="11" name="TextBox 10"/>
              <p:cNvSpPr txBox="1"/>
              <p:nvPr/>
            </p:nvSpPr>
            <p:spPr>
              <a:xfrm>
                <a:off x="4705005" y="1501133"/>
                <a:ext cx="63128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+mj-ea"/>
                    <a:ea typeface="+mj-ea"/>
                  </a:rPr>
                  <a:t>X10</a:t>
                </a:r>
                <a:endParaRPr lang="ko-KR" altLang="en-US" dirty="0">
                  <a:latin typeface="+mj-ea"/>
                  <a:ea typeface="+mj-ea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7483426" y="1527448"/>
              <a:ext cx="9423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j-ea"/>
                  <a:ea typeface="+mj-ea"/>
                </a:rPr>
                <a:t>X11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86701" y="1527448"/>
              <a:ext cx="63128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j-ea"/>
                  <a:ea typeface="+mj-ea"/>
                </a:rPr>
                <a:t>X9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14622" y="1737936"/>
              <a:ext cx="498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rgbClr val="7EA9D2"/>
                  </a:solidFill>
                </a:rPr>
                <a:t>ph</a:t>
              </a:r>
              <a:endParaRPr lang="ko-KR" altLang="en-US" dirty="0">
                <a:solidFill>
                  <a:srgbClr val="7EA9D2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28288" y="1746025"/>
              <a:ext cx="117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7EA9D2"/>
                  </a:solidFill>
                </a:rPr>
                <a:t>alcohol</a:t>
              </a:r>
              <a:endParaRPr lang="ko-KR" altLang="en-US" dirty="0">
                <a:solidFill>
                  <a:srgbClr val="7EA9D2"/>
                </a:solidFill>
              </a:endParaRPr>
            </a:p>
          </p:txBody>
        </p:sp>
      </p:grp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8FD883-97FD-43F7-9337-24D7E36F162B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12</a:t>
            </a:fld>
            <a:endParaRPr lang="en-US" altLang="ko-KR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78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>
            <a:off x="237490" y="95885"/>
            <a:ext cx="9140825" cy="6813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데이터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확인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및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정제</a:t>
            </a:r>
            <a:endParaRPr lang="ko-KR" altLang="en-US" sz="3000" b="0" strike="noStrike" cap="none" dirty="0">
              <a:solidFill>
                <a:schemeClr val="bg1"/>
              </a:solidFill>
              <a:latin typeface="배달의민족 도현" charset="0"/>
              <a:ea typeface="배달의민족 도현" charset="0"/>
            </a:endParaRPr>
          </a:p>
        </p:txBody>
      </p:sp>
      <p:sp>
        <p:nvSpPr>
          <p:cNvPr id="10" name="텍스트 상자 5"/>
          <p:cNvSpPr txBox="1">
            <a:spLocks/>
          </p:cNvSpPr>
          <p:nvPr/>
        </p:nvSpPr>
        <p:spPr>
          <a:xfrm>
            <a:off x="608965" y="922191"/>
            <a:ext cx="6290599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>
                <a:latin typeface="배달의민족 도현" charset="0"/>
                <a:ea typeface="배달의민족 도현" charset="0"/>
              </a:rPr>
              <a:t>B.</a:t>
            </a:r>
            <a:r>
              <a:rPr lang="ko-KR" altLang="en-US" sz="2400" b="1" dirty="0">
                <a:latin typeface="배달의민족 도현" charset="0"/>
                <a:ea typeface="배달의민족 도현" charset="0"/>
              </a:rPr>
              <a:t>히스토그램</a:t>
            </a:r>
            <a:endParaRPr lang="ko-KR" altLang="en-US" sz="2400" b="1" strike="noStrike" cap="none" dirty="0">
              <a:latin typeface="배달의민족 도현" charset="0"/>
              <a:ea typeface="배달의민족 도현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58016" y="1385138"/>
            <a:ext cx="7899771" cy="5354705"/>
            <a:chOff x="899581" y="1328797"/>
            <a:chExt cx="7899771" cy="5354705"/>
          </a:xfrm>
        </p:grpSpPr>
        <p:pic>
          <p:nvPicPr>
            <p:cNvPr id="9" name="Picture 2" descr="스크린샷 2018-08-13 오후 9.29.28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81" y="1385138"/>
              <a:ext cx="7899771" cy="529836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762666" y="1337110"/>
              <a:ext cx="6123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j-ea"/>
                  <a:ea typeface="+mj-ea"/>
                </a:rPr>
                <a:t>X2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16976" y="1345423"/>
              <a:ext cx="4461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j-ea"/>
                  <a:ea typeface="+mj-ea"/>
                </a:rPr>
                <a:t>X1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19193" y="1328797"/>
              <a:ext cx="5441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j-ea"/>
                  <a:ea typeface="+mj-ea"/>
                </a:rPr>
                <a:t>X3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33602" y="3948508"/>
              <a:ext cx="5098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j-ea"/>
                  <a:ea typeface="+mj-ea"/>
                </a:rPr>
                <a:t>X4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03588" y="3940581"/>
              <a:ext cx="71040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j-ea"/>
                  <a:ea typeface="+mj-ea"/>
                </a:rPr>
                <a:t>   X6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43270" y="3927872"/>
              <a:ext cx="51868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j-ea"/>
                  <a:ea typeface="+mj-ea"/>
                </a:rPr>
                <a:t>X5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C9777D-6142-4D6D-AC9B-D45D38ACEF47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13</a:t>
            </a:fld>
            <a:endParaRPr lang="en-US" altLang="ko-KR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913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>
            <a:off x="237490" y="95885"/>
            <a:ext cx="9140825" cy="6813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데이터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확인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및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정제</a:t>
            </a:r>
            <a:endParaRPr lang="ko-KR" altLang="en-US" sz="3000" b="0" strike="noStrike" cap="none" dirty="0">
              <a:solidFill>
                <a:schemeClr val="bg1"/>
              </a:solidFill>
              <a:latin typeface="배달의민족 도현" charset="0"/>
              <a:ea typeface="배달의민족 도현" charset="0"/>
            </a:endParaRPr>
          </a:p>
        </p:txBody>
      </p:sp>
      <p:sp>
        <p:nvSpPr>
          <p:cNvPr id="10" name="텍스트 상자 5"/>
          <p:cNvSpPr txBox="1">
            <a:spLocks/>
          </p:cNvSpPr>
          <p:nvPr/>
        </p:nvSpPr>
        <p:spPr>
          <a:xfrm>
            <a:off x="608965" y="922191"/>
            <a:ext cx="6290599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>
                <a:latin typeface="배달의민족 도현" charset="0"/>
                <a:ea typeface="배달의민족 도현" charset="0"/>
              </a:rPr>
              <a:t>B.</a:t>
            </a:r>
            <a:r>
              <a:rPr lang="ko-KR" altLang="en-US" sz="2400" b="1" dirty="0">
                <a:latin typeface="배달의민족 도현" charset="0"/>
                <a:ea typeface="배달의민족 도현" charset="0"/>
              </a:rPr>
              <a:t>히스토그램</a:t>
            </a:r>
            <a:endParaRPr lang="ko-KR" altLang="en-US" sz="2400" b="1" strike="noStrike" cap="none" dirty="0">
              <a:latin typeface="배달의민족 도현" charset="0"/>
              <a:ea typeface="배달의민족 도현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156853" y="1394489"/>
            <a:ext cx="7592293" cy="5367626"/>
            <a:chOff x="1138841" y="1345423"/>
            <a:chExt cx="7592293" cy="5367626"/>
          </a:xfrm>
        </p:grpSpPr>
        <p:pic>
          <p:nvPicPr>
            <p:cNvPr id="5" name="Picture 1" descr="스크린샷 2018-08-13 오후 9.29.47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1"/>
            <a:stretch/>
          </p:blipFill>
          <p:spPr>
            <a:xfrm>
              <a:off x="1138841" y="1385138"/>
              <a:ext cx="7592293" cy="532791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911925" y="1345423"/>
              <a:ext cx="7315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j-ea"/>
                  <a:ea typeface="+mj-ea"/>
                </a:rPr>
                <a:t>   X7   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86743" y="4030926"/>
              <a:ext cx="65670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j-ea"/>
                  <a:ea typeface="+mj-ea"/>
                </a:rPr>
                <a:t>X10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46568" y="1345423"/>
              <a:ext cx="5074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j-ea"/>
                  <a:ea typeface="+mj-ea"/>
                </a:rPr>
                <a:t>X8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418735" y="1352872"/>
            <a:ext cx="5074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X9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7902" y="4038375"/>
            <a:ext cx="6567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X11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8476B9-0057-4591-9554-AB4637B0F950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14</a:t>
            </a:fld>
            <a:endParaRPr lang="en-US" altLang="ko-KR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949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>
            <a:off x="237490" y="95885"/>
            <a:ext cx="9140825" cy="6813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데이터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확인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및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정제</a:t>
            </a:r>
            <a:endParaRPr lang="ko-KR" altLang="en-US" sz="3000" b="0" strike="noStrike" cap="none" dirty="0">
              <a:solidFill>
                <a:schemeClr val="bg1"/>
              </a:solidFill>
              <a:latin typeface="배달의민족 도현" charset="0"/>
              <a:ea typeface="배달의민족 도현" charset="0"/>
            </a:endParaRPr>
          </a:p>
        </p:txBody>
      </p:sp>
      <p:sp>
        <p:nvSpPr>
          <p:cNvPr id="10" name="텍스트 상자 5"/>
          <p:cNvSpPr txBox="1">
            <a:spLocks/>
          </p:cNvSpPr>
          <p:nvPr/>
        </p:nvSpPr>
        <p:spPr>
          <a:xfrm>
            <a:off x="608965" y="922191"/>
            <a:ext cx="6290599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배달의민족 도현" charset="0"/>
                <a:ea typeface="배달의민족 도현" charset="0"/>
              </a:rPr>
              <a:t>C.</a:t>
            </a:r>
            <a:r>
              <a:rPr lang="ko-KR" altLang="en-US" sz="2400" b="1" strike="noStrike" cap="none" dirty="0">
                <a:latin typeface="배달의민족 도현" charset="0"/>
                <a:ea typeface="배달의민족 도현" charset="0"/>
              </a:rPr>
              <a:t>막대 그래프</a:t>
            </a:r>
          </a:p>
        </p:txBody>
      </p:sp>
      <p:pic>
        <p:nvPicPr>
          <p:cNvPr id="9" name="Picture 1" descr="quality barpl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290" y="1385138"/>
            <a:ext cx="6029224" cy="523665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38213D-9CC5-4F90-AE34-76F66249ED11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15</a:t>
            </a:fld>
            <a:endParaRPr lang="en-US" altLang="ko-KR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853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>
            <a:off x="237490" y="95885"/>
            <a:ext cx="9140825" cy="6813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데이터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확인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및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정제</a:t>
            </a:r>
            <a:endParaRPr lang="ko-KR" altLang="en-US" sz="3000" b="0" strike="noStrike" cap="none" dirty="0">
              <a:solidFill>
                <a:schemeClr val="bg1"/>
              </a:solidFill>
              <a:latin typeface="배달의민족 도현" charset="0"/>
              <a:ea typeface="배달의민족 도현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362722"/>
              </p:ext>
            </p:extLst>
          </p:nvPr>
        </p:nvGraphicFramePr>
        <p:xfrm>
          <a:off x="810260" y="1584849"/>
          <a:ext cx="8221305" cy="3648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9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528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X1</a:t>
                      </a:r>
                      <a:endParaRPr lang="ko-KR" altLang="en-US" sz="14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X2</a:t>
                      </a:r>
                      <a:endParaRPr lang="ko-KR" altLang="en-US" sz="14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X3</a:t>
                      </a:r>
                      <a:endParaRPr lang="ko-KR" altLang="en-US" sz="14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X4</a:t>
                      </a:r>
                      <a:endParaRPr lang="ko-KR" altLang="en-US" sz="14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X5</a:t>
                      </a:r>
                      <a:endParaRPr lang="ko-KR" altLang="en-US" sz="14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X6</a:t>
                      </a:r>
                      <a:endParaRPr lang="ko-KR" altLang="en-US" sz="14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X7</a:t>
                      </a:r>
                      <a:endParaRPr lang="ko-KR" altLang="en-US" sz="14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X8</a:t>
                      </a:r>
                      <a:endParaRPr lang="ko-KR" altLang="en-US" sz="14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X9</a:t>
                      </a:r>
                      <a:endParaRPr lang="ko-KR" altLang="en-US" sz="14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X10</a:t>
                      </a:r>
                      <a:endParaRPr lang="ko-KR" altLang="en-US" sz="14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X11</a:t>
                      </a:r>
                      <a:endParaRPr lang="ko-KR" altLang="en-US" sz="14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Y</a:t>
                      </a:r>
                      <a:endParaRPr lang="ko-KR" altLang="en-US" sz="14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34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6.9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0.605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0.12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0000"/>
                          </a:solidFill>
                          <a:latin typeface="배달의민족 도현" charset="0"/>
                          <a:ea typeface="배달의민족 도현" charset="0"/>
                        </a:rPr>
                        <a:t>10.7</a:t>
                      </a:r>
                      <a:endParaRPr lang="ko-KR" altLang="en-US" sz="1400" b="0" strike="noStrike" kern="1200" cap="none" dirty="0">
                        <a:solidFill>
                          <a:srgbClr val="FF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0.073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40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83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0.9993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3.45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0.52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9.4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6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87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8.6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0.49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0.28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1.9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0.11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20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136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0.9972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2.93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0000"/>
                          </a:solidFill>
                          <a:latin typeface="배달의민족 도현" charset="0"/>
                          <a:ea typeface="배달의민족 도현" charset="0"/>
                        </a:rPr>
                        <a:t>1.95</a:t>
                      </a:r>
                      <a:endParaRPr lang="ko-KR" altLang="en-US" sz="1400" b="0" strike="noStrike" kern="1200" cap="none" dirty="0">
                        <a:solidFill>
                          <a:srgbClr val="FF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9.9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6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92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8.6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0.49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0.28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1.9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0.11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20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136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0.9972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2.93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0000"/>
                          </a:solidFill>
                          <a:latin typeface="배달의민족 도현" charset="0"/>
                          <a:ea typeface="배달의민족 도현" charset="0"/>
                        </a:rPr>
                        <a:t>1.95</a:t>
                      </a:r>
                      <a:endParaRPr lang="ko-KR" altLang="en-US" sz="1400" b="0" strike="noStrike" kern="1200" cap="none" dirty="0">
                        <a:solidFill>
                          <a:srgbClr val="FF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9.9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6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...</a:t>
                      </a:r>
                    </a:p>
                  </a:txBody>
                  <a:tcPr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...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...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...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...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...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...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...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...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...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...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...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...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1475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9.9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0.5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0.5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0000"/>
                          </a:solidFill>
                          <a:latin typeface="배달의민족 도현" charset="0"/>
                          <a:ea typeface="배달의민족 도현" charset="0"/>
                        </a:rPr>
                        <a:t>13.8</a:t>
                      </a:r>
                      <a:endParaRPr lang="ko-KR" altLang="en-US" sz="1400" b="0" strike="noStrike" kern="1200" cap="none" dirty="0">
                        <a:solidFill>
                          <a:srgbClr val="FF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0.205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48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82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1.0024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3.16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0.75</a:t>
                      </a:r>
                      <a:endParaRPr lang="ko-KR" altLang="en-US" sz="14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8.8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5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1477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9.9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0.5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0.5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0000"/>
                          </a:solidFill>
                          <a:latin typeface="배달의민족 도현" charset="0"/>
                          <a:ea typeface="배달의민족 도현" charset="0"/>
                        </a:rPr>
                        <a:t>13.8</a:t>
                      </a:r>
                      <a:endParaRPr lang="ko-KR" altLang="en-US" sz="1400" b="0" strike="noStrike" kern="1200" cap="none" dirty="0">
                        <a:solidFill>
                          <a:srgbClr val="FF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0.205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48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82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1.0024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3.16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0.75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8.8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5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1575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5.6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0.31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0.78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0000"/>
                          </a:solidFill>
                          <a:latin typeface="배달의민족 도현" charset="0"/>
                          <a:ea typeface="배달의민족 도현" charset="0"/>
                        </a:rPr>
                        <a:t>13.9</a:t>
                      </a:r>
                      <a:endParaRPr lang="ko-KR" altLang="en-US" sz="1400" b="0" strike="noStrike" kern="1200" cap="none" dirty="0">
                        <a:solidFill>
                          <a:srgbClr val="FF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0.074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23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92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0.9968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3.39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0.48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10.5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6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텍스트 상자 5"/>
          <p:cNvSpPr txBox="1">
            <a:spLocks/>
          </p:cNvSpPr>
          <p:nvPr/>
        </p:nvSpPr>
        <p:spPr>
          <a:xfrm>
            <a:off x="608965" y="922191"/>
            <a:ext cx="6290599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>
                <a:latin typeface="배달의민족 도현" charset="0"/>
                <a:ea typeface="배달의민족 도현" charset="0"/>
              </a:rPr>
              <a:t>D.</a:t>
            </a:r>
            <a:r>
              <a:rPr lang="ko-KR" altLang="en-US" sz="2400" b="1" dirty="0">
                <a:latin typeface="배달의민족 도현" charset="0"/>
                <a:ea typeface="배달의민족 도현" charset="0"/>
              </a:rPr>
              <a:t>이상치 확인</a:t>
            </a:r>
            <a:r>
              <a:rPr lang="en-US" altLang="ko-KR" sz="2400" b="1" dirty="0">
                <a:latin typeface="배달의민족 도현" charset="0"/>
                <a:ea typeface="배달의민족 도현" charset="0"/>
              </a:rPr>
              <a:t>(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배달의민족 도현" charset="0"/>
                <a:ea typeface="배달의민족 도현" charset="0"/>
              </a:rPr>
              <a:t>95% quantile 2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배달의민족 도현" charset="0"/>
                <a:ea typeface="배달의민족 도현" charset="0"/>
              </a:rPr>
              <a:t>배 이상인 값</a:t>
            </a:r>
            <a:r>
              <a:rPr lang="en-US" altLang="ko-KR" sz="2400" b="1" dirty="0">
                <a:latin typeface="배달의민족 도현" charset="0"/>
                <a:ea typeface="배달의민족 도현" charset="0"/>
              </a:rPr>
              <a:t>)</a:t>
            </a:r>
            <a:endParaRPr lang="ko-KR" altLang="en-US" sz="2400" b="1" strike="noStrike" cap="none" dirty="0">
              <a:latin typeface="배달의민족 도현" charset="0"/>
              <a:ea typeface="배달의민족 도현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3164867" y="5671576"/>
            <a:ext cx="5099050" cy="36933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dirty="0">
                <a:latin typeface="배달의민족 도현" charset="0"/>
                <a:ea typeface="배달의민족 도현" charset="0"/>
              </a:rPr>
              <a:t>41</a:t>
            </a:r>
            <a:r>
              <a:rPr lang="ko-KR" altLang="en-US" dirty="0">
                <a:latin typeface="배달의민족 도현" charset="0"/>
                <a:ea typeface="배달의민족 도현" charset="0"/>
              </a:rPr>
              <a:t>개의 이상치 확인 </a:t>
            </a:r>
            <a:r>
              <a:rPr lang="en-US" altLang="ko-KR" dirty="0">
                <a:latin typeface="배달의민족 도현" charset="0"/>
                <a:ea typeface="배달의민족 도현" charset="0"/>
              </a:rPr>
              <a:t>=&gt; </a:t>
            </a:r>
            <a:r>
              <a:rPr lang="en-US" altLang="ko-KR" dirty="0" err="1">
                <a:latin typeface="배달의민족 도현" charset="0"/>
                <a:ea typeface="배달의민족 도현" charset="0"/>
              </a:rPr>
              <a:t>이상치</a:t>
            </a:r>
            <a:r>
              <a:rPr lang="en-US" altLang="ko-KR" dirty="0">
                <a:latin typeface="배달의민족 도현" charset="0"/>
                <a:ea typeface="배달의민족 도현" charset="0"/>
              </a:rPr>
              <a:t> </a:t>
            </a:r>
            <a:r>
              <a:rPr lang="en-US" altLang="ko-KR" dirty="0" err="1">
                <a:latin typeface="배달의민족 도현" charset="0"/>
                <a:ea typeface="배달의민족 도현" charset="0"/>
              </a:rPr>
              <a:t>제거</a:t>
            </a:r>
            <a:r>
              <a:rPr lang="ko-KR" altLang="en-US" dirty="0">
                <a:latin typeface="배달의민족 도현" charset="0"/>
                <a:ea typeface="배달의민족 도현" charset="0"/>
              </a:rPr>
              <a:t> </a:t>
            </a:r>
            <a:endParaRPr lang="ko-KR" altLang="en-US" sz="1800" b="0" strike="noStrike" cap="none" dirty="0">
              <a:latin typeface="배달의민족 도현" charset="0"/>
              <a:ea typeface="배달의민족 도현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C24938-5FA4-43A7-9E38-ACD637CE5D95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16</a:t>
            </a:fld>
            <a:endParaRPr lang="en-US" altLang="ko-KR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793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>
            <a:off x="237490" y="95885"/>
            <a:ext cx="9140825" cy="6813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데이터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확인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및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정제</a:t>
            </a:r>
            <a:endParaRPr lang="ko-KR" altLang="en-US" sz="3000" b="0" strike="noStrike" cap="none" dirty="0">
              <a:solidFill>
                <a:schemeClr val="bg1"/>
              </a:solidFill>
              <a:latin typeface="배달의민족 도현" charset="0"/>
              <a:ea typeface="배달의민족 도현" charset="0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60061"/>
              </p:ext>
            </p:extLst>
          </p:nvPr>
        </p:nvGraphicFramePr>
        <p:xfrm>
          <a:off x="809625" y="1529422"/>
          <a:ext cx="8296910" cy="3742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4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16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211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511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X1</a:t>
                      </a:r>
                      <a:endParaRPr lang="ko-KR" altLang="en-US" sz="14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X2</a:t>
                      </a:r>
                      <a:endParaRPr lang="ko-KR" altLang="en-US" sz="14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X3</a:t>
                      </a:r>
                      <a:endParaRPr lang="ko-KR" altLang="en-US" sz="14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X4</a:t>
                      </a:r>
                      <a:endParaRPr lang="ko-KR" altLang="en-US" sz="14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X5</a:t>
                      </a:r>
                      <a:endParaRPr lang="ko-KR" altLang="en-US" sz="14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X6</a:t>
                      </a:r>
                      <a:endParaRPr lang="ko-KR" altLang="en-US" sz="14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X7</a:t>
                      </a:r>
                      <a:endParaRPr lang="ko-KR" altLang="en-US" sz="14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X8</a:t>
                      </a:r>
                      <a:endParaRPr lang="ko-KR" altLang="en-US" sz="14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X9</a:t>
                      </a:r>
                      <a:endParaRPr lang="ko-KR" altLang="en-US" sz="14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X10</a:t>
                      </a:r>
                      <a:endParaRPr lang="ko-KR" altLang="en-US" sz="14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X11</a:t>
                      </a:r>
                      <a:endParaRPr lang="ko-KR" altLang="en-US" sz="14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Y</a:t>
                      </a:r>
                      <a:endParaRPr lang="ko-KR" altLang="en-US" sz="14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7.4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0.7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0000"/>
                          </a:solidFill>
                          <a:latin typeface="배달의민족 도현" charset="0"/>
                          <a:ea typeface="배달의민족 도현" charset="0"/>
                        </a:rPr>
                        <a:t>0</a:t>
                      </a:r>
                      <a:endParaRPr lang="ko-KR" altLang="en-US" sz="1400" b="0" strike="noStrike" kern="1200" cap="none" dirty="0">
                        <a:solidFill>
                          <a:srgbClr val="FF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1.9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0.076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11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34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0.9978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3.51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0.56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9.4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5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2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7.8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0.88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0000"/>
                          </a:solidFill>
                          <a:latin typeface="배달의민족 도현" charset="0"/>
                          <a:ea typeface="배달의민족 도현" charset="0"/>
                        </a:rPr>
                        <a:t>0</a:t>
                      </a:r>
                      <a:endParaRPr lang="ko-KR" altLang="en-US" sz="1400" b="0" strike="noStrike" kern="1200" cap="none" dirty="0">
                        <a:solidFill>
                          <a:srgbClr val="FF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2.6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0.098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25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67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0.9968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3.2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0.68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9.8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5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5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7.4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0.7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0000"/>
                          </a:solidFill>
                          <a:latin typeface="배달의민족 도현" charset="0"/>
                          <a:ea typeface="배달의민족 도현" charset="0"/>
                        </a:rPr>
                        <a:t>0</a:t>
                      </a:r>
                      <a:endParaRPr lang="ko-KR" altLang="en-US" sz="1400" b="0" strike="noStrike" kern="1200" cap="none" dirty="0">
                        <a:solidFill>
                          <a:srgbClr val="FF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1.9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0.076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11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34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0.9978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3.51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0.56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9.4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5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...</a:t>
                      </a:r>
                    </a:p>
                  </a:txBody>
                  <a:tcPr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...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...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...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...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...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...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...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...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...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...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...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...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1448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7.1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0.68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0000"/>
                          </a:solidFill>
                          <a:latin typeface="배달의민족 도현" charset="0"/>
                          <a:ea typeface="배달의민족 도현" charset="0"/>
                        </a:rPr>
                        <a:t>0</a:t>
                      </a:r>
                      <a:endParaRPr lang="ko-KR" altLang="en-US" sz="1400" b="0" strike="noStrike" kern="1200" cap="none" dirty="0">
                        <a:solidFill>
                          <a:srgbClr val="FF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2.3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0.087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17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26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0.9978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3.45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0.53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9.5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5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1552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7.1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0.67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0000"/>
                          </a:solidFill>
                          <a:latin typeface="배달의민족 도현" charset="0"/>
                          <a:ea typeface="배달의민족 도현" charset="0"/>
                        </a:rPr>
                        <a:t>0</a:t>
                      </a:r>
                      <a:endParaRPr lang="ko-KR" altLang="en-US" sz="1400" b="0" strike="noStrike" kern="1200" cap="none" dirty="0">
                        <a:solidFill>
                          <a:srgbClr val="FF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2.3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0.083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18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27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0.9976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3.44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0.54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9.4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5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1554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7.3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0.735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0000"/>
                          </a:solidFill>
                          <a:latin typeface="배달의민족 도현" charset="0"/>
                          <a:ea typeface="배달의민족 도현" charset="0"/>
                        </a:rPr>
                        <a:t>0</a:t>
                      </a:r>
                      <a:endParaRPr lang="ko-KR" altLang="en-US" sz="1400" b="0" strike="noStrike" kern="1200" cap="none" dirty="0">
                        <a:solidFill>
                          <a:srgbClr val="FF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2.2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0.08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18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28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0.9977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3.41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0.6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94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5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텍스트 상자 5"/>
          <p:cNvSpPr txBox="1">
            <a:spLocks/>
          </p:cNvSpPr>
          <p:nvPr/>
        </p:nvSpPr>
        <p:spPr>
          <a:xfrm>
            <a:off x="608965" y="922191"/>
            <a:ext cx="6290599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>
                <a:latin typeface="배달의민족 도현" charset="0"/>
                <a:ea typeface="배달의민족 도현" charset="0"/>
              </a:rPr>
              <a:t>D.</a:t>
            </a:r>
            <a:r>
              <a:rPr lang="ko-KR" altLang="en-US" sz="2400" b="1" dirty="0">
                <a:latin typeface="배달의민족 도현" charset="0"/>
                <a:ea typeface="배달의민족 도현" charset="0"/>
              </a:rPr>
              <a:t>이상치 확인</a:t>
            </a:r>
            <a:r>
              <a:rPr lang="en-US" altLang="ko-KR" sz="2400" b="1" dirty="0">
                <a:latin typeface="배달의민족 도현" charset="0"/>
                <a:ea typeface="배달의민족 도현" charset="0"/>
              </a:rPr>
              <a:t>(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배달의민족 도현" charset="0"/>
                <a:ea typeface="배달의민족 도현" charset="0"/>
              </a:rPr>
              <a:t>0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배달의민족 도현" charset="0"/>
                <a:ea typeface="배달의민족 도현" charset="0"/>
              </a:rPr>
              <a:t>인 값</a:t>
            </a:r>
            <a:r>
              <a:rPr lang="en-US" altLang="ko-KR" sz="2400" b="1" dirty="0">
                <a:latin typeface="배달의민족 도현" charset="0"/>
                <a:ea typeface="배달의민족 도현" charset="0"/>
              </a:rPr>
              <a:t>)</a:t>
            </a:r>
            <a:endParaRPr lang="ko-KR" altLang="en-US" sz="2400" b="1" strike="noStrike" cap="none" dirty="0">
              <a:latin typeface="배달의민족 도현" charset="0"/>
              <a:ea typeface="배달의민족 도현" charset="0"/>
            </a:endParaRPr>
          </a:p>
        </p:txBody>
      </p:sp>
      <p:sp>
        <p:nvSpPr>
          <p:cNvPr id="19" name="텍스트 상자 8"/>
          <p:cNvSpPr txBox="1">
            <a:spLocks/>
          </p:cNvSpPr>
          <p:nvPr/>
        </p:nvSpPr>
        <p:spPr>
          <a:xfrm>
            <a:off x="2283690" y="5671551"/>
            <a:ext cx="6347691" cy="36933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dirty="0">
                <a:latin typeface="배달의민족 도현" charset="0"/>
                <a:ea typeface="배달의민족 도현" charset="0"/>
              </a:rPr>
              <a:t>X3(</a:t>
            </a:r>
            <a:r>
              <a:rPr lang="ko-KR" altLang="en-US" dirty="0">
                <a:latin typeface="배달의민족 도현" charset="0"/>
                <a:ea typeface="배달의민족 도현" charset="0"/>
              </a:rPr>
              <a:t>구연산</a:t>
            </a:r>
            <a:r>
              <a:rPr lang="en-US" altLang="ko-KR" dirty="0">
                <a:latin typeface="배달의민족 도현" charset="0"/>
                <a:ea typeface="배달의민족 도현" charset="0"/>
              </a:rPr>
              <a:t>)</a:t>
            </a:r>
            <a:r>
              <a:rPr lang="ko-KR" altLang="en-US" dirty="0">
                <a:latin typeface="배달의민족 도현" charset="0"/>
                <a:ea typeface="배달의민족 도현" charset="0"/>
              </a:rPr>
              <a:t>는 원래 </a:t>
            </a:r>
            <a:r>
              <a:rPr lang="ko-KR" altLang="en-US" sz="1800" b="0" strike="noStrike" cap="none" dirty="0">
                <a:latin typeface="배달의민족 도현" charset="0"/>
                <a:ea typeface="배달의민족 도현" charset="0"/>
              </a:rPr>
              <a:t>소량으로 </a:t>
            </a:r>
            <a:r>
              <a:rPr lang="en-US" altLang="ko-KR" sz="1800" b="0" strike="noStrike" cap="none" dirty="0" err="1">
                <a:latin typeface="배달의민족 도현" charset="0"/>
                <a:ea typeface="배달의민족 도현" charset="0"/>
              </a:rPr>
              <a:t>가능한</a:t>
            </a:r>
            <a:r>
              <a:rPr lang="en-US" altLang="ko-KR" sz="1800" b="0" strike="noStrike" cap="none" dirty="0">
                <a:latin typeface="배달의민족 도현" charset="0"/>
                <a:ea typeface="배달의민족 도현" charset="0"/>
              </a:rPr>
              <a:t> 값</a:t>
            </a:r>
            <a:r>
              <a:rPr lang="ko-KR" altLang="en-US" dirty="0">
                <a:latin typeface="배달의민족 도현" charset="0"/>
                <a:ea typeface="배달의민족 도현" charset="0"/>
              </a:rPr>
              <a:t> </a:t>
            </a:r>
            <a:r>
              <a:rPr lang="en-US" altLang="ko-KR" sz="1800" b="0" strike="noStrike" cap="none" dirty="0">
                <a:latin typeface="배달의민족 도현" charset="0"/>
                <a:ea typeface="배달의민족 도현" charset="0"/>
              </a:rPr>
              <a:t>=&gt; 제거하지 않음</a:t>
            </a:r>
            <a:endParaRPr lang="ko-KR" altLang="en-US" sz="1800" b="0" strike="noStrike" cap="none" dirty="0">
              <a:latin typeface="배달의민족 도현" charset="0"/>
              <a:ea typeface="배달의민족 도현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EDB990C-26F3-46C6-9AFD-DE09666A6666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17</a:t>
            </a:fld>
            <a:endParaRPr lang="en-US" altLang="ko-KR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769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168648"/>
              </p:ext>
            </p:extLst>
          </p:nvPr>
        </p:nvGraphicFramePr>
        <p:xfrm>
          <a:off x="1129723" y="1530089"/>
          <a:ext cx="7790815" cy="5122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1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16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3631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7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7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x1</a:t>
                      </a:r>
                      <a:endParaRPr lang="ko-KR" altLang="en-US" sz="17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7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x2</a:t>
                      </a:r>
                      <a:endParaRPr lang="ko-KR" altLang="en-US" sz="17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7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x3</a:t>
                      </a:r>
                      <a:endParaRPr lang="ko-KR" altLang="en-US" sz="17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7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x4</a:t>
                      </a:r>
                      <a:endParaRPr lang="ko-KR" altLang="en-US" sz="17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7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x5</a:t>
                      </a:r>
                      <a:endParaRPr lang="ko-KR" altLang="en-US" sz="17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7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x6</a:t>
                      </a:r>
                      <a:endParaRPr lang="ko-KR" altLang="en-US" sz="17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7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x7</a:t>
                      </a:r>
                      <a:endParaRPr lang="ko-KR" altLang="en-US" sz="17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7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x8</a:t>
                      </a:r>
                      <a:endParaRPr lang="ko-KR" altLang="en-US" sz="17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7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x9</a:t>
                      </a:r>
                      <a:endParaRPr lang="ko-KR" altLang="en-US" sz="17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7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x10</a:t>
                      </a:r>
                      <a:endParaRPr lang="ko-KR" altLang="en-US" sz="17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7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x11</a:t>
                      </a:r>
                      <a:endParaRPr lang="ko-KR" altLang="en-US" sz="17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823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x1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-0.26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70C0"/>
                          </a:solidFill>
                          <a:latin typeface="배달의민족 도현" charset="0"/>
                          <a:ea typeface="배달의민족 도현" charset="0"/>
                        </a:rPr>
                        <a:t>0.69</a:t>
                      </a:r>
                      <a:endParaRPr lang="ko-KR" altLang="en-US" sz="1200" b="0" strike="noStrike" kern="1200" cap="none" dirty="0">
                        <a:solidFill>
                          <a:srgbClr val="0070C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0.14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0.16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-0.16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-0.12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70C0"/>
                          </a:solidFill>
                          <a:latin typeface="배달의민족 도현" charset="0"/>
                          <a:ea typeface="배달의민족 도현" charset="0"/>
                        </a:rPr>
                        <a:t>0.67</a:t>
                      </a:r>
                      <a:endParaRPr lang="ko-KR" altLang="en-US" sz="1200" b="0" strike="noStrike" kern="1200" cap="none" dirty="0">
                        <a:solidFill>
                          <a:srgbClr val="0070C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70C0"/>
                          </a:solidFill>
                          <a:latin typeface="배달의민족 도현" charset="0"/>
                          <a:ea typeface="배달의민족 도현" charset="0"/>
                        </a:rPr>
                        <a:t>-0.70</a:t>
                      </a:r>
                      <a:endParaRPr lang="ko-KR" altLang="en-US" sz="1200" b="0" strike="noStrike" kern="1200" cap="none" dirty="0">
                        <a:solidFill>
                          <a:srgbClr val="0070C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0.21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-0.06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823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x2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-0.26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-0.56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0.05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0.12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-0.01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0.10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0.03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0.24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-0.32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-0.20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823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x3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70C0"/>
                          </a:solidFill>
                          <a:latin typeface="배달의민족 도현" charset="0"/>
                          <a:ea typeface="배달의민족 도현" charset="0"/>
                        </a:rPr>
                        <a:t>0.69</a:t>
                      </a:r>
                      <a:endParaRPr lang="ko-KR" altLang="en-US" sz="1200" b="0" strike="noStrike" kern="1200" cap="none" dirty="0">
                        <a:solidFill>
                          <a:srgbClr val="0070C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-0.56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0.15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0.09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-0.08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0.01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0.38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-0.53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0.30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0.13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823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x4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0.14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0.05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0.15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0.14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0.11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0.15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0.35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-0.08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0.05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0.10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823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x5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0.16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0.12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0.09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0.14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-0.02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0.05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0.32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-0.18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0.05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-0.22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823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x6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-0.16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-0.01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-0.08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0.11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-0.02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70C0"/>
                          </a:solidFill>
                          <a:latin typeface="배달의민족 도현" charset="0"/>
                          <a:ea typeface="배달의민족 도현" charset="0"/>
                        </a:rPr>
                        <a:t>0.68</a:t>
                      </a:r>
                      <a:endParaRPr lang="ko-KR" altLang="en-US" sz="1200" b="0" strike="noStrike" kern="1200" cap="none" dirty="0">
                        <a:solidFill>
                          <a:srgbClr val="0070C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-0.05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0.09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0.05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-0.06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823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x7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-0.12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0.10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0.01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0.15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0.05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70C0"/>
                          </a:solidFill>
                          <a:latin typeface="배달의민족 도현" charset="0"/>
                          <a:ea typeface="배달의민족 도현" charset="0"/>
                        </a:rPr>
                        <a:t>0.68</a:t>
                      </a:r>
                      <a:endParaRPr lang="ko-KR" altLang="en-US" sz="1200" b="0" strike="noStrike" kern="1200" cap="none" dirty="0">
                        <a:solidFill>
                          <a:srgbClr val="0070C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0.08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-0.03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-0.01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-0.23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3823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x8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70C0"/>
                          </a:solidFill>
                          <a:latin typeface="배달의민족 도현" charset="0"/>
                          <a:ea typeface="배달의민족 도현" charset="0"/>
                        </a:rPr>
                        <a:t>0.67</a:t>
                      </a:r>
                      <a:endParaRPr lang="ko-KR" altLang="en-US" sz="1200" b="0" strike="noStrike" kern="1200" cap="none" dirty="0">
                        <a:solidFill>
                          <a:srgbClr val="0070C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0.03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0.38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0.35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0.32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-0.05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0.08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-0.35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0.16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-0.49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3823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x9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70C0"/>
                          </a:solidFill>
                          <a:latin typeface="배달의민족 도현" charset="0"/>
                          <a:ea typeface="배달의민족 도현" charset="0"/>
                        </a:rPr>
                        <a:t>-0.70</a:t>
                      </a:r>
                      <a:endParaRPr lang="ko-KR" altLang="en-US" sz="1200" b="0" strike="noStrike" kern="1200" cap="none" dirty="0">
                        <a:solidFill>
                          <a:srgbClr val="0070C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0.24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-0.53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-0.08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-0.18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0.09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-0.03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-0.35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-0.09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0.19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3823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x10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0.21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-0.32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0.30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0.05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0.05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0.05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-0.01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0.16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-0.09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0.19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3823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x11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-0.06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-0.20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0.13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0.10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-0.22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-0.06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-0.23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-0.49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0.19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0.19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텍스트 상자 5"/>
          <p:cNvSpPr txBox="1">
            <a:spLocks/>
          </p:cNvSpPr>
          <p:nvPr/>
        </p:nvSpPr>
        <p:spPr>
          <a:xfrm>
            <a:off x="608965" y="922191"/>
            <a:ext cx="6290599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>
                <a:latin typeface="배달의민족 도현" charset="0"/>
                <a:ea typeface="배달의민족 도현" charset="0"/>
              </a:rPr>
              <a:t>E.</a:t>
            </a:r>
            <a:r>
              <a:rPr lang="ko-KR" altLang="en-US" sz="2400" b="1" dirty="0">
                <a:latin typeface="배달의민족 도현" charset="0"/>
                <a:ea typeface="배달의민족 도현" charset="0"/>
              </a:rPr>
              <a:t>상관관계 확인</a:t>
            </a:r>
            <a:endParaRPr lang="ko-KR" altLang="en-US" sz="2400" b="1" strike="noStrike" cap="none" dirty="0">
              <a:latin typeface="배달의민족 도현" charset="0"/>
              <a:ea typeface="배달의민족 도현" charset="0"/>
            </a:endParaRPr>
          </a:p>
        </p:txBody>
      </p:sp>
      <p:sp>
        <p:nvSpPr>
          <p:cNvPr id="9" name="텍스트 상자 3"/>
          <p:cNvSpPr txBox="1">
            <a:spLocks/>
          </p:cNvSpPr>
          <p:nvPr/>
        </p:nvSpPr>
        <p:spPr>
          <a:xfrm>
            <a:off x="237490" y="95885"/>
            <a:ext cx="9140825" cy="6813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데이터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확인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및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정제</a:t>
            </a:r>
            <a:endParaRPr lang="ko-KR" altLang="en-US" sz="3000" b="0" strike="noStrike" cap="none" dirty="0">
              <a:solidFill>
                <a:schemeClr val="bg1"/>
              </a:solidFill>
              <a:latin typeface="배달의민족 도현" charset="0"/>
              <a:ea typeface="배달의민족 도현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AFC6D5-D0B9-4B0A-B869-6F8317E5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7490" y="95885"/>
            <a:ext cx="9140190" cy="6807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모형 구축 및 평가</a:t>
            </a:r>
            <a:endParaRPr lang="en-US" sz="30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313399"/>
              </p:ext>
            </p:extLst>
          </p:nvPr>
        </p:nvGraphicFramePr>
        <p:xfrm>
          <a:off x="1218214" y="1692505"/>
          <a:ext cx="7178742" cy="4295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9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2115">
                <a:tc>
                  <a:txBody>
                    <a:bodyPr/>
                    <a:lstStyle/>
                    <a:p>
                      <a:pPr marL="0" indent="0" algn="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lt1"/>
                          </a:solidFill>
                          <a:latin typeface="배달의민족 도현" charset="0"/>
                          <a:ea typeface="배달의민족 도현" charset="0"/>
                        </a:rPr>
                        <a:t>X1</a:t>
                      </a:r>
                      <a:endParaRPr lang="ko-KR" altLang="en-US" sz="1800" b="0" strike="noStrike" kern="1200" cap="none" dirty="0">
                        <a:solidFill>
                          <a:schemeClr val="lt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lt1"/>
                          </a:solidFill>
                          <a:latin typeface="배달의민족 도현" charset="0"/>
                          <a:ea typeface="배달의민족 도현" charset="0"/>
                        </a:rPr>
                        <a:t>X2</a:t>
                      </a:r>
                      <a:endParaRPr lang="ko-KR" altLang="en-US" sz="1800" b="0" strike="noStrike" kern="1200" cap="none" dirty="0">
                        <a:solidFill>
                          <a:schemeClr val="lt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strike="noStrike" kern="1200" cap="none" dirty="0">
                          <a:solidFill>
                            <a:schemeClr val="lt1"/>
                          </a:solidFill>
                          <a:latin typeface="배달의민족 도현" charset="0"/>
                          <a:ea typeface="배달의민족 도현" charset="0"/>
                          <a:cs typeface="+mn-cs"/>
                        </a:rPr>
                        <a:t>……</a:t>
                      </a:r>
                      <a:endParaRPr lang="ko-KR" altLang="en-US" sz="2000" b="1" strike="noStrike" kern="1200" cap="none" dirty="0">
                        <a:solidFill>
                          <a:schemeClr val="lt1"/>
                        </a:solidFill>
                        <a:latin typeface="배달의민족 도현" charset="0"/>
                        <a:ea typeface="배달의민족 도현" charset="0"/>
                        <a:cs typeface="+mn-cs"/>
                      </a:endParaRPr>
                    </a:p>
                  </a:txBody>
                  <a:tcPr marL="90170" marR="90170" marT="46990" marB="46990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lt1"/>
                          </a:solidFill>
                          <a:latin typeface="배달의민족 도현" charset="0"/>
                          <a:ea typeface="배달의민족 도현" charset="0"/>
                        </a:rPr>
                        <a:t>X11</a:t>
                      </a:r>
                      <a:endParaRPr lang="ko-KR" altLang="en-US" sz="1800" b="0" strike="noStrike" kern="1200" cap="none" dirty="0">
                        <a:solidFill>
                          <a:schemeClr val="lt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lt1"/>
                          </a:solidFill>
                          <a:latin typeface="배달의민족 도현" charset="0"/>
                          <a:ea typeface="배달의민족 도현" charset="0"/>
                        </a:rPr>
                        <a:t>Y</a:t>
                      </a:r>
                      <a:endParaRPr lang="ko-KR" altLang="en-US" sz="1800" b="0" strike="noStrike" kern="1200" cap="none" dirty="0">
                        <a:solidFill>
                          <a:schemeClr val="lt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7700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5035">
                <a:tc gridSpan="5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  <a:p>
                      <a:pPr marL="0" indent="0" algn="ctr" defTabSz="50800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Train set 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  <a:p>
                      <a:pPr marL="0" indent="0" algn="ctr" defTabSz="50800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rgbClr val="0070C0"/>
                          </a:solidFill>
                          <a:latin typeface="배달의민족 도현" charset="0"/>
                          <a:ea typeface="배달의민족 도현" charset="0"/>
                        </a:rPr>
                        <a:t>1092개</a:t>
                      </a:r>
                      <a:endParaRPr lang="ko-KR" altLang="en-US" sz="1800" b="0" strike="noStrike" kern="1200" cap="none" dirty="0">
                        <a:solidFill>
                          <a:srgbClr val="0070C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9D6FC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7990">
                <a:tc gridSpan="5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  <a:p>
                      <a:pPr marL="0" indent="0" algn="ctr" defTabSz="50800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Test set </a:t>
                      </a:r>
                      <a:endParaRPr lang="ko-KR" altLang="en-US" sz="18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  <a:p>
                      <a:pPr marL="0" indent="0" algn="ctr" defTabSz="50800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rgbClr val="0070C0"/>
                          </a:solidFill>
                          <a:latin typeface="배달의민족 도현" charset="0"/>
                          <a:ea typeface="배달의민족 도현" charset="0"/>
                        </a:rPr>
                        <a:t>466개</a:t>
                      </a:r>
                      <a:endParaRPr lang="ko-KR" altLang="en-US" sz="1800" b="0" strike="noStrike" kern="1200" cap="none" dirty="0">
                        <a:solidFill>
                          <a:srgbClr val="0070C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FC0F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텍스트 상자 5"/>
          <p:cNvSpPr txBox="1">
            <a:spLocks/>
          </p:cNvSpPr>
          <p:nvPr/>
        </p:nvSpPr>
        <p:spPr>
          <a:xfrm>
            <a:off x="608965" y="922191"/>
            <a:ext cx="6290599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>
            <a:defPPr>
              <a:defRPr lang="ko-KR"/>
            </a:defPPr>
            <a:lvl1pPr indent="0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="1">
                <a:latin typeface="배달의민족 도현" charset="0"/>
                <a:ea typeface="배달의민족 도현" charset="0"/>
              </a:defRPr>
            </a:lvl1pPr>
          </a:lstStyle>
          <a:p>
            <a:r>
              <a:rPr lang="en-US" altLang="ko-KR" dirty="0"/>
              <a:t>A.</a:t>
            </a:r>
            <a:r>
              <a:rPr lang="ko-KR" altLang="en-US" dirty="0"/>
              <a:t>데이터 나누기</a:t>
            </a:r>
            <a:r>
              <a:rPr lang="en-US" altLang="ko-KR" dirty="0"/>
              <a:t>(7:3)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5044D6B-17D3-4942-93BC-08B50C47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22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3"/>
          <p:cNvCxnSpPr/>
          <p:nvPr/>
        </p:nvCxnSpPr>
        <p:spPr>
          <a:xfrm>
            <a:off x="1530350" y="1173480"/>
            <a:ext cx="6905625" cy="635"/>
          </a:xfrm>
          <a:prstGeom prst="line">
            <a:avLst/>
          </a:prstGeom>
          <a:ln w="50800" cap="flat" cmpd="sng">
            <a:solidFill>
              <a:srgbClr val="681524">
                <a:alpha val="29803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19"/>
          <p:cNvCxnSpPr/>
          <p:nvPr/>
        </p:nvCxnSpPr>
        <p:spPr>
          <a:xfrm flipV="1">
            <a:off x="1530350" y="1165860"/>
            <a:ext cx="2409825" cy="8890"/>
          </a:xfrm>
          <a:prstGeom prst="line">
            <a:avLst/>
          </a:prstGeom>
          <a:ln w="50800" cap="flat" cmpd="sng">
            <a:solidFill>
              <a:srgbClr val="68152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/>
          </p:cNvSpPr>
          <p:nvPr/>
        </p:nvSpPr>
        <p:spPr>
          <a:xfrm>
            <a:off x="1593850" y="1950720"/>
            <a:ext cx="492379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>
                <a:solidFill>
                  <a:srgbClr val="660033"/>
                </a:solidFill>
                <a:latin typeface="Calibri" charset="0"/>
                <a:ea typeface="Calibri" charset="0"/>
              </a:rPr>
              <a:t>01 </a:t>
            </a:r>
            <a:r>
              <a:rPr lang="en-US" altLang="ko-KR" sz="2800" b="1" strike="noStrike" cap="none" dirty="0">
                <a:solidFill>
                  <a:srgbClr val="660033"/>
                </a:solidFill>
                <a:latin typeface="맑은 고딕" charset="0"/>
                <a:ea typeface="맑은 고딕" charset="0"/>
              </a:rPr>
              <a:t>서론</a:t>
            </a:r>
            <a:endParaRPr lang="ko-KR" altLang="en-US" sz="2800" b="1" strike="noStrike" cap="none" dirty="0">
              <a:solidFill>
                <a:srgbClr val="660033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593850" y="3150870"/>
            <a:ext cx="492379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>
                <a:solidFill>
                  <a:srgbClr val="660033"/>
                </a:solidFill>
                <a:latin typeface="Calibri" charset="0"/>
                <a:ea typeface="Calibri" charset="0"/>
              </a:rPr>
              <a:t>02 </a:t>
            </a:r>
            <a:r>
              <a:rPr lang="en-US" altLang="ko-KR" sz="2800" b="1" strike="noStrike" cap="none" dirty="0">
                <a:solidFill>
                  <a:srgbClr val="660033"/>
                </a:solidFill>
                <a:latin typeface="맑은 고딕" charset="0"/>
                <a:ea typeface="맑은 고딕" charset="0"/>
              </a:rPr>
              <a:t>본론</a:t>
            </a:r>
            <a:endParaRPr lang="ko-KR" altLang="en-US" sz="2800" b="1" strike="noStrike" cap="none" dirty="0">
              <a:solidFill>
                <a:srgbClr val="660033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593850" y="4408170"/>
            <a:ext cx="566674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>
                <a:solidFill>
                  <a:srgbClr val="660033"/>
                </a:solidFill>
                <a:latin typeface="Calibri" charset="0"/>
                <a:ea typeface="Calibri" charset="0"/>
              </a:rPr>
              <a:t>03 </a:t>
            </a:r>
            <a:r>
              <a:rPr lang="en-US" altLang="ko-KR" sz="2800" b="1" strike="noStrike" cap="none" dirty="0">
                <a:solidFill>
                  <a:srgbClr val="660033"/>
                </a:solidFill>
                <a:latin typeface="맑은 고딕" charset="0"/>
                <a:ea typeface="맑은 고딕" charset="0"/>
              </a:rPr>
              <a:t>결론</a:t>
            </a:r>
            <a:endParaRPr lang="ko-KR" altLang="en-US" sz="2800" b="1" strike="noStrike" cap="none" dirty="0">
              <a:solidFill>
                <a:srgbClr val="660033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1567815" y="615950"/>
            <a:ext cx="3562350" cy="584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strike="noStrike" cap="none" dirty="0">
                <a:solidFill>
                  <a:srgbClr val="660033"/>
                </a:solidFill>
                <a:latin typeface="배달의민족 도현" charset="0"/>
                <a:ea typeface="배달의민족 도현" charset="0"/>
              </a:rPr>
              <a:t>CONTENTS</a:t>
            </a:r>
            <a:endParaRPr lang="ko-KR" altLang="en-US" sz="3200" b="1" strike="noStrike" cap="none" dirty="0">
              <a:solidFill>
                <a:srgbClr val="660033"/>
              </a:solidFill>
              <a:latin typeface="배달의민족 도현" charset="0"/>
              <a:ea typeface="배달의민족 도현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185160" y="2049145"/>
            <a:ext cx="4916805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분석 목적 / 데이터 설명</a:t>
            </a:r>
            <a:endParaRPr lang="ko-KR" altLang="en-US" sz="20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3185160" y="3147060"/>
            <a:ext cx="6042660" cy="55372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데이터 확인 및 정제 /모형 구축 및 평가/비교 분석</a:t>
            </a:r>
            <a:endParaRPr lang="ko-KR" altLang="en-US" sz="20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3185160" y="4525645"/>
            <a:ext cx="4916805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charset="0"/>
                <a:ea typeface="맑은 고딕" charset="0"/>
              </a:rPr>
              <a:t>최종 모형 / 결론</a:t>
            </a:r>
            <a:endParaRPr lang="ko-KR" altLang="en-US" sz="2000" b="1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3" name="그림 12" descr="C:/Users/pc/AppData/Roaming/PolarisOffice/ETemp/15296_21239344/image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7479665" y="5193665"/>
            <a:ext cx="2426970" cy="1690370"/>
          </a:xfrm>
          <a:prstGeom prst="rect">
            <a:avLst/>
          </a:prstGeom>
          <a:noFill/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23B69A-0365-4257-B7FE-725DE57F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885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37490" y="95885"/>
            <a:ext cx="9140190" cy="6807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모형 구축 및 평가</a:t>
            </a:r>
            <a:endParaRPr lang="en-US" sz="30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023316"/>
              </p:ext>
            </p:extLst>
          </p:nvPr>
        </p:nvGraphicFramePr>
        <p:xfrm>
          <a:off x="750223" y="1512451"/>
          <a:ext cx="4965510" cy="5071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7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7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160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1" strike="noStrike" kern="1200" cap="none" dirty="0">
                        <a:solidFill>
                          <a:schemeClr val="lt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lt1"/>
                          </a:solidFill>
                          <a:latin typeface="배달의민족 도현" charset="0"/>
                          <a:ea typeface="배달의민족 도현" charset="0"/>
                        </a:rPr>
                        <a:t>Estimate</a:t>
                      </a:r>
                    </a:p>
                  </a:txBody>
                  <a:tcPr marL="90170" marR="90170" marT="46990" marB="46990"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lt1"/>
                          </a:solidFill>
                          <a:latin typeface="배달의민족 도현" charset="0"/>
                          <a:ea typeface="배달의민족 도현" charset="0"/>
                        </a:rPr>
                        <a:t>T value</a:t>
                      </a:r>
                      <a:endParaRPr lang="ko-KR" altLang="en-US" sz="1600" b="0" strike="noStrike" kern="1200" cap="none" dirty="0">
                        <a:solidFill>
                          <a:schemeClr val="lt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lt1"/>
                          </a:solidFill>
                          <a:latin typeface="배달의민족 도현" charset="0"/>
                          <a:ea typeface="배달의민족 도현" charset="0"/>
                        </a:rPr>
                        <a:t>P-value</a:t>
                      </a:r>
                      <a:endParaRPr lang="ko-KR" altLang="en-US" sz="1600" b="0" strike="noStrike" kern="1200" cap="none" dirty="0">
                        <a:solidFill>
                          <a:schemeClr val="lt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 anchor="ctr">
                    <a:solidFill>
                      <a:srgbClr val="7700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13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Intercept</a:t>
                      </a:r>
                      <a:endParaRPr lang="ko-KR" altLang="en-US" sz="14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-0.751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-0.029 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FF0000"/>
                          </a:solidFill>
                          <a:latin typeface="배달의민족 도현" charset="0"/>
                          <a:ea typeface="배달의민족 도현" charset="0"/>
                          <a:cs typeface="+mn-cs"/>
                        </a:rPr>
                        <a:t>0.977</a:t>
                      </a:r>
                      <a:endParaRPr lang="ko-KR" altLang="en-US" sz="1200" b="0" strike="noStrike" kern="1200" cap="none" dirty="0">
                        <a:solidFill>
                          <a:srgbClr val="FF0000"/>
                        </a:solidFill>
                        <a:latin typeface="배달의민족 도현" charset="0"/>
                        <a:ea typeface="배달의민족 도현" charset="0"/>
                        <a:cs typeface="+mn-cs"/>
                      </a:endParaRPr>
                    </a:p>
                  </a:txBody>
                  <a:tcPr marL="90170" marR="90170" marT="46990" marB="46990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13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X1</a:t>
                      </a:r>
                      <a:endParaRPr lang="ko-KR" altLang="en-US" sz="14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0.007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0.212 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FF0000"/>
                          </a:solidFill>
                          <a:latin typeface="배달의민족 도현" charset="0"/>
                          <a:ea typeface="배달의민족 도현" charset="0"/>
                          <a:cs typeface="+mn-cs"/>
                        </a:rPr>
                        <a:t>0.832</a:t>
                      </a:r>
                      <a:endParaRPr lang="ko-KR" altLang="en-US" sz="1200" b="0" strike="noStrike" kern="1200" cap="none" dirty="0">
                        <a:solidFill>
                          <a:srgbClr val="FF0000"/>
                        </a:solidFill>
                        <a:latin typeface="배달의민족 도현" charset="0"/>
                        <a:ea typeface="배달의민족 도현" charset="0"/>
                        <a:cs typeface="+mn-cs"/>
                      </a:endParaRPr>
                    </a:p>
                  </a:txBody>
                  <a:tcPr marL="90170" marR="90170" marT="46990" marB="46990">
                    <a:solidFill>
                      <a:srgbClr val="FFC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13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X2</a:t>
                      </a:r>
                      <a:endParaRPr lang="ko-KR" altLang="en-US" sz="14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-1.034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-7.120 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 </a:t>
                      </a: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&lt; 0.0001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13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X3</a:t>
                      </a:r>
                      <a:endParaRPr lang="ko-KR" altLang="en-US" sz="14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-0.189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-1.039 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FF0000"/>
                          </a:solidFill>
                          <a:latin typeface="배달의민족 도현" charset="0"/>
                          <a:ea typeface="배달의민족 도현" charset="0"/>
                          <a:cs typeface="+mn-cs"/>
                        </a:rPr>
                        <a:t>0.299</a:t>
                      </a:r>
                      <a:endParaRPr lang="ko-KR" altLang="en-US" sz="1200" b="0" strike="noStrike" kern="1200" cap="none" dirty="0">
                        <a:solidFill>
                          <a:srgbClr val="FF0000"/>
                        </a:solidFill>
                        <a:latin typeface="배달의민족 도현" charset="0"/>
                        <a:ea typeface="배달의민족 도현" charset="0"/>
                        <a:cs typeface="+mn-cs"/>
                      </a:endParaRPr>
                    </a:p>
                  </a:txBody>
                  <a:tcPr marL="90170" marR="90170" marT="46990" marB="46990">
                    <a:solidFill>
                      <a:srgbClr val="FFC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13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X4</a:t>
                      </a:r>
                      <a:endParaRPr lang="ko-KR" altLang="en-US" sz="14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-0.014 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-0.593 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FF0000"/>
                          </a:solidFill>
                          <a:latin typeface="배달의민족 도현" charset="0"/>
                          <a:ea typeface="배달의민족 도현" charset="0"/>
                          <a:cs typeface="+mn-cs"/>
                        </a:rPr>
                        <a:t>0.553</a:t>
                      </a:r>
                      <a:endParaRPr lang="ko-KR" altLang="en-US" sz="1200" b="0" strike="noStrike" kern="1200" cap="none" dirty="0">
                        <a:solidFill>
                          <a:srgbClr val="FF0000"/>
                        </a:solidFill>
                        <a:latin typeface="배달의민족 도현" charset="0"/>
                        <a:ea typeface="배달의민족 도현" charset="0"/>
                        <a:cs typeface="+mn-cs"/>
                      </a:endParaRPr>
                    </a:p>
                  </a:txBody>
                  <a:tcPr marL="90170" marR="90170" marT="46990" marB="46990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13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X5</a:t>
                      </a:r>
                      <a:endParaRPr lang="ko-KR" altLang="en-US" sz="14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-0.997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-1.151 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FF0000"/>
                          </a:solidFill>
                          <a:latin typeface="배달의민족 도현" charset="0"/>
                          <a:ea typeface="배달의민족 도현" charset="0"/>
                          <a:cs typeface="+mn-cs"/>
                        </a:rPr>
                        <a:t>0.25</a:t>
                      </a:r>
                      <a:endParaRPr lang="ko-KR" altLang="en-US" sz="1200" b="0" strike="noStrike" kern="1200" cap="none" dirty="0">
                        <a:solidFill>
                          <a:srgbClr val="FF0000"/>
                        </a:solidFill>
                        <a:latin typeface="배달의민족 도현" charset="0"/>
                        <a:ea typeface="배달의민족 도현" charset="0"/>
                        <a:cs typeface="+mn-cs"/>
                      </a:endParaRPr>
                    </a:p>
                  </a:txBody>
                  <a:tcPr marL="90170" marR="90170" marT="46990" marB="46990">
                    <a:solidFill>
                      <a:srgbClr val="FFC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13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X6</a:t>
                      </a:r>
                      <a:endParaRPr lang="ko-KR" altLang="en-US" sz="14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0.003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1.065 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FF0000"/>
                          </a:solidFill>
                          <a:latin typeface="배달의민족 도현" charset="0"/>
                          <a:ea typeface="배달의민족 도현" charset="0"/>
                          <a:cs typeface="+mn-cs"/>
                        </a:rPr>
                        <a:t>0.287</a:t>
                      </a:r>
                      <a:endParaRPr lang="ko-KR" altLang="en-US" sz="1200" b="0" strike="noStrike" kern="1200" cap="none" dirty="0">
                        <a:solidFill>
                          <a:srgbClr val="FF0000"/>
                        </a:solidFill>
                        <a:latin typeface="배달의민족 도현" charset="0"/>
                        <a:ea typeface="배달의민족 도현" charset="0"/>
                        <a:cs typeface="+mn-cs"/>
                      </a:endParaRPr>
                    </a:p>
                  </a:txBody>
                  <a:tcPr marL="90170" marR="90170" marT="46990" marB="46990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13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X7</a:t>
                      </a:r>
                      <a:endParaRPr lang="ko-KR" altLang="en-US" sz="14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-0.003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-2.952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0.003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FC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13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X8</a:t>
                      </a:r>
                      <a:endParaRPr lang="ko-KR" altLang="en-US" sz="14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5.256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0.198 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FF0000"/>
                          </a:solidFill>
                          <a:latin typeface="배달의민족 도현" charset="0"/>
                          <a:ea typeface="배달의민족 도현" charset="0"/>
                          <a:cs typeface="+mn-cs"/>
                        </a:rPr>
                        <a:t>0.843</a:t>
                      </a:r>
                      <a:endParaRPr lang="ko-KR" altLang="en-US" sz="1200" b="0" strike="noStrike" kern="1200" cap="none" dirty="0">
                        <a:solidFill>
                          <a:srgbClr val="FF0000"/>
                        </a:solidFill>
                        <a:latin typeface="배달의민족 도현" charset="0"/>
                        <a:ea typeface="배달의민족 도현" charset="0"/>
                        <a:cs typeface="+mn-cs"/>
                      </a:endParaRPr>
                    </a:p>
                  </a:txBody>
                  <a:tcPr marL="90170" marR="90170" marT="46990" marB="46990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13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X9</a:t>
                      </a:r>
                      <a:endParaRPr lang="ko-KR" altLang="en-US" sz="14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-0.613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-2.596 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0.01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FC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13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X10</a:t>
                      </a:r>
                      <a:endParaRPr lang="ko-KR" altLang="en-US" sz="14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1.062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6.941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 </a:t>
                      </a: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&lt; 0.0001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13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X11</a:t>
                      </a:r>
                      <a:endParaRPr lang="ko-KR" altLang="en-US" sz="14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0.311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9.526 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 </a:t>
                      </a: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&lt; 0.0001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FFC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텍스트 상자 5"/>
          <p:cNvSpPr txBox="1">
            <a:spLocks/>
          </p:cNvSpPr>
          <p:nvPr/>
        </p:nvSpPr>
        <p:spPr>
          <a:xfrm>
            <a:off x="6671598" y="3347975"/>
            <a:ext cx="2560320" cy="12007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tx1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800" b="0" strike="noStrike" cap="none" dirty="0">
                <a:solidFill>
                  <a:srgbClr val="770055"/>
                </a:solidFill>
                <a:latin typeface="배달의민족 도현" charset="0"/>
                <a:ea typeface="배달의민족 도현" charset="0"/>
              </a:rPr>
              <a:t> P-value값 &gt; 0.05</a:t>
            </a:r>
            <a:r>
              <a:rPr lang="en-US" altLang="ko-KR" sz="1800" b="0" strike="noStrike" cap="none" dirty="0">
                <a:solidFill>
                  <a:schemeClr val="accent2">
                    <a:lumMod val="50000"/>
                    <a:lumOff val="0"/>
                  </a:schemeClr>
                </a:solidFill>
                <a:latin typeface="배달의민족 도현" charset="0"/>
                <a:ea typeface="배달의민족 도현" charset="0"/>
              </a:rPr>
              <a:t> </a:t>
            </a:r>
            <a:r>
              <a:rPr lang="en-US" altLang="ko-KR" sz="1800" b="0" strike="noStrike" cap="none" dirty="0">
                <a:latin typeface="배달의민족 도현" charset="0"/>
                <a:ea typeface="배달의민족 도현" charset="0"/>
              </a:rPr>
              <a:t>인</a:t>
            </a:r>
            <a:endParaRPr lang="ko-KR" altLang="en-US" sz="1800" b="0" strike="noStrike" cap="none" dirty="0">
              <a:latin typeface="배달의민족 도현" charset="0"/>
              <a:ea typeface="배달의민족 도현" charset="0"/>
            </a:endParaRPr>
          </a:p>
          <a:p>
            <a:pPr marL="0" indent="0" algn="l" defTabSz="5080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배달의민족 도현" charset="0"/>
                <a:ea typeface="배달의민족 도현" charset="0"/>
              </a:rPr>
              <a:t>  </a:t>
            </a:r>
            <a:r>
              <a:rPr lang="en-US" altLang="ko-KR" sz="1800" b="0" strike="noStrike" cap="none" dirty="0" err="1">
                <a:latin typeface="배달의민족 도현" charset="0"/>
                <a:ea typeface="배달의민족 도현" charset="0"/>
              </a:rPr>
              <a:t>변수</a:t>
            </a:r>
            <a:r>
              <a:rPr lang="ko-KR" altLang="en-US" sz="1800" b="0" strike="noStrike" cap="none" dirty="0">
                <a:latin typeface="배달의민족 도현" charset="0"/>
                <a:ea typeface="배달의민족 도현" charset="0"/>
              </a:rPr>
              <a:t>를</a:t>
            </a:r>
            <a:r>
              <a:rPr lang="en-US" altLang="ko-KR" sz="1800" b="0" strike="noStrike" cap="none" dirty="0">
                <a:latin typeface="배달의민족 도현" charset="0"/>
                <a:ea typeface="배달의민족 도현" charset="0"/>
              </a:rPr>
              <a:t> </a:t>
            </a:r>
            <a:r>
              <a:rPr lang="en-US" altLang="ko-KR" sz="1800" b="0" strike="noStrike" cap="none" dirty="0" err="1">
                <a:latin typeface="배달의민족 도현" charset="0"/>
                <a:ea typeface="배달의민족 도현" charset="0"/>
              </a:rPr>
              <a:t>제거</a:t>
            </a:r>
            <a:endParaRPr lang="ko-KR" altLang="en-US" sz="1800" b="0" strike="noStrike" cap="none" dirty="0">
              <a:latin typeface="배달의민족 도현" charset="0"/>
              <a:ea typeface="배달의민족 도현" charset="0"/>
            </a:endParaRPr>
          </a:p>
        </p:txBody>
      </p:sp>
      <p:sp>
        <p:nvSpPr>
          <p:cNvPr id="13" name="텍스트 상자 5"/>
          <p:cNvSpPr txBox="1">
            <a:spLocks/>
          </p:cNvSpPr>
          <p:nvPr/>
        </p:nvSpPr>
        <p:spPr>
          <a:xfrm>
            <a:off x="608965" y="922191"/>
            <a:ext cx="6290599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>
            <a:defPPr>
              <a:defRPr lang="ko-KR"/>
            </a:defPPr>
            <a:lvl1pPr indent="0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="1">
                <a:latin typeface="배달의민족 도현" charset="0"/>
                <a:ea typeface="배달의민족 도현" charset="0"/>
              </a:defRPr>
            </a:lvl1pPr>
          </a:lstStyle>
          <a:p>
            <a:r>
              <a:rPr lang="en-US" altLang="ko-KR" dirty="0"/>
              <a:t>B.</a:t>
            </a:r>
            <a:r>
              <a:rPr lang="ko-KR" altLang="en-US" dirty="0"/>
              <a:t>변수선택</a:t>
            </a:r>
          </a:p>
        </p:txBody>
      </p:sp>
      <p:sp>
        <p:nvSpPr>
          <p:cNvPr id="14" name="아래쪽 화살표 13"/>
          <p:cNvSpPr/>
          <p:nvPr/>
        </p:nvSpPr>
        <p:spPr>
          <a:xfrm rot="16200000">
            <a:off x="6149638" y="3696568"/>
            <a:ext cx="440616" cy="603305"/>
          </a:xfrm>
          <a:prstGeom prst="downArrow">
            <a:avLst/>
          </a:prstGeom>
          <a:solidFill>
            <a:srgbClr val="681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57F4672-2305-4811-B216-2EAE7918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17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241515"/>
              </p:ext>
            </p:extLst>
          </p:nvPr>
        </p:nvGraphicFramePr>
        <p:xfrm>
          <a:off x="1022679" y="1504711"/>
          <a:ext cx="4964400" cy="52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32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Estimate</a:t>
                      </a:r>
                      <a:endParaRPr lang="ko-KR" altLang="en-US" sz="16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T value</a:t>
                      </a:r>
                      <a:endParaRPr lang="ko-KR" altLang="en-US" sz="16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lt1"/>
                          </a:solidFill>
                          <a:latin typeface="배달의민족 도현" charset="0"/>
                          <a:ea typeface="배달의민족 도현" charset="0"/>
                        </a:rPr>
                        <a:t>P-value</a:t>
                      </a:r>
                      <a:endParaRPr lang="ko-KR" altLang="en-US" sz="1600" b="0" strike="noStrike" kern="1200" cap="none" dirty="0">
                        <a:solidFill>
                          <a:schemeClr val="lt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4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Intercept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4.122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8.799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  </a:t>
                      </a: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&lt; 0.0001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4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휘발성</a:t>
                      </a:r>
                      <a:endParaRPr lang="en-US" altLang="ko-KR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산도</a:t>
                      </a: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-1.009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-8.525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  </a:t>
                      </a: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&lt; 0.0001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4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총</a:t>
                      </a:r>
                      <a:endParaRPr lang="en-US" altLang="ko-KR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이산화황</a:t>
                      </a: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0.002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-3.581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 </a:t>
                      </a: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&lt; 0.0001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4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pH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-0.509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-3.655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 </a:t>
                      </a: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&lt; 0.0001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4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황산염</a:t>
                      </a: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1.032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7.174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  </a:t>
                      </a: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&lt; 0.0001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04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알코올</a:t>
                      </a: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0.305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15.363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  </a:t>
                      </a: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&lt; 0.0001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텍스트 상자 5"/>
          <p:cNvSpPr txBox="1">
            <a:spLocks/>
          </p:cNvSpPr>
          <p:nvPr/>
        </p:nvSpPr>
        <p:spPr>
          <a:xfrm>
            <a:off x="608965" y="922191"/>
            <a:ext cx="6290599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>
            <a:defPPr>
              <a:defRPr lang="ko-KR"/>
            </a:defPPr>
            <a:lvl1pPr indent="0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="1">
                <a:latin typeface="배달의민족 도현" charset="0"/>
                <a:ea typeface="배달의민족 도현" charset="0"/>
              </a:defRPr>
            </a:lvl1pPr>
          </a:lstStyle>
          <a:p>
            <a:r>
              <a:rPr lang="en-US" altLang="ko-KR" dirty="0"/>
              <a:t>C.1</a:t>
            </a:r>
            <a:r>
              <a:rPr lang="ko-KR" altLang="en-US" dirty="0"/>
              <a:t>차 모형 구축</a:t>
            </a:r>
          </a:p>
        </p:txBody>
      </p:sp>
      <p:sp>
        <p:nvSpPr>
          <p:cNvPr id="10" name="텍스트 상자 5"/>
          <p:cNvSpPr txBox="1">
            <a:spLocks/>
          </p:cNvSpPr>
          <p:nvPr/>
        </p:nvSpPr>
        <p:spPr>
          <a:xfrm>
            <a:off x="6555910" y="1687485"/>
            <a:ext cx="2560320" cy="120161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>
              <a:lnSpc>
                <a:spcPct val="200000"/>
              </a:lnSpc>
            </a:pPr>
            <a:r>
              <a:rPr lang="en-US" altLang="ko-KR" dirty="0">
                <a:solidFill>
                  <a:srgbClr val="770055"/>
                </a:solidFill>
                <a:latin typeface="배달의민족 도현" charset="0"/>
                <a:ea typeface="배달의민족 도현" charset="0"/>
              </a:rPr>
              <a:t> </a:t>
            </a:r>
            <a:r>
              <a:rPr lang="ko-KR" altLang="en-US" dirty="0">
                <a:latin typeface="배달의민족 도현" charset="0"/>
                <a:ea typeface="배달의민족 도현" charset="0"/>
              </a:rPr>
              <a:t>독립변수가 </a:t>
            </a:r>
            <a:r>
              <a:rPr lang="en-US" altLang="ko-KR" dirty="0">
                <a:solidFill>
                  <a:srgbClr val="770055"/>
                </a:solidFill>
                <a:latin typeface="배달의민족 도현" charset="0"/>
                <a:ea typeface="배달의민족 도현" charset="0"/>
              </a:rPr>
              <a:t>0</a:t>
            </a:r>
            <a:r>
              <a:rPr lang="ko-KR" altLang="en-US" dirty="0" err="1">
                <a:latin typeface="배달의민족 도현" charset="0"/>
                <a:ea typeface="배달의민족 도현" charset="0"/>
              </a:rPr>
              <a:t>일때</a:t>
            </a:r>
            <a:r>
              <a:rPr lang="ko-KR" altLang="en-US" dirty="0">
                <a:latin typeface="배달의민족 도현" charset="0"/>
                <a:ea typeface="배달의민족 도현" charset="0"/>
              </a:rPr>
              <a:t>    </a:t>
            </a:r>
            <a:r>
              <a:rPr lang="en-US" altLang="ko-KR" dirty="0">
                <a:latin typeface="배달의민족 도현" charset="0"/>
                <a:ea typeface="배달의민족 도현" charset="0"/>
              </a:rPr>
              <a:t>Intercept</a:t>
            </a:r>
            <a:r>
              <a:rPr lang="ko-KR" altLang="en-US" dirty="0">
                <a:latin typeface="배달의민족 도현" charset="0"/>
                <a:ea typeface="배달의민족 도현" charset="0"/>
              </a:rPr>
              <a:t>가 </a:t>
            </a:r>
            <a:r>
              <a:rPr lang="en-US" altLang="ko-KR" dirty="0">
                <a:solidFill>
                  <a:srgbClr val="770055"/>
                </a:solidFill>
                <a:latin typeface="배달의민족 도현" charset="0"/>
                <a:ea typeface="배달의민족 도현" charset="0"/>
              </a:rPr>
              <a:t>4</a:t>
            </a:r>
            <a:r>
              <a:rPr lang="ko-KR" altLang="en-US" dirty="0">
                <a:solidFill>
                  <a:srgbClr val="770055"/>
                </a:solidFill>
                <a:latin typeface="배달의민족 도현" charset="0"/>
                <a:ea typeface="배달의민족 도현" charset="0"/>
              </a:rPr>
              <a:t>등급</a:t>
            </a:r>
            <a:endParaRPr lang="ko-KR" altLang="en-US" dirty="0">
              <a:latin typeface="배달의민족 도현" charset="0"/>
              <a:ea typeface="배달의민족 도현" charset="0"/>
            </a:endParaRPr>
          </a:p>
        </p:txBody>
      </p:sp>
      <p:sp>
        <p:nvSpPr>
          <p:cNvPr id="11" name="텍스트 상자 5"/>
          <p:cNvSpPr txBox="1">
            <a:spLocks/>
          </p:cNvSpPr>
          <p:nvPr/>
        </p:nvSpPr>
        <p:spPr>
          <a:xfrm>
            <a:off x="6394158" y="4196500"/>
            <a:ext cx="2560320" cy="113236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algn="ctr" defTabSz="508000">
              <a:lnSpc>
                <a:spcPct val="200000"/>
              </a:lnSpc>
            </a:pPr>
            <a:r>
              <a:rPr lang="en-US" altLang="ko-KR" dirty="0">
                <a:solidFill>
                  <a:srgbClr val="770055"/>
                </a:solidFill>
                <a:latin typeface="배달의민족 도현" charset="0"/>
                <a:ea typeface="배달의민족 도현" charset="0"/>
              </a:rPr>
              <a:t> </a:t>
            </a:r>
            <a:r>
              <a:rPr lang="ko-KR" altLang="en-US" dirty="0">
                <a:latin typeface="배달의민족 도현" charset="0"/>
                <a:ea typeface="배달의민족 도현" charset="0"/>
              </a:rPr>
              <a:t>변수에 대한 </a:t>
            </a:r>
            <a:r>
              <a:rPr lang="ko-KR" altLang="en-US" dirty="0">
                <a:solidFill>
                  <a:srgbClr val="770055"/>
                </a:solidFill>
                <a:latin typeface="배달의민족 도현" charset="0"/>
                <a:ea typeface="배달의민족 도현" charset="0"/>
              </a:rPr>
              <a:t>표준화 </a:t>
            </a:r>
            <a:endParaRPr lang="en-US" altLang="ko-KR" dirty="0">
              <a:solidFill>
                <a:srgbClr val="770055"/>
              </a:solidFill>
              <a:latin typeface="배달의민족 도현" charset="0"/>
              <a:ea typeface="배달의민족 도현" charset="0"/>
            </a:endParaRPr>
          </a:p>
          <a:p>
            <a:pPr algn="ctr" defTabSz="508000">
              <a:lnSpc>
                <a:spcPct val="200000"/>
              </a:lnSpc>
            </a:pPr>
            <a:r>
              <a:rPr lang="ko-KR" altLang="en-US" dirty="0">
                <a:latin typeface="배달의민족 도현" charset="0"/>
                <a:ea typeface="배달의민족 도현" charset="0"/>
              </a:rPr>
              <a:t> 작업 진행 필요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7404155" y="3172882"/>
            <a:ext cx="540327" cy="739832"/>
          </a:xfrm>
          <a:prstGeom prst="downArrow">
            <a:avLst/>
          </a:prstGeom>
          <a:solidFill>
            <a:srgbClr val="681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37490" y="95885"/>
            <a:ext cx="9140190" cy="6807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모형 구축 및 평가</a:t>
            </a:r>
            <a:endParaRPr lang="en-US" sz="3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A37479-A913-4527-B85F-FC0E1AA8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134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973078"/>
              </p:ext>
            </p:extLst>
          </p:nvPr>
        </p:nvGraphicFramePr>
        <p:xfrm>
          <a:off x="968147" y="1518947"/>
          <a:ext cx="4965510" cy="5071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7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7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160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Estimate</a:t>
                      </a:r>
                      <a:endParaRPr lang="ko-KR" altLang="en-US" sz="16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T value</a:t>
                      </a:r>
                      <a:endParaRPr lang="ko-KR" altLang="en-US" sz="16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lt1"/>
                          </a:solidFill>
                          <a:latin typeface="배달의민족 도현" charset="0"/>
                          <a:ea typeface="배달의민족 도현" charset="0"/>
                        </a:rPr>
                        <a:t>P-value</a:t>
                      </a:r>
                      <a:endParaRPr lang="ko-KR" altLang="en-US" sz="1600" b="0" strike="noStrike" kern="1200" cap="none" dirty="0">
                        <a:solidFill>
                          <a:schemeClr val="lt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13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Intercept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0.003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0.127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FF0000"/>
                          </a:solidFill>
                          <a:latin typeface="배달의민족 도현" charset="0"/>
                          <a:ea typeface="배달의민족 도현" charset="0"/>
                          <a:cs typeface="+mn-cs"/>
                        </a:rPr>
                        <a:t>0.899</a:t>
                      </a:r>
                      <a:endParaRPr lang="ko-KR" altLang="en-US" sz="1200" b="0" strike="noStrike" kern="1200" cap="none" dirty="0">
                        <a:solidFill>
                          <a:srgbClr val="FF0000"/>
                        </a:solidFill>
                        <a:latin typeface="배달의민족 도현" charset="0"/>
                        <a:ea typeface="배달의민족 도현" charset="0"/>
                        <a:cs typeface="+mn-cs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13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x1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0.067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0.975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FF0000"/>
                          </a:solidFill>
                          <a:latin typeface="배달의민족 도현" charset="0"/>
                          <a:ea typeface="배달의민족 도현" charset="0"/>
                          <a:cs typeface="+mn-cs"/>
                        </a:rPr>
                        <a:t>0.330</a:t>
                      </a:r>
                      <a:endParaRPr lang="ko-KR" altLang="en-US" sz="1200" b="0" strike="noStrike" kern="1200" cap="none" dirty="0">
                        <a:solidFill>
                          <a:srgbClr val="FF0000"/>
                        </a:solidFill>
                        <a:latin typeface="배달의민족 도현" charset="0"/>
                        <a:ea typeface="배달의민족 도현" charset="0"/>
                        <a:cs typeface="+mn-cs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13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x2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-0.238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-7.298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&lt; 0.0001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13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x3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-0.061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-1.445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FF0000"/>
                          </a:solidFill>
                          <a:latin typeface="배달의민족 도현" charset="0"/>
                          <a:ea typeface="배달의민족 도현" charset="0"/>
                          <a:cs typeface="+mn-cs"/>
                        </a:rPr>
                        <a:t>0.148</a:t>
                      </a:r>
                      <a:endParaRPr lang="ko-KR" altLang="en-US" sz="1200" b="0" strike="noStrike" kern="1200" cap="none" dirty="0">
                        <a:solidFill>
                          <a:srgbClr val="FF0000"/>
                        </a:solidFill>
                        <a:latin typeface="배달의민족 도현" charset="0"/>
                        <a:ea typeface="배달의민족 도현" charset="0"/>
                        <a:cs typeface="+mn-cs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13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x4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0.002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0.062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FF0000"/>
                          </a:solidFill>
                          <a:latin typeface="배달의민족 도현" charset="0"/>
                          <a:ea typeface="배달의민족 도현" charset="0"/>
                          <a:cs typeface="+mn-cs"/>
                        </a:rPr>
                        <a:t>0.951</a:t>
                      </a:r>
                      <a:endParaRPr lang="ko-KR" altLang="en-US" sz="1200" b="0" strike="noStrike" kern="1200" cap="none" dirty="0">
                        <a:solidFill>
                          <a:srgbClr val="FF0000"/>
                        </a:solidFill>
                        <a:latin typeface="배달의민족 도현" charset="0"/>
                        <a:ea typeface="배달의민족 도현" charset="0"/>
                        <a:cs typeface="+mn-cs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13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x5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-0.026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-1.002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FF0000"/>
                          </a:solidFill>
                          <a:latin typeface="배달의민족 도현" charset="0"/>
                          <a:ea typeface="배달의민족 도현" charset="0"/>
                          <a:cs typeface="+mn-cs"/>
                        </a:rPr>
                        <a:t>0.317</a:t>
                      </a:r>
                      <a:endParaRPr lang="ko-KR" altLang="en-US" sz="1200" b="0" strike="noStrike" kern="1200" cap="none" dirty="0">
                        <a:solidFill>
                          <a:srgbClr val="FF0000"/>
                        </a:solidFill>
                        <a:latin typeface="배달의민족 도현" charset="0"/>
                        <a:ea typeface="배달의민족 도현" charset="0"/>
                        <a:cs typeface="+mn-cs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13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x6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0.032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0.933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FF0000"/>
                          </a:solidFill>
                          <a:latin typeface="배달의민족 도현" charset="0"/>
                          <a:ea typeface="배달의민족 도현" charset="0"/>
                          <a:cs typeface="+mn-cs"/>
                        </a:rPr>
                        <a:t>0.351</a:t>
                      </a:r>
                      <a:endParaRPr lang="ko-KR" altLang="en-US" sz="1200" b="0" strike="noStrike" kern="1200" cap="none" dirty="0">
                        <a:solidFill>
                          <a:srgbClr val="FF0000"/>
                        </a:solidFill>
                        <a:latin typeface="배달의민족 도현" charset="0"/>
                        <a:ea typeface="배달의민족 도현" charset="0"/>
                        <a:cs typeface="+mn-cs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13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x7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-0.097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-2.659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0.008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13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x8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-0.021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-0.337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FF0000"/>
                          </a:solidFill>
                          <a:latin typeface="배달의민족 도현" charset="0"/>
                          <a:ea typeface="배달의민족 도현" charset="0"/>
                        </a:rPr>
                        <a:t>0.736</a:t>
                      </a:r>
                      <a:endParaRPr lang="ko-KR" altLang="en-US" sz="1200" b="0" strike="noStrike" kern="1200" cap="none" dirty="0">
                        <a:solidFill>
                          <a:srgbClr val="FF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13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x9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-0.098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-2.266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0.024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13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x10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0.191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7.082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&lt; 0.0001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13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x11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0.406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9.566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&lt; 0.0001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텍스트 상자 5"/>
          <p:cNvSpPr txBox="1">
            <a:spLocks/>
          </p:cNvSpPr>
          <p:nvPr/>
        </p:nvSpPr>
        <p:spPr>
          <a:xfrm>
            <a:off x="6301047" y="2036722"/>
            <a:ext cx="2560320" cy="113236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indent="0" algn="ctr" defTabSz="5080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도현" charset="0"/>
                <a:ea typeface="배달의민족 도현" charset="0"/>
                <a:cs typeface="+mn-cs"/>
              </a:rPr>
              <a:t>표준화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도현" charset="0"/>
                <a:ea typeface="배달의민족 도현" charset="0"/>
                <a:cs typeface="+mn-cs"/>
              </a:rPr>
              <a:t>&amp;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도현" charset="0"/>
                <a:ea typeface="배달의민족 도현" charset="0"/>
                <a:cs typeface="+mn-cs"/>
              </a:rPr>
              <a:t>회귀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도현" charset="0"/>
                <a:ea typeface="배달의민족 도현" charset="0"/>
                <a:cs typeface="+mn-cs"/>
              </a:rPr>
              <a:t>plot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도현" charset="0"/>
                <a:ea typeface="배달의민족 도현" charset="0"/>
                <a:cs typeface="+mn-cs"/>
              </a:rPr>
              <a:t>에서 이상치 제거한 결과</a:t>
            </a:r>
          </a:p>
        </p:txBody>
      </p:sp>
      <p:sp>
        <p:nvSpPr>
          <p:cNvPr id="9" name="텍스트 상자 5"/>
          <p:cNvSpPr txBox="1">
            <a:spLocks/>
          </p:cNvSpPr>
          <p:nvPr/>
        </p:nvSpPr>
        <p:spPr>
          <a:xfrm>
            <a:off x="6301047" y="4644614"/>
            <a:ext cx="2560320" cy="120161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indent="0" algn="ctr" defTabSz="5080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70055"/>
                </a:solidFill>
                <a:effectLst/>
                <a:uLnTx/>
                <a:uFillTx/>
                <a:latin typeface="배달의민족 도현" charset="0"/>
                <a:ea typeface="배달의민족 도현" charset="0"/>
                <a:cs typeface="+mn-cs"/>
              </a:rPr>
              <a:t> P-value &gt; 0.05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  <a:lumOff val="0"/>
                  </a:srgbClr>
                </a:solidFill>
                <a:effectLst/>
                <a:uLnTx/>
                <a:uFillTx/>
                <a:latin typeface="배달의민족 도현" charset="0"/>
                <a:ea typeface="배달의민족 도현" charset="0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도현" charset="0"/>
                <a:ea typeface="배달의민족 도현" charset="0"/>
                <a:cs typeface="+mn-cs"/>
              </a:rPr>
              <a:t>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도현" charset="0"/>
              <a:ea typeface="배달의민족 도현" charset="0"/>
              <a:cs typeface="+mn-cs"/>
            </a:endParaRPr>
          </a:p>
          <a:p>
            <a:pPr marL="0" marR="0" lvl="0" indent="0" algn="ctr" defTabSz="5080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도현" charset="0"/>
                <a:ea typeface="배달의민족 도현" charset="0"/>
                <a:cs typeface="+mn-cs"/>
              </a:rPr>
              <a:t> 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도현" charset="0"/>
                <a:ea typeface="배달의민족 도현" charset="0"/>
                <a:cs typeface="+mn-cs"/>
              </a:rPr>
              <a:t>변수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도현" charset="0"/>
                <a:ea typeface="배달의민족 도현" charset="0"/>
                <a:cs typeface="+mn-cs"/>
              </a:rPr>
              <a:t>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도현" charset="0"/>
                <a:ea typeface="배달의민족 도현" charset="0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도현" charset="0"/>
                <a:ea typeface="배달의민족 도현" charset="0"/>
                <a:cs typeface="+mn-cs"/>
              </a:rPr>
              <a:t>제거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도현" charset="0"/>
              <a:ea typeface="배달의민족 도현" charset="0"/>
              <a:cs typeface="+mn-cs"/>
            </a:endParaRPr>
          </a:p>
        </p:txBody>
      </p:sp>
      <p:sp>
        <p:nvSpPr>
          <p:cNvPr id="8" name="텍스트 상자 5"/>
          <p:cNvSpPr txBox="1">
            <a:spLocks/>
          </p:cNvSpPr>
          <p:nvPr/>
        </p:nvSpPr>
        <p:spPr>
          <a:xfrm>
            <a:off x="608965" y="922191"/>
            <a:ext cx="6290599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>
            <a:defPPr>
              <a:defRPr lang="ko-KR"/>
            </a:defPPr>
            <a:lvl1pPr indent="0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="1">
                <a:latin typeface="배달의민족 도현" charset="0"/>
                <a:ea typeface="배달의민족 도현" charset="0"/>
              </a:defRPr>
            </a:lvl1pPr>
          </a:lstStyle>
          <a:p>
            <a:r>
              <a:rPr lang="en-US" altLang="ko-KR" dirty="0"/>
              <a:t>D.</a:t>
            </a:r>
            <a:r>
              <a:rPr lang="ko-KR" altLang="en-US" dirty="0"/>
              <a:t>변수 선택</a:t>
            </a:r>
            <a:r>
              <a:rPr lang="en-US" altLang="ko-KR" dirty="0"/>
              <a:t>(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표준화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37490" y="95885"/>
            <a:ext cx="9140190" cy="6807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모형 구축 및 평가</a:t>
            </a:r>
            <a:endParaRPr lang="en-US" sz="3000" dirty="0"/>
          </a:p>
        </p:txBody>
      </p:sp>
      <p:sp>
        <p:nvSpPr>
          <p:cNvPr id="11" name="아래쪽 화살표 10"/>
          <p:cNvSpPr/>
          <p:nvPr/>
        </p:nvSpPr>
        <p:spPr>
          <a:xfrm>
            <a:off x="7383376" y="3429000"/>
            <a:ext cx="540327" cy="739832"/>
          </a:xfrm>
          <a:prstGeom prst="downArrow">
            <a:avLst/>
          </a:prstGeom>
          <a:solidFill>
            <a:srgbClr val="681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922ACA-0744-426A-9434-F2F40728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92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상자 5"/>
          <p:cNvSpPr txBox="1">
            <a:spLocks/>
          </p:cNvSpPr>
          <p:nvPr/>
        </p:nvSpPr>
        <p:spPr>
          <a:xfrm>
            <a:off x="3339090" y="5057828"/>
            <a:ext cx="4314913" cy="6476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indent="0" algn="l" defTabSz="5080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70055"/>
                </a:solidFill>
                <a:effectLst/>
                <a:uLnTx/>
                <a:uFillTx/>
                <a:latin typeface="배달의민족 도현" charset="0"/>
                <a:ea typeface="배달의민족 도현" charset="0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70055"/>
                </a:solidFill>
                <a:effectLst/>
                <a:uLnTx/>
                <a:uFillTx/>
                <a:latin typeface="배달의민족 도현" charset="0"/>
                <a:ea typeface="배달의민족 도현" charset="0"/>
                <a:cs typeface="+mn-cs"/>
              </a:rPr>
              <a:t>등분산성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70055"/>
                </a:solidFill>
                <a:effectLst/>
                <a:uLnTx/>
                <a:uFillTx/>
                <a:latin typeface="배달의민족 도현" charset="0"/>
                <a:ea typeface="배달의민족 도현" charset="0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70055"/>
                </a:solidFill>
                <a:effectLst/>
                <a:uLnTx/>
                <a:uFillTx/>
                <a:latin typeface="배달의민족 도현" charset="0"/>
                <a:ea typeface="배달의민족 도현" charset="0"/>
                <a:cs typeface="+mn-cs"/>
              </a:rPr>
              <a:t>정규성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70055"/>
                </a:solidFill>
                <a:effectLst/>
                <a:uLnTx/>
                <a:uFillTx/>
                <a:latin typeface="배달의민족 도현" charset="0"/>
                <a:ea typeface="배달의민족 도현" charset="0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70055"/>
                </a:solidFill>
                <a:effectLst/>
                <a:uLnTx/>
                <a:uFillTx/>
                <a:latin typeface="배달의민족 도현" charset="0"/>
                <a:ea typeface="배달의민족 도현" charset="0"/>
                <a:cs typeface="+mn-cs"/>
              </a:rPr>
              <a:t>독립성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70055"/>
                </a:solidFill>
                <a:effectLst/>
                <a:uLnTx/>
                <a:uFillTx/>
                <a:latin typeface="배달의민족 도현" charset="0"/>
                <a:ea typeface="배달의민족 도현" charset="0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도현" charset="0"/>
                <a:ea typeface="배달의민족 도현" charset="0"/>
                <a:cs typeface="+mn-cs"/>
              </a:rPr>
              <a:t>검정 필요</a:t>
            </a:r>
          </a:p>
        </p:txBody>
      </p:sp>
      <p:sp>
        <p:nvSpPr>
          <p:cNvPr id="8" name="텍스트 상자 5"/>
          <p:cNvSpPr txBox="1">
            <a:spLocks/>
          </p:cNvSpPr>
          <p:nvPr/>
        </p:nvSpPr>
        <p:spPr>
          <a:xfrm>
            <a:off x="608965" y="922191"/>
            <a:ext cx="6290599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>
            <a:defPPr>
              <a:defRPr lang="ko-KR"/>
            </a:defPPr>
            <a:lvl1pPr indent="0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="1">
                <a:latin typeface="배달의민족 도현" charset="0"/>
                <a:ea typeface="배달의민족 도현" charset="0"/>
              </a:defRPr>
            </a:lvl1pPr>
          </a:lstStyle>
          <a:p>
            <a:r>
              <a:rPr lang="en-US" altLang="ko-KR" dirty="0"/>
              <a:t>E.2</a:t>
            </a:r>
            <a:r>
              <a:rPr lang="ko-KR" altLang="en-US" dirty="0"/>
              <a:t>차 모형 구축</a:t>
            </a:r>
            <a:r>
              <a:rPr lang="en-US" altLang="ko-KR" dirty="0"/>
              <a:t>(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표준화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7490" y="95885"/>
            <a:ext cx="9140190" cy="6807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모형 구축 및 평가</a:t>
            </a:r>
            <a:endParaRPr lang="en-US" sz="3000" dirty="0"/>
          </a:p>
        </p:txBody>
      </p:sp>
      <p:sp>
        <p:nvSpPr>
          <p:cNvPr id="10" name="아래쪽 화살표 9"/>
          <p:cNvSpPr/>
          <p:nvPr/>
        </p:nvSpPr>
        <p:spPr>
          <a:xfrm rot="16200000">
            <a:off x="2817130" y="5148385"/>
            <a:ext cx="440616" cy="603305"/>
          </a:xfrm>
          <a:prstGeom prst="downArrow">
            <a:avLst/>
          </a:prstGeom>
          <a:solidFill>
            <a:srgbClr val="681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773635"/>
              </p:ext>
            </p:extLst>
          </p:nvPr>
        </p:nvGraphicFramePr>
        <p:xfrm>
          <a:off x="2189348" y="1889478"/>
          <a:ext cx="5236473" cy="31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236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Estimate</a:t>
                      </a:r>
                      <a:endParaRPr lang="ko-KR" altLang="en-US" sz="16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T value</a:t>
                      </a:r>
                      <a:endParaRPr lang="ko-KR" altLang="en-US" sz="16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lt1"/>
                          </a:solidFill>
                          <a:latin typeface="배달의민족 도현" charset="0"/>
                          <a:ea typeface="배달의민족 도현" charset="0"/>
                        </a:rPr>
                        <a:t>P-value</a:t>
                      </a:r>
                      <a:endParaRPr lang="ko-KR" altLang="en-US" sz="1600" b="0" strike="noStrike" kern="1200" cap="none" dirty="0">
                        <a:solidFill>
                          <a:schemeClr val="lt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Intercept</a:t>
                      </a:r>
                      <a:endParaRPr lang="ko-KR" altLang="en-US" sz="16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  0.003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0.121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0.903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휘발성</a:t>
                      </a:r>
                      <a:endParaRPr lang="en-US" altLang="ko-KR" sz="16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산도</a:t>
                      </a: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 -0.226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 -8.482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 </a:t>
                      </a: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&lt; 0.0001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총</a:t>
                      </a:r>
                      <a:endParaRPr lang="en-US" altLang="ko-KR" sz="16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이산화황</a:t>
                      </a: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  -0.084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-3.390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&lt; 0.0001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pH</a:t>
                      </a:r>
                      <a:endParaRPr lang="ko-KR" altLang="en-US" sz="16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 -0.103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-4.030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&lt; 0.0001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황산염</a:t>
                      </a: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0.185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7.273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&lt; 0.0001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알코올</a:t>
                      </a: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  0.415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15.881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&lt; 0.0001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E7D776-C2CA-4D51-A77E-72FCBCEB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347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224790" y="1174844"/>
            <a:ext cx="9617710" cy="4268183"/>
            <a:chOff x="224790" y="1501538"/>
            <a:chExt cx="9617710" cy="4305013"/>
          </a:xfrm>
        </p:grpSpPr>
        <p:pic>
          <p:nvPicPr>
            <p:cNvPr id="5" name="그림 4" descr="C:/Users/pc/AppData/Roaming/PolarisOffice/ETemp/13196_13113808/fImage32961013741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24" t="15908" r="50696" b="48205"/>
            <a:stretch>
              <a:fillRect/>
            </a:stretch>
          </p:blipFill>
          <p:spPr>
            <a:xfrm>
              <a:off x="224790" y="1501538"/>
              <a:ext cx="3268345" cy="352869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9" name="텍스트 상자 6"/>
            <p:cNvSpPr txBox="1">
              <a:spLocks/>
            </p:cNvSpPr>
            <p:nvPr/>
          </p:nvSpPr>
          <p:spPr>
            <a:xfrm>
              <a:off x="905828" y="5104809"/>
              <a:ext cx="2225300" cy="40068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b="0" strike="noStrike" cap="none" dirty="0">
                  <a:latin typeface="배달의민족 도현" charset="0"/>
                  <a:ea typeface="배달의민족 도현" charset="0"/>
                </a:rPr>
                <a:t>   -</a:t>
              </a:r>
              <a:r>
                <a:rPr lang="en-US" altLang="ko-KR" sz="2000" b="0" strike="noStrike" cap="none" dirty="0" err="1">
                  <a:latin typeface="배달의민족 도현" charset="0"/>
                  <a:ea typeface="배달의민족 도현" charset="0"/>
                </a:rPr>
                <a:t>등분산성</a:t>
              </a:r>
              <a:r>
                <a:rPr lang="en-US" altLang="ko-KR" sz="2000" b="0" strike="noStrike" cap="none" dirty="0">
                  <a:latin typeface="배달의민족 도현" charset="0"/>
                  <a:ea typeface="배달의민족 도현" charset="0"/>
                </a:rPr>
                <a:t> 만</a:t>
              </a:r>
              <a:r>
                <a:rPr lang="ko-KR" altLang="en-US" sz="2000" b="0" strike="noStrike" cap="none" dirty="0">
                  <a:latin typeface="배달의민족 도현" charset="0"/>
                  <a:ea typeface="배달의민족 도현" charset="0"/>
                </a:rPr>
                <a:t>족</a:t>
              </a:r>
            </a:p>
          </p:txBody>
        </p:sp>
        <p:pic>
          <p:nvPicPr>
            <p:cNvPr id="10" name="그림 9" descr="C:/Users/pc/AppData/Roaming/PolarisOffice/ETemp/13196_13113808/fImage3296101408467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69" t="15908" r="29384" b="48205"/>
            <a:stretch>
              <a:fillRect/>
            </a:stretch>
          </p:blipFill>
          <p:spPr>
            <a:xfrm>
              <a:off x="3418840" y="1538368"/>
              <a:ext cx="3441065" cy="3491865"/>
            </a:xfrm>
            <a:prstGeom prst="rect">
              <a:avLst/>
            </a:prstGeom>
            <a:noFill/>
            <a:ln w="0">
              <a:noFill/>
              <a:prstDash/>
            </a:ln>
          </p:spPr>
        </p:pic>
        <p:sp>
          <p:nvSpPr>
            <p:cNvPr id="11" name="텍스트 상자 8"/>
            <p:cNvSpPr txBox="1">
              <a:spLocks/>
            </p:cNvSpPr>
            <p:nvPr/>
          </p:nvSpPr>
          <p:spPr>
            <a:xfrm>
              <a:off x="6859905" y="2693433"/>
              <a:ext cx="2982595" cy="404856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b="0" strike="noStrike" cap="none" dirty="0">
                <a:latin typeface="배달의민족 도현" charset="0"/>
                <a:ea typeface="배달의민족 도현" charset="0"/>
              </a:endParaRPr>
            </a:p>
          </p:txBody>
        </p:sp>
        <p:sp>
          <p:nvSpPr>
            <p:cNvPr id="12" name="텍스트 상자 10"/>
            <p:cNvSpPr txBox="1">
              <a:spLocks/>
            </p:cNvSpPr>
            <p:nvPr/>
          </p:nvSpPr>
          <p:spPr>
            <a:xfrm>
              <a:off x="6742139" y="5085704"/>
              <a:ext cx="2995295" cy="401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atin typeface="배달의민족 도현" charset="0"/>
                  <a:ea typeface="배달의민족 도현" charset="0"/>
                </a:defRPr>
              </a:lvl1pPr>
            </a:lstStyle>
            <a:p>
              <a:pPr algn="ctr"/>
              <a:r>
                <a:rPr lang="en-US" altLang="ko-KR" dirty="0"/>
                <a:t>- </a:t>
              </a:r>
              <a:r>
                <a:rPr lang="en-US" altLang="ko-KR" dirty="0" err="1"/>
                <a:t>독립성</a:t>
              </a:r>
              <a:r>
                <a:rPr lang="en-US" altLang="ko-KR" dirty="0"/>
                <a:t> </a:t>
              </a:r>
              <a:r>
                <a:rPr lang="en-US" altLang="ko-KR" dirty="0" err="1"/>
                <a:t>만족X</a:t>
              </a:r>
              <a:endParaRPr lang="ko-KR" altLang="en-US" dirty="0"/>
            </a:p>
          </p:txBody>
        </p:sp>
        <p:sp>
          <p:nvSpPr>
            <p:cNvPr id="14" name="텍스트 상자 12"/>
            <p:cNvSpPr txBox="1">
              <a:spLocks/>
            </p:cNvSpPr>
            <p:nvPr/>
          </p:nvSpPr>
          <p:spPr>
            <a:xfrm>
              <a:off x="7293204" y="2031044"/>
              <a:ext cx="2084476" cy="2050147"/>
            </a:xfrm>
            <a:prstGeom prst="rect">
              <a:avLst/>
            </a:prstGeom>
            <a:noFill/>
            <a:ln w="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2200" b="1" dirty="0">
                  <a:latin typeface="배달의민족 도현" charset="0"/>
                  <a:ea typeface="배달의민족 도현" charset="0"/>
                </a:rPr>
                <a:t>더빈 왓슨 검정</a:t>
              </a:r>
              <a:endParaRPr lang="en-US" altLang="ko-KR" sz="2200" b="1" strike="noStrike" cap="none" dirty="0">
                <a:latin typeface="배달의민족 도현" charset="0"/>
                <a:ea typeface="배달의민족 도현" charset="0"/>
              </a:endParaRPr>
            </a:p>
            <a:p>
              <a:pPr algn="ctr" defTabSz="508000"/>
              <a:endParaRPr lang="en-US" altLang="ko-KR" dirty="0">
                <a:latin typeface="배달의민족 도현" charset="0"/>
                <a:ea typeface="배달의민족 도현" charset="0"/>
              </a:endParaRPr>
            </a:p>
            <a:p>
              <a:pPr algn="ctr" defTabSz="508000"/>
              <a:endParaRPr lang="en-US" altLang="ko-KR" dirty="0">
                <a:latin typeface="배달의민족 도현" charset="0"/>
                <a:ea typeface="배달의민족 도현" charset="0"/>
              </a:endParaRPr>
            </a:p>
            <a:p>
              <a:pPr algn="ctr" defTabSz="508000"/>
              <a:r>
                <a:rPr lang="en-US" altLang="ko-KR" dirty="0">
                  <a:latin typeface="배달의민족 도현" charset="0"/>
                  <a:ea typeface="배달의민족 도현" charset="0"/>
                </a:rPr>
                <a:t>DW = 1.6394</a:t>
              </a:r>
              <a:endParaRPr lang="ko-KR" altLang="en-US" dirty="0">
                <a:latin typeface="배달의민족 도현" charset="0"/>
                <a:ea typeface="배달의민족 도현" charset="0"/>
              </a:endParaRPr>
            </a:p>
            <a:p>
              <a:pPr algn="ctr" defTabSz="508000"/>
              <a:endParaRPr lang="ko-KR" altLang="en-US" sz="2000" dirty="0">
                <a:latin typeface="배달의민족 도현" charset="0"/>
                <a:ea typeface="배달의민족 도현" charset="0"/>
              </a:endParaRPr>
            </a:p>
            <a:p>
              <a:pPr algn="ctr" defTabSz="508000"/>
              <a:r>
                <a:rPr lang="en-US" altLang="ko-KR" dirty="0">
                  <a:latin typeface="배달의민족 도현" charset="0"/>
                  <a:ea typeface="배달의민족 도현" charset="0"/>
                </a:rPr>
                <a:t>P-value&lt; 0.001</a:t>
              </a:r>
            </a:p>
            <a:p>
              <a:pPr algn="ctr" defTabSz="508000"/>
              <a:endParaRPr lang="ko-KR" altLang="en-US" sz="700" dirty="0">
                <a:latin typeface="배달의민족 도현" charset="0"/>
                <a:ea typeface="배달의민족 도현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05746" y="5098665"/>
              <a:ext cx="2743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배달의민족 도현" charset="0"/>
                  <a:ea typeface="배달의민족 도현" charset="0"/>
                </a:rPr>
                <a:t>-</a:t>
              </a:r>
              <a:r>
                <a:rPr lang="en-US" altLang="ko-KR" sz="2000" dirty="0" err="1">
                  <a:latin typeface="배달의민족 도현" charset="0"/>
                  <a:ea typeface="배달의민족 도현" charset="0"/>
                </a:rPr>
                <a:t>정규성</a:t>
              </a:r>
              <a:r>
                <a:rPr lang="en-US" altLang="ko-KR" sz="2000" dirty="0">
                  <a:latin typeface="배달의민족 도현" charset="0"/>
                  <a:ea typeface="배달의민족 도현" charset="0"/>
                </a:rPr>
                <a:t> </a:t>
              </a:r>
              <a:r>
                <a:rPr lang="en-US" altLang="ko-KR" sz="2000" dirty="0" err="1">
                  <a:latin typeface="배달의민족 도현" charset="0"/>
                  <a:ea typeface="배달의민족 도현" charset="0"/>
                </a:rPr>
                <a:t>만족</a:t>
              </a:r>
              <a:endParaRPr lang="ko-KR" altLang="en-US" sz="2000" dirty="0">
                <a:latin typeface="배달의민족 도현" charset="0"/>
                <a:ea typeface="배달의민족 도현" charset="0"/>
              </a:endParaRPr>
            </a:p>
            <a:p>
              <a:endParaRPr lang="ko-KR" altLang="en-US" sz="2000" dirty="0"/>
            </a:p>
          </p:txBody>
        </p:sp>
      </p:grpSp>
      <p:sp>
        <p:nvSpPr>
          <p:cNvPr id="6" name="텍스트 상자 5"/>
          <p:cNvSpPr txBox="1">
            <a:spLocks/>
          </p:cNvSpPr>
          <p:nvPr/>
        </p:nvSpPr>
        <p:spPr>
          <a:xfrm>
            <a:off x="1056005" y="1222080"/>
            <a:ext cx="2560320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배달의민족 도현" charset="0"/>
              <a:ea typeface="배달의민족 도현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37490" y="95885"/>
            <a:ext cx="9140190" cy="6807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모형 구축 및 평가</a:t>
            </a:r>
            <a:endParaRPr lang="en-US" sz="3000" dirty="0"/>
          </a:p>
        </p:txBody>
      </p:sp>
      <p:sp>
        <p:nvSpPr>
          <p:cNvPr id="16" name="텍스트 상자 5"/>
          <p:cNvSpPr txBox="1">
            <a:spLocks/>
          </p:cNvSpPr>
          <p:nvPr/>
        </p:nvSpPr>
        <p:spPr>
          <a:xfrm>
            <a:off x="608965" y="922191"/>
            <a:ext cx="6290599" cy="47833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>
            <a:defPPr>
              <a:defRPr lang="ko-KR"/>
            </a:defPPr>
            <a:lvl1pPr indent="0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="1">
                <a:latin typeface="배달의민족 도현" charset="0"/>
                <a:ea typeface="배달의민족 도현" charset="0"/>
              </a:defRPr>
            </a:lvl1pPr>
          </a:lstStyle>
          <a:p>
            <a:r>
              <a:rPr lang="en-US" altLang="ko-KR" dirty="0" err="1"/>
              <a:t>F.회귀모형</a:t>
            </a:r>
            <a:r>
              <a:rPr lang="en-US" altLang="ko-KR" dirty="0"/>
              <a:t> </a:t>
            </a:r>
            <a:r>
              <a:rPr lang="en-US" altLang="ko-KR" dirty="0" err="1"/>
              <a:t>가정</a:t>
            </a:r>
            <a:r>
              <a:rPr lang="en-US" altLang="ko-KR" dirty="0"/>
              <a:t> </a:t>
            </a:r>
            <a:r>
              <a:rPr lang="en-US" altLang="ko-KR" dirty="0" err="1"/>
              <a:t>확인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01614" y="5669270"/>
            <a:ext cx="225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70055"/>
                </a:solidFill>
                <a:latin typeface="배달의민족 도현" charset="0"/>
                <a:ea typeface="배달의민족 도현" charset="0"/>
              </a:rPr>
              <a:t>독립성 </a:t>
            </a:r>
            <a:r>
              <a:rPr lang="ko-KR" altLang="en-US" dirty="0">
                <a:latin typeface="배달의민족 도현" charset="0"/>
                <a:ea typeface="배달의민족 도현" charset="0"/>
              </a:rPr>
              <a:t>가정</a:t>
            </a:r>
          </a:p>
        </p:txBody>
      </p:sp>
      <p:sp>
        <p:nvSpPr>
          <p:cNvPr id="21" name="아래쪽 화살표 20"/>
          <p:cNvSpPr/>
          <p:nvPr/>
        </p:nvSpPr>
        <p:spPr>
          <a:xfrm rot="16200000">
            <a:off x="3949245" y="5516640"/>
            <a:ext cx="440616" cy="603305"/>
          </a:xfrm>
          <a:prstGeom prst="downArrow">
            <a:avLst/>
          </a:prstGeom>
          <a:solidFill>
            <a:srgbClr val="681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420050E-283C-4AC9-AAC6-74FC7335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088000"/>
              </p:ext>
            </p:extLst>
          </p:nvPr>
        </p:nvGraphicFramePr>
        <p:xfrm>
          <a:off x="2189348" y="1661866"/>
          <a:ext cx="5236473" cy="317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236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Estimate</a:t>
                      </a:r>
                      <a:endParaRPr lang="ko-KR" altLang="en-US" sz="16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T value</a:t>
                      </a:r>
                      <a:endParaRPr lang="ko-KR" altLang="en-US" sz="16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lt1"/>
                          </a:solidFill>
                          <a:latin typeface="배달의민족 도현" charset="0"/>
                          <a:ea typeface="배달의민족 도현" charset="0"/>
                        </a:rPr>
                        <a:t>P-value</a:t>
                      </a:r>
                      <a:endParaRPr lang="ko-KR" altLang="en-US" sz="1600" b="0" strike="noStrike" kern="1200" cap="none" dirty="0">
                        <a:solidFill>
                          <a:schemeClr val="lt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Intercept</a:t>
                      </a:r>
                      <a:endParaRPr lang="ko-KR" altLang="en-US" sz="16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  0.003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0.121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0.903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휘발성</a:t>
                      </a:r>
                      <a:endParaRPr lang="en-US" altLang="ko-KR" sz="16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산도</a:t>
                      </a: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 -0.226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 -8.482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 </a:t>
                      </a: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&lt; 0.0001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총</a:t>
                      </a:r>
                      <a:endParaRPr lang="en-US" altLang="ko-KR" sz="16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이산화황</a:t>
                      </a: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  -0.084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-3.390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&lt; 0.0001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pH</a:t>
                      </a:r>
                      <a:endParaRPr lang="ko-KR" altLang="en-US" sz="16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 -0.103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-4.030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&lt; 0.0001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황산염</a:t>
                      </a: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0.185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7.273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&lt; 0.0001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알코올</a:t>
                      </a: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  0.415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15.881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&lt; 0.0001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텍스트 상자 5"/>
          <p:cNvSpPr txBox="1">
            <a:spLocks/>
          </p:cNvSpPr>
          <p:nvPr/>
        </p:nvSpPr>
        <p:spPr>
          <a:xfrm>
            <a:off x="608965" y="922191"/>
            <a:ext cx="6290599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>
            <a:defPPr>
              <a:defRPr lang="ko-KR"/>
            </a:defPPr>
            <a:lvl1pPr indent="0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="1">
                <a:latin typeface="배달의민족 도현" charset="0"/>
                <a:ea typeface="배달의민족 도현" charset="0"/>
              </a:defRPr>
            </a:lvl1pPr>
          </a:lstStyle>
          <a:p>
            <a:r>
              <a:rPr lang="en-US" altLang="ko-KR" dirty="0"/>
              <a:t>G.</a:t>
            </a:r>
            <a:r>
              <a:rPr lang="ko-KR" altLang="en-US" dirty="0"/>
              <a:t>최종 회귀 모형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7490" y="95885"/>
            <a:ext cx="9140190" cy="6807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모형 구축 및 평가</a:t>
            </a:r>
            <a:endParaRPr lang="en-US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1020890" y="4970465"/>
            <a:ext cx="8124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sz="2000" dirty="0">
                <a:latin typeface="+mj-ea"/>
                <a:ea typeface="+mj-ea"/>
              </a:rPr>
              <a:t>y=-0.23</a:t>
            </a:r>
            <a:r>
              <a:rPr lang="ko-KR" altLang="en-US" sz="2000" b="1" dirty="0">
                <a:latin typeface="+mj-ea"/>
                <a:ea typeface="+mj-ea"/>
              </a:rPr>
              <a:t>휘발성 산도</a:t>
            </a:r>
            <a:r>
              <a:rPr lang="en-US" altLang="ko-KR" sz="2000" b="1" dirty="0">
                <a:latin typeface="+mj-ea"/>
                <a:ea typeface="+mj-ea"/>
              </a:rPr>
              <a:t>-</a:t>
            </a:r>
            <a:r>
              <a:rPr lang="en-US" altLang="ko-KR" sz="2000" dirty="0">
                <a:latin typeface="+mj-ea"/>
                <a:ea typeface="+mj-ea"/>
              </a:rPr>
              <a:t>0.08</a:t>
            </a:r>
            <a:r>
              <a:rPr lang="ko-KR" altLang="en-US" sz="2000" b="1" dirty="0">
                <a:latin typeface="+mj-ea"/>
                <a:ea typeface="+mj-ea"/>
              </a:rPr>
              <a:t>총 이산화황</a:t>
            </a:r>
            <a:r>
              <a:rPr lang="en-US" altLang="ko-KR" sz="2000" dirty="0">
                <a:latin typeface="+mj-ea"/>
                <a:ea typeface="+mj-ea"/>
              </a:rPr>
              <a:t>-0.1</a:t>
            </a:r>
            <a:r>
              <a:rPr lang="en-US" altLang="ko-KR" sz="2000" b="1" dirty="0">
                <a:latin typeface="+mj-ea"/>
                <a:ea typeface="+mj-ea"/>
              </a:rPr>
              <a:t>ph</a:t>
            </a:r>
            <a:r>
              <a:rPr lang="en-US" altLang="ko-KR" sz="2000" dirty="0">
                <a:latin typeface="+mj-ea"/>
                <a:ea typeface="+mj-ea"/>
              </a:rPr>
              <a:t>+0.18</a:t>
            </a:r>
            <a:r>
              <a:rPr lang="ko-KR" altLang="en-US" sz="2000" b="1" dirty="0">
                <a:latin typeface="+mj-ea"/>
                <a:ea typeface="+mj-ea"/>
              </a:rPr>
              <a:t>황산염</a:t>
            </a:r>
            <a:r>
              <a:rPr lang="en-US" altLang="ko-KR" sz="2000" dirty="0">
                <a:latin typeface="+mj-ea"/>
                <a:ea typeface="+mj-ea"/>
              </a:rPr>
              <a:t>+0.41</a:t>
            </a:r>
            <a:r>
              <a:rPr lang="ko-KR" altLang="en-US" sz="2000" b="1" dirty="0">
                <a:latin typeface="+mj-ea"/>
                <a:ea typeface="+mj-ea"/>
              </a:rPr>
              <a:t>알코올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14" name="텍스트 상자 5"/>
          <p:cNvSpPr txBox="1">
            <a:spLocks/>
          </p:cNvSpPr>
          <p:nvPr/>
        </p:nvSpPr>
        <p:spPr>
          <a:xfrm>
            <a:off x="2580047" y="5392889"/>
            <a:ext cx="5321875" cy="83227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marR="0" lvl="0" indent="0" algn="l" defTabSz="5080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Arial" charset="0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70055"/>
                </a:solidFill>
                <a:effectLst/>
                <a:uLnTx/>
                <a:uFillTx/>
                <a:latin typeface="배달의민족 도현" charset="0"/>
                <a:ea typeface="배달의민족 도현" charset="0"/>
                <a:cs typeface="+mn-cs"/>
              </a:rPr>
              <a:t> </a:t>
            </a:r>
            <a:r>
              <a:rPr lang="en-US" altLang="ko-KR" sz="2000" dirty="0">
                <a:latin typeface="배달의민족 도현" charset="0"/>
                <a:ea typeface="배달의민족 도현" charset="0"/>
              </a:rPr>
              <a:t>quality</a:t>
            </a:r>
            <a:r>
              <a:rPr lang="ko-KR" altLang="en-US" sz="2000" dirty="0">
                <a:latin typeface="배달의민족 도현" charset="0"/>
                <a:ea typeface="배달의민족 도현" charset="0"/>
              </a:rPr>
              <a:t>는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70055"/>
                </a:solidFill>
                <a:effectLst/>
                <a:uLnTx/>
                <a:uFillTx/>
                <a:latin typeface="배달의민족 도현" charset="0"/>
                <a:ea typeface="배달의민족 도현" charset="0"/>
              </a:rPr>
              <a:t>알코올</a:t>
            </a:r>
            <a:r>
              <a:rPr lang="ko-KR" altLang="en-US" sz="2000" dirty="0">
                <a:latin typeface="배달의민족 도현" charset="0"/>
                <a:ea typeface="배달의민족 도현" charset="0"/>
              </a:rPr>
              <a:t>에 가장 큰 영향을 받음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배달의민족 도현" charset="0"/>
              <a:ea typeface="배달의민족 도현" charset="0"/>
            </a:endParaRPr>
          </a:p>
        </p:txBody>
      </p:sp>
      <p:sp>
        <p:nvSpPr>
          <p:cNvPr id="15" name="아래쪽 화살표 14"/>
          <p:cNvSpPr/>
          <p:nvPr/>
        </p:nvSpPr>
        <p:spPr>
          <a:xfrm rot="16200000">
            <a:off x="2058087" y="5616066"/>
            <a:ext cx="440616" cy="603305"/>
          </a:xfrm>
          <a:prstGeom prst="downArrow">
            <a:avLst/>
          </a:prstGeom>
          <a:solidFill>
            <a:srgbClr val="681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82603F5-5FB2-4DBE-8A9F-86B95FA8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89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237490" y="95885"/>
            <a:ext cx="9140190" cy="6807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모형 구축 및 평가</a:t>
            </a:r>
            <a:endParaRPr lang="en-US" sz="3000" dirty="0"/>
          </a:p>
        </p:txBody>
      </p:sp>
      <p:sp>
        <p:nvSpPr>
          <p:cNvPr id="25" name="텍스트 상자 5"/>
          <p:cNvSpPr txBox="1">
            <a:spLocks/>
          </p:cNvSpPr>
          <p:nvPr/>
        </p:nvSpPr>
        <p:spPr>
          <a:xfrm>
            <a:off x="608965" y="922191"/>
            <a:ext cx="6290599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>
            <a:defPPr>
              <a:defRPr lang="ko-KR"/>
            </a:defPPr>
            <a:lvl1pPr indent="0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="1">
                <a:latin typeface="배달의민족 도현" charset="0"/>
                <a:ea typeface="배달의민족 도현" charset="0"/>
              </a:defRPr>
            </a:lvl1pPr>
          </a:lstStyle>
          <a:p>
            <a:r>
              <a:rPr lang="en-US" altLang="ko-KR" dirty="0"/>
              <a:t>H.</a:t>
            </a:r>
            <a:r>
              <a:rPr lang="ko-KR" altLang="en-US" dirty="0"/>
              <a:t>모형 평가</a:t>
            </a:r>
          </a:p>
        </p:txBody>
      </p:sp>
      <p:sp>
        <p:nvSpPr>
          <p:cNvPr id="27" name="텍스트 상자 5"/>
          <p:cNvSpPr txBox="1">
            <a:spLocks/>
          </p:cNvSpPr>
          <p:nvPr/>
        </p:nvSpPr>
        <p:spPr>
          <a:xfrm>
            <a:off x="1329810" y="3919243"/>
            <a:ext cx="3546978" cy="6457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배달의민족 도현" charset="0"/>
                <a:ea typeface="배달의민족 도현" charset="0"/>
              </a:rPr>
              <a:t>Mse, mst 이용 test set에서의 </a:t>
            </a:r>
            <a:endParaRPr lang="ko-KR" altLang="en-US" sz="1800" b="0" strike="noStrike" cap="none" dirty="0">
              <a:latin typeface="배달의민족 도현" charset="0"/>
              <a:ea typeface="배달의민족 도현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배달의민족 도현" charset="0"/>
                <a:ea typeface="배달의민족 도현" charset="0"/>
              </a:rPr>
              <a:t>Adj r-square : 0.3319</a:t>
            </a:r>
            <a:endParaRPr lang="ko-KR" altLang="en-US" sz="1800" b="0" strike="noStrike" cap="none" dirty="0">
              <a:latin typeface="배달의민족 도현" charset="0"/>
              <a:ea typeface="배달의민족 도현" charset="0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171803"/>
              </p:ext>
            </p:extLst>
          </p:nvPr>
        </p:nvGraphicFramePr>
        <p:xfrm>
          <a:off x="5855564" y="2339576"/>
          <a:ext cx="2088000" cy="253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857"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예측 </a:t>
                      </a:r>
                      <a:r>
                        <a:rPr lang="en-US" altLang="ko-KR" sz="1800" b="0" strike="noStrike" kern="1200" cap="none" dirty="0" err="1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등급</a:t>
                      </a:r>
                      <a:endParaRPr lang="ko-KR" altLang="en-US" sz="18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비율</a:t>
                      </a:r>
                      <a:endParaRPr lang="ko-KR" altLang="en-US" sz="18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794">
                <a:tc>
                  <a:txBody>
                    <a:bodyPr/>
                    <a:lstStyle/>
                    <a:p>
                      <a:pPr marL="0" indent="0" algn="r" defTabSz="9144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  <a:cs typeface="+mn-cs"/>
                        </a:rPr>
                        <a:t>반올림</a:t>
                      </a:r>
                      <a:endParaRPr lang="ko-KR" altLang="en-US" sz="16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  <a:cs typeface="+mn-cs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  <a:cs typeface="+mn-cs"/>
                        </a:rPr>
                        <a:t>56.9%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  <a:cs typeface="+mn-cs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794">
                <a:tc>
                  <a:txBody>
                    <a:bodyPr/>
                    <a:lstStyle/>
                    <a:p>
                      <a:pPr marL="0" indent="0" algn="r" defTabSz="9144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  <a:cs typeface="+mn-cs"/>
                        </a:rPr>
                        <a:t>올림</a:t>
                      </a:r>
                      <a:endParaRPr lang="ko-KR" altLang="en-US" sz="16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  <a:cs typeface="+mn-cs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  <a:cs typeface="+mn-cs"/>
                        </a:rPr>
                        <a:t>41.6%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  <a:cs typeface="+mn-cs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794">
                <a:tc>
                  <a:txBody>
                    <a:bodyPr/>
                    <a:lstStyle/>
                    <a:p>
                      <a:pPr marL="0" indent="0" algn="r" defTabSz="9144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  <a:cs typeface="+mn-cs"/>
                        </a:rPr>
                        <a:t>내</a:t>
                      </a:r>
                      <a:r>
                        <a:rPr lang="en-US" altLang="ko-KR" sz="16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  <a:cs typeface="+mn-cs"/>
                        </a:rPr>
                        <a:t>림</a:t>
                      </a:r>
                      <a:endParaRPr lang="ko-KR" altLang="en-US" sz="16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  <a:cs typeface="+mn-cs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  <a:cs typeface="+mn-cs"/>
                        </a:rPr>
                        <a:t>48.1%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  <a:cs typeface="+mn-cs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1329810" y="2339576"/>
                <a:ext cx="3675943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dirty="0">
                    <a:latin typeface="+mj-ea"/>
                    <a:ea typeface="+mj-ea"/>
                  </a:rPr>
                  <a:t>최종 모형 </a:t>
                </a:r>
                <a:r>
                  <a:rPr lang="en-US" altLang="ko-KR" dirty="0">
                    <a:latin typeface="+mj-ea"/>
                    <a:ea typeface="+mj-ea"/>
                  </a:rPr>
                  <a:t>Adjusted-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ea typeface="+mj-ea"/>
                          </a:rPr>
                          <m:t>𝐑</m:t>
                        </m:r>
                      </m:e>
                      <m:sup>
                        <m:r>
                          <a:rPr lang="en-US" altLang="ko-KR" b="1">
                            <a:latin typeface="Cambria Math" panose="02040503050406030204" pitchFamily="18" charset="0"/>
                            <a:ea typeface="+mj-ea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>
                    <a:latin typeface="+mj-ea"/>
                    <a:ea typeface="+mj-ea"/>
                  </a:rPr>
                  <a:t> : 0.3786</a:t>
                </a: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810" y="2339576"/>
                <a:ext cx="3675943" cy="375552"/>
              </a:xfrm>
              <a:prstGeom prst="rect">
                <a:avLst/>
              </a:prstGeom>
              <a:blipFill>
                <a:blip r:embed="rId3"/>
                <a:stretch>
                  <a:fillRect l="-1327" t="-4918" r="-663" b="-29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92AD6F-9CAB-41B3-BD80-7EAFD063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060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>
            <a:off x="237490" y="95885"/>
            <a:ext cx="9140825" cy="6813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비교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분석</a:t>
            </a:r>
            <a:endParaRPr lang="ko-KR" altLang="en-US" sz="3000" b="0" strike="noStrike" cap="none" dirty="0">
              <a:solidFill>
                <a:schemeClr val="bg1"/>
              </a:solidFill>
              <a:latin typeface="배달의민족 도현" charset="0"/>
              <a:ea typeface="배달의민족 도현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269097"/>
              </p:ext>
            </p:extLst>
          </p:nvPr>
        </p:nvGraphicFramePr>
        <p:xfrm>
          <a:off x="648970" y="1725930"/>
          <a:ext cx="8546020" cy="2596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57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47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5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57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59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0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1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X1</a:t>
                      </a:r>
                      <a:endParaRPr lang="ko-KR" altLang="en-US" sz="14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X2</a:t>
                      </a:r>
                      <a:endParaRPr lang="ko-KR" altLang="en-US" sz="14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X3</a:t>
                      </a:r>
                      <a:endParaRPr lang="ko-KR" altLang="en-US" sz="14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X4</a:t>
                      </a:r>
                      <a:endParaRPr lang="ko-KR" altLang="en-US" sz="14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X5</a:t>
                      </a:r>
                      <a:endParaRPr lang="ko-KR" altLang="en-US" sz="14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X6</a:t>
                      </a:r>
                      <a:endParaRPr lang="ko-KR" altLang="en-US" sz="14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X7</a:t>
                      </a:r>
                      <a:endParaRPr lang="ko-KR" altLang="en-US" sz="14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X8</a:t>
                      </a:r>
                      <a:endParaRPr lang="ko-KR" altLang="en-US" sz="14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X9</a:t>
                      </a:r>
                      <a:endParaRPr lang="ko-KR" altLang="en-US" sz="14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X10</a:t>
                      </a:r>
                      <a:endParaRPr lang="ko-KR" altLang="en-US" sz="14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X11</a:t>
                      </a:r>
                      <a:endParaRPr lang="ko-KR" altLang="en-US" sz="14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Y</a:t>
                      </a:r>
                      <a:endParaRPr lang="ko-KR" altLang="en-US" sz="14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7.0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0.27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tx1"/>
                          </a:solidFill>
                          <a:latin typeface="배달의민족 도현" charset="0"/>
                          <a:ea typeface="배달의민족 도현" charset="0"/>
                        </a:rPr>
                        <a:t>0.36</a:t>
                      </a:r>
                      <a:endParaRPr lang="ko-KR" altLang="en-US" sz="1400" b="0" strike="noStrike" kern="1200" cap="none" dirty="0">
                        <a:solidFill>
                          <a:schemeClr val="tx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20.7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0.045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45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170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1.001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3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0.45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8.8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6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2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8.1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0.27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tx1"/>
                          </a:solidFill>
                          <a:latin typeface="배달의민족 도현" charset="0"/>
                          <a:ea typeface="배달의민족 도현" charset="0"/>
                        </a:rPr>
                        <a:t>0.41</a:t>
                      </a:r>
                      <a:endParaRPr lang="ko-KR" altLang="en-US" sz="1400" b="0" strike="noStrike" kern="1200" cap="none" dirty="0">
                        <a:solidFill>
                          <a:schemeClr val="tx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1.45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0.033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11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63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0.9908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2.99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0.56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12.0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5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3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8.3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0.42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tx1"/>
                          </a:solidFill>
                          <a:latin typeface="배달의민족 도현" charset="0"/>
                          <a:ea typeface="배달의민족 도현" charset="0"/>
                        </a:rPr>
                        <a:t>0.62</a:t>
                      </a:r>
                      <a:endParaRPr lang="ko-KR" altLang="en-US" sz="1400" b="0" strike="noStrike" kern="1200" cap="none" dirty="0">
                        <a:solidFill>
                          <a:schemeClr val="tx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19.2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0.04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41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172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1.0002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2.98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0.67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9.7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5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…</a:t>
                      </a:r>
                      <a:endParaRPr lang="ko-KR" altLang="en-US" sz="15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…</a:t>
                      </a:r>
                      <a:endParaRPr lang="ko-KR" altLang="en-US" sz="15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…</a:t>
                      </a:r>
                      <a:endParaRPr lang="ko-KR" altLang="en-US" sz="15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…</a:t>
                      </a:r>
                      <a:endParaRPr lang="ko-KR" altLang="en-US" sz="15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…</a:t>
                      </a:r>
                      <a:endParaRPr lang="ko-KR" altLang="en-US" sz="15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5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…</a:t>
                      </a:r>
                      <a:endParaRPr lang="ko-KR" altLang="en-US" sz="15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배달의민족 도현" charset="0"/>
                          <a:ea typeface="배달의민족 도현" charset="0"/>
                          <a:cs typeface="+mn-cs"/>
                        </a:rPr>
                        <a:t>…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배달의민족 도현" charset="0"/>
                        <a:ea typeface="배달의민족 도현" charset="0"/>
                        <a:cs typeface="+mn-cs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배달의민족 도현" charset="0"/>
                          <a:ea typeface="배달의민족 도현" charset="0"/>
                          <a:cs typeface="+mn-cs"/>
                        </a:rPr>
                        <a:t>…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배달의민족 도현" charset="0"/>
                        <a:ea typeface="배달의민족 도현" charset="0"/>
                        <a:cs typeface="+mn-cs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배달의민족 도현" charset="0"/>
                          <a:ea typeface="배달의민족 도현" charset="0"/>
                          <a:cs typeface="+mn-cs"/>
                        </a:rPr>
                        <a:t>…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배달의민족 도현" charset="0"/>
                        <a:ea typeface="배달의민족 도현" charset="0"/>
                        <a:cs typeface="+mn-cs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배달의민족 도현" charset="0"/>
                          <a:ea typeface="배달의민족 도현" charset="0"/>
                          <a:cs typeface="+mn-cs"/>
                        </a:rPr>
                        <a:t>…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배달의민족 도현" charset="0"/>
                        <a:ea typeface="배달의민족 도현" charset="0"/>
                        <a:cs typeface="+mn-cs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배달의민족 도현" charset="0"/>
                          <a:ea typeface="배달의민족 도현" charset="0"/>
                          <a:cs typeface="+mn-cs"/>
                        </a:rPr>
                        <a:t>…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배달의민족 도현" charset="0"/>
                        <a:ea typeface="배달의민족 도현" charset="0"/>
                        <a:cs typeface="+mn-cs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배달의민족 도현" charset="0"/>
                          <a:ea typeface="배달의민족 도현" charset="0"/>
                          <a:cs typeface="+mn-cs"/>
                        </a:rPr>
                        <a:t>…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배달의민족 도현" charset="0"/>
                        <a:ea typeface="배달의민족 도현" charset="0"/>
                        <a:cs typeface="+mn-cs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배달의민족 도현" charset="0"/>
                          <a:ea typeface="배달의민족 도현" charset="0"/>
                          <a:cs typeface="+mn-cs"/>
                        </a:rPr>
                        <a:t>…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배달의민족 도현" charset="0"/>
                        <a:ea typeface="배달의민족 도현" charset="0"/>
                        <a:cs typeface="+mn-cs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1597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6.6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0.32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tx1"/>
                          </a:solidFill>
                          <a:latin typeface="배달의민족 도현" charset="0"/>
                          <a:ea typeface="배달의민족 도현" charset="0"/>
                        </a:rPr>
                        <a:t>0.36</a:t>
                      </a:r>
                      <a:endParaRPr lang="ko-KR" altLang="en-US" sz="1400" b="0" strike="noStrike" kern="1200" cap="none" dirty="0">
                        <a:solidFill>
                          <a:schemeClr val="tx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8.0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0.047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57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168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0.9949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3.15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0.46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9.6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5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1598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6.5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0.24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tx1"/>
                          </a:solidFill>
                          <a:latin typeface="배달의민족 도현" charset="0"/>
                          <a:ea typeface="배달의민족 도현" charset="0"/>
                        </a:rPr>
                        <a:t>0.19</a:t>
                      </a:r>
                      <a:endParaRPr lang="ko-KR" altLang="en-US" sz="1400" b="0" strike="noStrike" kern="1200" cap="none" dirty="0">
                        <a:solidFill>
                          <a:schemeClr val="tx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1.2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0.041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30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111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0.9925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2.99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0.46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9.4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6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1599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5.5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0.29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tx1"/>
                          </a:solidFill>
                          <a:latin typeface="배달의민족 도현" charset="0"/>
                          <a:ea typeface="배달의민족 도현" charset="0"/>
                        </a:rPr>
                        <a:t>0.30</a:t>
                      </a:r>
                      <a:endParaRPr lang="ko-KR" altLang="en-US" sz="1400" b="0" strike="noStrike" kern="1200" cap="none" dirty="0">
                        <a:solidFill>
                          <a:schemeClr val="tx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1.1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0.022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20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110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0.9887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3.34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0.38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12.8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7</a:t>
                      </a:r>
                      <a:endParaRPr lang="ko-KR" altLang="en-US" sz="14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텍스트 상자 5"/>
          <p:cNvSpPr txBox="1">
            <a:spLocks/>
          </p:cNvSpPr>
          <p:nvPr/>
        </p:nvSpPr>
        <p:spPr>
          <a:xfrm>
            <a:off x="2962332" y="5465014"/>
            <a:ext cx="4394429" cy="64633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strike="noStrike" cap="none" dirty="0">
                <a:latin typeface="배달의민족 도현" charset="0"/>
                <a:ea typeface="배달의민족 도현" charset="0"/>
              </a:rPr>
              <a:t>비교를 위해 </a:t>
            </a:r>
            <a:r>
              <a:rPr lang="en-US" altLang="ko-KR" sz="1800" b="0" strike="noStrike" cap="none" dirty="0" err="1">
                <a:latin typeface="배달의민족 도현" charset="0"/>
                <a:ea typeface="배달의민족 도현" charset="0"/>
              </a:rPr>
              <a:t>redwine</a:t>
            </a:r>
            <a:r>
              <a:rPr lang="en-US" altLang="ko-KR" sz="1800" b="0" strike="noStrike" cap="none" dirty="0">
                <a:latin typeface="배달의민족 도현" charset="0"/>
                <a:ea typeface="배달의민족 도현" charset="0"/>
              </a:rPr>
              <a:t> </a:t>
            </a:r>
            <a:r>
              <a:rPr lang="ko-KR" altLang="en-US" dirty="0">
                <a:latin typeface="배달의민족 도현" charset="0"/>
                <a:ea typeface="배달의민족 도현" charset="0"/>
              </a:rPr>
              <a:t>데이터 수와</a:t>
            </a:r>
            <a:r>
              <a:rPr lang="en-US" altLang="ko-KR" sz="1800" b="0" strike="noStrike" cap="none" dirty="0">
                <a:latin typeface="배달의민족 도현" charset="0"/>
                <a:ea typeface="배달의민족 도현" charset="0"/>
              </a:rPr>
              <a:t> </a:t>
            </a:r>
            <a:r>
              <a:rPr lang="en-US" altLang="ko-KR" sz="1800" b="0" strike="noStrike" cap="none" dirty="0" err="1">
                <a:latin typeface="배달의민족 도현" charset="0"/>
                <a:ea typeface="배달의민족 도현" charset="0"/>
              </a:rPr>
              <a:t>맞춰줌</a:t>
            </a:r>
            <a:r>
              <a:rPr lang="en-US" altLang="ko-KR" sz="1800" b="0" strike="noStrike" cap="none" dirty="0">
                <a:latin typeface="배달의민족 도현" charset="0"/>
                <a:ea typeface="배달의민족 도현" charset="0"/>
              </a:rPr>
              <a:t> 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배달의민족 도현" charset="0"/>
                <a:ea typeface="배달의민족 도현" charset="0"/>
              </a:rPr>
              <a:t>=&gt; 1599개 샘플링</a:t>
            </a:r>
            <a:endParaRPr lang="ko-KR" altLang="en-US" sz="1800" b="0" strike="noStrike" cap="none" dirty="0">
              <a:latin typeface="배달의민족 도현" charset="0"/>
              <a:ea typeface="배달의민족 도현" charset="0"/>
            </a:endParaRPr>
          </a:p>
        </p:txBody>
      </p:sp>
      <p:sp>
        <p:nvSpPr>
          <p:cNvPr id="8" name="텍스트 상자 5"/>
          <p:cNvSpPr txBox="1">
            <a:spLocks/>
          </p:cNvSpPr>
          <p:nvPr/>
        </p:nvSpPr>
        <p:spPr>
          <a:xfrm>
            <a:off x="608965" y="922191"/>
            <a:ext cx="6290599" cy="83227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>
            <a:defPPr>
              <a:defRPr lang="ko-KR"/>
            </a:defPPr>
            <a:lvl1pPr indent="0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="1">
                <a:latin typeface="배달의민족 도현" charset="0"/>
                <a:ea typeface="배달의민족 도현" charset="0"/>
              </a:defRPr>
            </a:lvl1pPr>
          </a:lstStyle>
          <a:p>
            <a:r>
              <a:rPr lang="en-US" altLang="ko-KR" b="0" dirty="0" err="1"/>
              <a:t>A.whitewine</a:t>
            </a:r>
            <a:r>
              <a:rPr lang="en-US" altLang="ko-KR" b="0" dirty="0"/>
              <a:t> </a:t>
            </a:r>
            <a:r>
              <a:rPr lang="ko-KR" altLang="en-US" b="0" dirty="0"/>
              <a:t>데이터</a:t>
            </a:r>
            <a:r>
              <a:rPr lang="en-US" altLang="ko-KR" dirty="0"/>
              <a:t>(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</a:rPr>
              <a:t>샘플링</a:t>
            </a:r>
            <a:r>
              <a:rPr lang="en-US" altLang="ko-KR" dirty="0"/>
              <a:t>)</a:t>
            </a:r>
            <a:endParaRPr lang="ko-KR" altLang="en-US" b="0" dirty="0"/>
          </a:p>
          <a:p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132105" y="4746168"/>
            <a:ext cx="3874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/>
            <a:r>
              <a:rPr lang="ko-KR" altLang="en-US" dirty="0">
                <a:latin typeface="배달의민족 도현" charset="0"/>
                <a:ea typeface="배달의민족 도현" charset="0"/>
              </a:rPr>
              <a:t>기존 </a:t>
            </a:r>
            <a:r>
              <a:rPr lang="en-US" altLang="ko-KR" dirty="0" err="1">
                <a:latin typeface="배달의민족 도현" charset="0"/>
                <a:ea typeface="배달의민족 도현" charset="0"/>
              </a:rPr>
              <a:t>whitewine</a:t>
            </a:r>
            <a:r>
              <a:rPr lang="en-US" altLang="ko-KR" dirty="0">
                <a:latin typeface="배달의민족 도현" charset="0"/>
                <a:ea typeface="배달의민족 도현" charset="0"/>
              </a:rPr>
              <a:t> </a:t>
            </a:r>
            <a:r>
              <a:rPr lang="ko-KR" altLang="en-US" dirty="0">
                <a:latin typeface="배달의민족 도현" charset="0"/>
                <a:ea typeface="배달의민족 도현" charset="0"/>
              </a:rPr>
              <a:t>데이터 수 </a:t>
            </a:r>
            <a:r>
              <a:rPr lang="en-US" altLang="ko-KR" dirty="0">
                <a:latin typeface="배달의민족 도현" charset="0"/>
                <a:ea typeface="배달의민족 도현" charset="0"/>
              </a:rPr>
              <a:t>4898</a:t>
            </a:r>
            <a:r>
              <a:rPr lang="ko-KR" altLang="en-US" dirty="0">
                <a:latin typeface="배달의민족 도현" charset="0"/>
                <a:ea typeface="배달의민족 도현" charset="0"/>
              </a:rPr>
              <a:t>개</a:t>
            </a:r>
            <a:endParaRPr lang="en-US" altLang="ko-KR" dirty="0">
              <a:latin typeface="배달의민족 도현" charset="0"/>
              <a:ea typeface="배달의민족 도현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97FA9C-BFE3-4B62-A245-99281B719DF0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27</a:t>
            </a:fld>
            <a:endParaRPr lang="en-US" altLang="ko-KR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상자 5"/>
          <p:cNvSpPr txBox="1">
            <a:spLocks/>
          </p:cNvSpPr>
          <p:nvPr/>
        </p:nvSpPr>
        <p:spPr>
          <a:xfrm>
            <a:off x="608965" y="922191"/>
            <a:ext cx="6290599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>
            <a:defPPr>
              <a:defRPr lang="ko-KR"/>
            </a:defPPr>
            <a:lvl1pPr indent="0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="1">
                <a:latin typeface="배달의민족 도현" charset="0"/>
                <a:ea typeface="배달의민족 도현" charset="0"/>
              </a:defRPr>
            </a:lvl1pPr>
          </a:lstStyle>
          <a:p>
            <a:r>
              <a:rPr lang="en-US" altLang="ko-KR" dirty="0"/>
              <a:t>B.</a:t>
            </a:r>
            <a:r>
              <a:rPr lang="ko-KR" altLang="en-US" dirty="0"/>
              <a:t>최종 회귀 모형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9586" y="5169413"/>
            <a:ext cx="909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sz="1800" dirty="0">
                <a:latin typeface="+mj-ea"/>
                <a:ea typeface="+mj-ea"/>
              </a:rPr>
              <a:t>y=0.17</a:t>
            </a:r>
            <a:r>
              <a:rPr lang="ko-KR" altLang="en-US" sz="1800" b="1" dirty="0">
                <a:latin typeface="+mj-ea"/>
                <a:ea typeface="+mj-ea"/>
              </a:rPr>
              <a:t>고정 산도</a:t>
            </a:r>
            <a:r>
              <a:rPr lang="en-US" altLang="ko-KR" sz="1800" dirty="0">
                <a:latin typeface="+mj-ea"/>
                <a:ea typeface="+mj-ea"/>
              </a:rPr>
              <a:t>-0.23</a:t>
            </a:r>
            <a:r>
              <a:rPr lang="ko-KR" altLang="en-US" sz="1800" b="1" dirty="0">
                <a:latin typeface="+mj-ea"/>
                <a:ea typeface="+mj-ea"/>
              </a:rPr>
              <a:t>휘발성 산도</a:t>
            </a:r>
            <a:r>
              <a:rPr lang="en-US" altLang="ko-KR" sz="1800" dirty="0">
                <a:latin typeface="+mj-ea"/>
                <a:ea typeface="+mj-ea"/>
              </a:rPr>
              <a:t>+0.71</a:t>
            </a:r>
            <a:r>
              <a:rPr lang="ko-KR" altLang="en-US" sz="1800" b="1" dirty="0">
                <a:latin typeface="+mj-ea"/>
                <a:ea typeface="+mj-ea"/>
              </a:rPr>
              <a:t>잔류 설탕</a:t>
            </a:r>
            <a:r>
              <a:rPr lang="en-US" altLang="ko-KR" sz="1800" dirty="0">
                <a:latin typeface="+mj-ea"/>
                <a:ea typeface="+mj-ea"/>
              </a:rPr>
              <a:t>-0.93</a:t>
            </a:r>
            <a:r>
              <a:rPr lang="ko-KR" altLang="en-US" sz="1800" b="1" dirty="0">
                <a:latin typeface="+mj-ea"/>
                <a:ea typeface="+mj-ea"/>
              </a:rPr>
              <a:t>밀도</a:t>
            </a:r>
            <a:r>
              <a:rPr lang="en-US" altLang="ko-KR" sz="1800" dirty="0">
                <a:latin typeface="+mj-ea"/>
                <a:ea typeface="+mj-ea"/>
              </a:rPr>
              <a:t>+0.2</a:t>
            </a:r>
            <a:r>
              <a:rPr lang="en-US" altLang="ko-KR" sz="1800" b="1" dirty="0">
                <a:latin typeface="+mj-ea"/>
                <a:ea typeface="+mj-ea"/>
              </a:rPr>
              <a:t>ph</a:t>
            </a:r>
            <a:r>
              <a:rPr lang="en-US" altLang="ko-KR" sz="1800" dirty="0">
                <a:latin typeface="+mj-ea"/>
                <a:ea typeface="+mj-ea"/>
              </a:rPr>
              <a:t>+0.1</a:t>
            </a:r>
            <a:r>
              <a:rPr lang="ko-KR" altLang="en-US" sz="1800" b="1" dirty="0">
                <a:latin typeface="+mj-ea"/>
                <a:ea typeface="+mj-ea"/>
              </a:rPr>
              <a:t>알코올</a:t>
            </a:r>
          </a:p>
        </p:txBody>
      </p:sp>
      <p:sp>
        <p:nvSpPr>
          <p:cNvPr id="14" name="텍스트 상자 5"/>
          <p:cNvSpPr txBox="1">
            <a:spLocks/>
          </p:cNvSpPr>
          <p:nvPr/>
        </p:nvSpPr>
        <p:spPr>
          <a:xfrm>
            <a:off x="1570956" y="5708757"/>
            <a:ext cx="8196499" cy="113236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lvl="0" defTabSz="508000">
              <a:lnSpc>
                <a:spcPct val="200000"/>
              </a:lnSpc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770055"/>
                </a:solidFill>
                <a:effectLst/>
                <a:uLnTx/>
                <a:uFillTx/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quality</a:t>
            </a:r>
            <a:r>
              <a:rPr lang="ko-KR" altLang="en-US" dirty="0">
                <a:latin typeface="+mj-ea"/>
                <a:ea typeface="+mj-ea"/>
              </a:rPr>
              <a:t>는 </a:t>
            </a:r>
            <a:r>
              <a:rPr lang="ko-KR" altLang="en-US" dirty="0" err="1">
                <a:solidFill>
                  <a:srgbClr val="770055"/>
                </a:solidFill>
                <a:latin typeface="+mj-ea"/>
                <a:ea typeface="+mj-ea"/>
              </a:rPr>
              <a:t>잔류설탕</a:t>
            </a:r>
            <a:r>
              <a:rPr lang="ko-KR" altLang="en-US" dirty="0" err="1">
                <a:latin typeface="+mj-ea"/>
                <a:ea typeface="+mj-ea"/>
              </a:rPr>
              <a:t>에</a:t>
            </a:r>
            <a:r>
              <a:rPr lang="ko-KR" altLang="en-US" dirty="0">
                <a:latin typeface="+mj-ea"/>
                <a:ea typeface="+mj-ea"/>
              </a:rPr>
              <a:t> 가장 긍정적 영향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rgbClr val="770055"/>
                </a:solidFill>
                <a:latin typeface="+mj-ea"/>
                <a:ea typeface="+mj-ea"/>
              </a:rPr>
              <a:t>밀도</a:t>
            </a:r>
            <a:r>
              <a:rPr lang="ko-KR" altLang="en-US" dirty="0">
                <a:latin typeface="+mj-ea"/>
                <a:ea typeface="+mj-ea"/>
              </a:rPr>
              <a:t>에 가장 부정적 영향 받음</a:t>
            </a:r>
            <a:r>
              <a:rPr lang="en-US" altLang="ko-KR" dirty="0">
                <a:latin typeface="+mj-ea"/>
                <a:ea typeface="+mj-ea"/>
              </a:rPr>
              <a:t> </a:t>
            </a:r>
          </a:p>
          <a:p>
            <a:pPr marL="0" marR="0" lvl="0" indent="0" algn="l" defTabSz="5080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도현" charset="0"/>
                <a:ea typeface="배달의민족 도현" charset="0"/>
              </a:rPr>
              <a:t>                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배달의민족 도현" charset="0"/>
              <a:ea typeface="배달의민족 도현" charset="0"/>
            </a:endParaRPr>
          </a:p>
        </p:txBody>
      </p:sp>
      <p:sp>
        <p:nvSpPr>
          <p:cNvPr id="15" name="아래쪽 화살표 14"/>
          <p:cNvSpPr/>
          <p:nvPr/>
        </p:nvSpPr>
        <p:spPr>
          <a:xfrm rot="16200000">
            <a:off x="940931" y="5791775"/>
            <a:ext cx="440616" cy="603305"/>
          </a:xfrm>
          <a:prstGeom prst="downArrow">
            <a:avLst/>
          </a:prstGeom>
          <a:solidFill>
            <a:srgbClr val="681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상자 3"/>
          <p:cNvSpPr txBox="1">
            <a:spLocks/>
          </p:cNvSpPr>
          <p:nvPr/>
        </p:nvSpPr>
        <p:spPr>
          <a:xfrm>
            <a:off x="237490" y="95885"/>
            <a:ext cx="9140825" cy="6813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비교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분석</a:t>
            </a:r>
            <a:endParaRPr lang="ko-KR" altLang="en-US" sz="3000" b="0" strike="noStrike" cap="none" dirty="0">
              <a:solidFill>
                <a:schemeClr val="bg1"/>
              </a:solidFill>
              <a:latin typeface="배달의민족 도현" charset="0"/>
              <a:ea typeface="배달의민족 도현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55257"/>
              </p:ext>
            </p:extLst>
          </p:nvPr>
        </p:nvGraphicFramePr>
        <p:xfrm>
          <a:off x="2052320" y="1636755"/>
          <a:ext cx="5238337" cy="3177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8893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Estimate</a:t>
                      </a:r>
                      <a:endParaRPr lang="ko-KR" altLang="en-US" sz="16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T value</a:t>
                      </a:r>
                      <a:endParaRPr lang="ko-KR" altLang="en-US" sz="16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lt1"/>
                          </a:solidFill>
                          <a:latin typeface="배달의민족 도현" charset="0"/>
                          <a:ea typeface="배달의민족 도현" charset="0"/>
                        </a:rPr>
                        <a:t>P-value</a:t>
                      </a:r>
                      <a:endParaRPr lang="ko-KR" altLang="en-US" sz="1600" b="0" strike="noStrike" kern="1200" cap="none" dirty="0">
                        <a:solidFill>
                          <a:schemeClr val="lt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13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Intercept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0.003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0.116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0.908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13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고정 산도</a:t>
                      </a: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0.170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5.404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&lt; 0.0001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13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휘발성 산도</a:t>
                      </a: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-0.227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-8.898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&lt; 0.0001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13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잔류 설탕</a:t>
                      </a: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0.711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 13.894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&lt; 0.0001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13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밀도</a:t>
                      </a: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-0.931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-17.684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&lt; 0.0001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13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pH</a:t>
                      </a:r>
                      <a:endParaRPr lang="ko-KR" altLang="en-US" sz="14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0.197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 6.661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&lt; 0.0001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13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4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알코올</a:t>
                      </a: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0.104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 4.012 </a:t>
                      </a:r>
                      <a:endParaRPr lang="ko-KR" altLang="en-US" sz="12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&lt; 0.0001</a:t>
                      </a:r>
                      <a:endParaRPr lang="ko-KR" altLang="en-US" sz="12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D73751-03F7-42D0-9A55-F83884B3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517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237490" y="95885"/>
            <a:ext cx="9140190" cy="6807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비교 분석</a:t>
            </a:r>
            <a:endParaRPr lang="en-US" sz="3000" dirty="0"/>
          </a:p>
        </p:txBody>
      </p:sp>
      <p:sp>
        <p:nvSpPr>
          <p:cNvPr id="25" name="텍스트 상자 5"/>
          <p:cNvSpPr txBox="1">
            <a:spLocks/>
          </p:cNvSpPr>
          <p:nvPr/>
        </p:nvSpPr>
        <p:spPr>
          <a:xfrm>
            <a:off x="608965" y="922191"/>
            <a:ext cx="6290599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>
            <a:defPPr>
              <a:defRPr lang="ko-KR"/>
            </a:defPPr>
            <a:lvl1pPr indent="0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="1">
                <a:latin typeface="배달의민족 도현" charset="0"/>
                <a:ea typeface="배달의민족 도현" charset="0"/>
              </a:defRPr>
            </a:lvl1pPr>
          </a:lstStyle>
          <a:p>
            <a:r>
              <a:rPr lang="en-US" altLang="ko-KR" dirty="0"/>
              <a:t>C.</a:t>
            </a:r>
            <a:r>
              <a:rPr lang="ko-KR" altLang="en-US" dirty="0"/>
              <a:t>모형 평가</a:t>
            </a:r>
          </a:p>
        </p:txBody>
      </p:sp>
      <p:sp>
        <p:nvSpPr>
          <p:cNvPr id="27" name="텍스트 상자 5"/>
          <p:cNvSpPr txBox="1">
            <a:spLocks/>
          </p:cNvSpPr>
          <p:nvPr/>
        </p:nvSpPr>
        <p:spPr>
          <a:xfrm>
            <a:off x="1329810" y="3919243"/>
            <a:ext cx="3546978" cy="6457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배달의민족 도현" charset="0"/>
                <a:ea typeface="배달의민족 도현" charset="0"/>
              </a:rPr>
              <a:t>Mse, mst 이용 test set에서의 </a:t>
            </a:r>
            <a:endParaRPr lang="ko-KR" altLang="en-US" sz="1800" b="0" strike="noStrike" cap="none" dirty="0">
              <a:latin typeface="배달의민족 도현" charset="0"/>
              <a:ea typeface="배달의민족 도현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배달의민족 도현" charset="0"/>
                <a:ea typeface="배달의민족 도현" charset="0"/>
              </a:rPr>
              <a:t>Adj r-square : 0.2191</a:t>
            </a:r>
            <a:endParaRPr lang="ko-KR" altLang="en-US" sz="1800" b="0" strike="noStrike" cap="none" dirty="0">
              <a:latin typeface="배달의민족 도현" charset="0"/>
              <a:ea typeface="배달의민족 도현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1329810" y="2339576"/>
                <a:ext cx="3675943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dirty="0">
                    <a:latin typeface="+mj-ea"/>
                    <a:ea typeface="+mj-ea"/>
                  </a:rPr>
                  <a:t>최종 모형 </a:t>
                </a:r>
                <a:r>
                  <a:rPr lang="en-US" altLang="ko-KR" dirty="0">
                    <a:latin typeface="+mj-ea"/>
                    <a:ea typeface="+mj-ea"/>
                  </a:rPr>
                  <a:t>Adjusted-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ea typeface="+mj-ea"/>
                          </a:rPr>
                          <m:t>𝐑</m:t>
                        </m:r>
                      </m:e>
                      <m:sup>
                        <m:r>
                          <a:rPr lang="en-US" altLang="ko-KR" b="1">
                            <a:latin typeface="Cambria Math" panose="02040503050406030204" pitchFamily="18" charset="0"/>
                            <a:ea typeface="+mj-ea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>
                    <a:latin typeface="+mj-ea"/>
                    <a:ea typeface="+mj-ea"/>
                  </a:rPr>
                  <a:t> : 0.2676</a:t>
                </a: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810" y="2339576"/>
                <a:ext cx="3675943" cy="375552"/>
              </a:xfrm>
              <a:prstGeom prst="rect">
                <a:avLst/>
              </a:prstGeom>
              <a:blipFill>
                <a:blip r:embed="rId3"/>
                <a:stretch>
                  <a:fillRect l="-1327" t="-4918" r="-498" b="-29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610267"/>
              </p:ext>
            </p:extLst>
          </p:nvPr>
        </p:nvGraphicFramePr>
        <p:xfrm>
          <a:off x="5855564" y="2339576"/>
          <a:ext cx="2088000" cy="253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857">
                <a:tc>
                  <a:txBody>
                    <a:bodyPr/>
                    <a:lstStyle/>
                    <a:p>
                      <a:pPr marL="0" indent="0" algn="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예측 </a:t>
                      </a:r>
                      <a:r>
                        <a:rPr lang="en-US" altLang="ko-KR" sz="1800" b="0" strike="noStrike" kern="1200" cap="none" dirty="0" err="1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등급</a:t>
                      </a:r>
                      <a:endParaRPr lang="ko-KR" altLang="en-US" sz="18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비율</a:t>
                      </a:r>
                      <a:endParaRPr lang="ko-KR" altLang="en-US" sz="18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794">
                <a:tc>
                  <a:txBody>
                    <a:bodyPr/>
                    <a:lstStyle/>
                    <a:p>
                      <a:pPr marL="0" indent="0" algn="r" defTabSz="9144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  <a:cs typeface="+mn-cs"/>
                        </a:rPr>
                        <a:t>반올림</a:t>
                      </a:r>
                      <a:endParaRPr lang="ko-KR" altLang="en-US" sz="16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  <a:cs typeface="+mn-cs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  <a:cs typeface="+mn-cs"/>
                        </a:rPr>
                        <a:t>53.3%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  <a:cs typeface="+mn-cs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794">
                <a:tc>
                  <a:txBody>
                    <a:bodyPr/>
                    <a:lstStyle/>
                    <a:p>
                      <a:pPr marL="0" indent="0" algn="r" defTabSz="9144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  <a:cs typeface="+mn-cs"/>
                        </a:rPr>
                        <a:t>올림</a:t>
                      </a:r>
                      <a:endParaRPr lang="ko-KR" altLang="en-US" sz="16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  <a:cs typeface="+mn-cs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  <a:cs typeface="+mn-cs"/>
                        </a:rPr>
                        <a:t>42.5%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  <a:cs typeface="+mn-cs"/>
                      </a:endParaRPr>
                    </a:p>
                  </a:txBody>
                  <a:tcPr anchor="ctr">
                    <a:solidFill>
                      <a:srgbClr val="FFC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794">
                <a:tc>
                  <a:txBody>
                    <a:bodyPr/>
                    <a:lstStyle/>
                    <a:p>
                      <a:pPr marL="0" indent="0" algn="r" defTabSz="9144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  <a:cs typeface="+mn-cs"/>
                        </a:rPr>
                        <a:t>내</a:t>
                      </a:r>
                      <a:r>
                        <a:rPr lang="en-US" altLang="ko-KR" sz="16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  <a:cs typeface="+mn-cs"/>
                        </a:rPr>
                        <a:t>림</a:t>
                      </a:r>
                      <a:endParaRPr lang="ko-KR" altLang="en-US" sz="16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  <a:cs typeface="+mn-cs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  <a:cs typeface="+mn-cs"/>
                        </a:rPr>
                        <a:t>43.1%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  <a:cs typeface="+mn-cs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711EC9-F5F4-471E-B65B-650E63E7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37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15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796925" y="1865630"/>
            <a:ext cx="4295140" cy="2677795"/>
            <a:chOff x="796925" y="1865630"/>
            <a:chExt cx="4295140" cy="2677795"/>
          </a:xfrm>
        </p:grpSpPr>
        <p:sp>
          <p:nvSpPr>
            <p:cNvPr id="3" name="TextBox 2"/>
            <p:cNvSpPr txBox="1"/>
            <p:nvPr/>
          </p:nvSpPr>
          <p:spPr>
            <a:xfrm>
              <a:off x="901065" y="1865630"/>
              <a:ext cx="3489960" cy="261493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4400" b="0" strike="noStrike" cap="none" dirty="0">
                  <a:solidFill>
                    <a:schemeClr val="bg1"/>
                  </a:solidFill>
                  <a:latin typeface="배달의민족 도현" charset="0"/>
                  <a:ea typeface="배달의민족 도현" charset="0"/>
                </a:rPr>
                <a:t>1</a:t>
              </a:r>
              <a:endParaRPr lang="ko-KR" altLang="en-US" sz="44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8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4400" b="0" strike="noStrike" cap="none" dirty="0">
                  <a:solidFill>
                    <a:schemeClr val="bg1"/>
                  </a:solidFill>
                  <a:latin typeface="배달의민족 도현" charset="0"/>
                  <a:ea typeface="배달의민족 도현" charset="0"/>
                </a:rPr>
                <a:t>서론</a:t>
              </a:r>
              <a:endParaRPr lang="ko-KR" altLang="en-US" sz="44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b="1" strike="noStrike" cap="none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분석 목적 / 데이터 설명</a:t>
              </a:r>
              <a:endParaRPr lang="ko-KR" altLang="en-US" sz="24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39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796925" y="3886200"/>
              <a:ext cx="4295140" cy="0"/>
            </a:xfrm>
            <a:prstGeom prst="line">
              <a:avLst/>
            </a:prstGeom>
            <a:ln w="3810">
              <a:solidFill>
                <a:schemeClr val="bg1">
                  <a:alpha val="6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D23834-3F72-4CAB-BA7D-51C55202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</p:spPr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933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15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796925" y="1878330"/>
            <a:ext cx="4295140" cy="2616200"/>
            <a:chOff x="796925" y="1878330"/>
            <a:chExt cx="4295140" cy="2616200"/>
          </a:xfrm>
        </p:grpSpPr>
        <p:sp>
          <p:nvSpPr>
            <p:cNvPr id="3" name="TextBox 2"/>
            <p:cNvSpPr txBox="1">
              <a:spLocks/>
            </p:cNvSpPr>
            <p:nvPr/>
          </p:nvSpPr>
          <p:spPr>
            <a:xfrm>
              <a:off x="901065" y="1878330"/>
              <a:ext cx="2360930" cy="261493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4400" b="0" strike="noStrike" cap="none" dirty="0">
                  <a:solidFill>
                    <a:schemeClr val="bg1"/>
                  </a:solidFill>
                  <a:latin typeface="배달의민족 도현" charset="0"/>
                  <a:ea typeface="배달의민족 도현" charset="0"/>
                </a:rPr>
                <a:t>3</a:t>
              </a:r>
              <a:endParaRPr lang="ko-KR" altLang="en-US" sz="44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8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4400" b="0" strike="noStrike" cap="none" dirty="0">
                  <a:solidFill>
                    <a:schemeClr val="bg1"/>
                  </a:solidFill>
                  <a:latin typeface="배달의민족 도현" charset="0"/>
                  <a:ea typeface="배달의민족 도현" charset="0"/>
                </a:rPr>
                <a:t>결론</a:t>
              </a:r>
              <a:endParaRPr lang="ko-KR" altLang="en-US" sz="44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solidFill>
                  <a:schemeClr val="bg1"/>
                </a:solidFill>
                <a:latin typeface="나눔스퀘어라운드 Regular" charset="0"/>
                <a:ea typeface="나눔스퀘어라운드 Regular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b="1" strike="noStrike" cap="none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최종 모형/ 결론</a:t>
              </a:r>
              <a:endParaRPr lang="ko-KR" altLang="en-US" sz="24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39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796925" y="3898900"/>
              <a:ext cx="4295775" cy="635"/>
            </a:xfrm>
            <a:prstGeom prst="line">
              <a:avLst/>
            </a:prstGeom>
            <a:ln w="3810" cap="flat" cmpd="sng">
              <a:solidFill>
                <a:schemeClr val="bg1">
                  <a:alpha val="68627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81228B8-DCD4-4006-BA7A-490548B5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10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7394" y="95969"/>
            <a:ext cx="9139968" cy="6810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최종 모형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649263" y="980009"/>
            <a:ext cx="279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b="1" dirty="0"/>
              <a:t>결과 비교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2500" y="4414548"/>
            <a:ext cx="968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y = 0.17</a:t>
            </a:r>
            <a:r>
              <a:rPr lang="ko-KR" altLang="en-US" b="1" dirty="0">
                <a:latin typeface="+mj-ea"/>
                <a:ea typeface="+mj-ea"/>
              </a:rPr>
              <a:t>고정 산도</a:t>
            </a:r>
            <a:r>
              <a:rPr lang="en-US" altLang="ko-KR" dirty="0">
                <a:latin typeface="+mj-ea"/>
                <a:ea typeface="+mj-ea"/>
              </a:rPr>
              <a:t>-0.23</a:t>
            </a:r>
            <a:r>
              <a:rPr lang="ko-KR" altLang="en-US" b="1" dirty="0">
                <a:latin typeface="+mj-ea"/>
                <a:ea typeface="+mj-ea"/>
              </a:rPr>
              <a:t>휘발성 산도</a:t>
            </a:r>
            <a:r>
              <a:rPr lang="en-US" altLang="ko-KR" dirty="0">
                <a:latin typeface="+mj-ea"/>
                <a:ea typeface="+mj-ea"/>
              </a:rPr>
              <a:t>+0.7</a:t>
            </a:r>
            <a:r>
              <a:rPr lang="ko-KR" altLang="en-US" b="1" dirty="0">
                <a:solidFill>
                  <a:schemeClr val="accent1"/>
                </a:solidFill>
                <a:latin typeface="+mj-ea"/>
                <a:ea typeface="+mj-ea"/>
              </a:rPr>
              <a:t>잔류 설탕</a:t>
            </a:r>
            <a:r>
              <a:rPr lang="en-US" altLang="ko-KR" dirty="0">
                <a:latin typeface="+mj-ea"/>
                <a:ea typeface="+mj-ea"/>
              </a:rPr>
              <a:t>-0.9</a:t>
            </a:r>
            <a:r>
              <a:rPr lang="ko-KR" altLang="en-US" b="1" dirty="0">
                <a:solidFill>
                  <a:srgbClr val="930000"/>
                </a:solidFill>
                <a:latin typeface="+mj-ea"/>
                <a:ea typeface="+mj-ea"/>
              </a:rPr>
              <a:t>밀도</a:t>
            </a:r>
            <a:r>
              <a:rPr lang="en-US" altLang="ko-KR" dirty="0">
                <a:latin typeface="+mj-ea"/>
                <a:ea typeface="+mj-ea"/>
              </a:rPr>
              <a:t>+0.2</a:t>
            </a:r>
            <a:r>
              <a:rPr lang="en-US" altLang="ko-KR" b="1" dirty="0">
                <a:latin typeface="+mj-ea"/>
                <a:ea typeface="+mj-ea"/>
              </a:rPr>
              <a:t>ph</a:t>
            </a:r>
            <a:r>
              <a:rPr lang="en-US" altLang="ko-KR" dirty="0">
                <a:latin typeface="+mj-ea"/>
                <a:ea typeface="+mj-ea"/>
              </a:rPr>
              <a:t>+0.1</a:t>
            </a:r>
            <a:r>
              <a:rPr lang="ko-KR" altLang="en-US" b="1" dirty="0">
                <a:latin typeface="+mj-ea"/>
                <a:ea typeface="+mj-ea"/>
              </a:rPr>
              <a:t>황산염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2500" y="1500696"/>
            <a:ext cx="279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ko-KR" dirty="0" err="1"/>
              <a:t>redwine</a:t>
            </a:r>
            <a:r>
              <a:rPr lang="en-US" altLang="ko-KR" dirty="0"/>
              <a:t> </a:t>
            </a:r>
            <a:r>
              <a:rPr lang="ko-KR" altLang="en-US" dirty="0"/>
              <a:t>회귀 모형식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2500" y="2265254"/>
            <a:ext cx="846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sz="1800" dirty="0">
                <a:latin typeface="+mj-ea"/>
                <a:ea typeface="+mj-ea"/>
              </a:rPr>
              <a:t>y=-0.23</a:t>
            </a:r>
            <a:r>
              <a:rPr lang="ko-KR" altLang="en-US" sz="1800" b="1" dirty="0">
                <a:latin typeface="+mj-ea"/>
                <a:ea typeface="+mj-ea"/>
              </a:rPr>
              <a:t>휘발성 산도</a:t>
            </a:r>
            <a:r>
              <a:rPr lang="en-US" altLang="ko-KR" sz="1800" dirty="0">
                <a:latin typeface="+mj-ea"/>
                <a:ea typeface="+mj-ea"/>
              </a:rPr>
              <a:t>+0.08</a:t>
            </a:r>
            <a:r>
              <a:rPr lang="ko-KR" altLang="en-US" sz="1800" b="1" dirty="0">
                <a:latin typeface="+mj-ea"/>
                <a:ea typeface="+mj-ea"/>
              </a:rPr>
              <a:t>총 이산화황</a:t>
            </a:r>
            <a:r>
              <a:rPr lang="en-US" altLang="ko-KR" sz="1800" dirty="0">
                <a:latin typeface="+mj-ea"/>
                <a:ea typeface="+mj-ea"/>
              </a:rPr>
              <a:t>-0.1</a:t>
            </a:r>
            <a:r>
              <a:rPr lang="en-US" altLang="ko-KR" sz="1800" b="1" dirty="0">
                <a:latin typeface="+mj-ea"/>
                <a:ea typeface="+mj-ea"/>
              </a:rPr>
              <a:t>ph</a:t>
            </a:r>
            <a:r>
              <a:rPr lang="en-US" altLang="ko-KR" sz="1800" dirty="0">
                <a:latin typeface="+mj-ea"/>
                <a:ea typeface="+mj-ea"/>
              </a:rPr>
              <a:t>+0.18</a:t>
            </a:r>
            <a:r>
              <a:rPr lang="ko-KR" altLang="en-US" sz="1800" b="1" dirty="0">
                <a:latin typeface="+mj-ea"/>
                <a:ea typeface="+mj-ea"/>
              </a:rPr>
              <a:t>황산염</a:t>
            </a:r>
            <a:r>
              <a:rPr lang="en-US" altLang="ko-KR" sz="1800" dirty="0">
                <a:latin typeface="+mj-ea"/>
                <a:ea typeface="+mj-ea"/>
              </a:rPr>
              <a:t>+0.41</a:t>
            </a:r>
            <a:r>
              <a:rPr lang="ko-KR" altLang="en-US" sz="1800" b="1" dirty="0">
                <a:solidFill>
                  <a:schemeClr val="accent1"/>
                </a:solidFill>
                <a:latin typeface="+mj-ea"/>
                <a:ea typeface="+mj-ea"/>
              </a:rPr>
              <a:t>알코올</a:t>
            </a:r>
            <a:endParaRPr lang="ko-KR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2500" y="3629579"/>
            <a:ext cx="279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ko-KR" dirty="0" err="1"/>
              <a:t>whitewine</a:t>
            </a:r>
            <a:r>
              <a:rPr lang="en-US" altLang="ko-KR" dirty="0"/>
              <a:t> </a:t>
            </a:r>
            <a:r>
              <a:rPr lang="ko-KR" altLang="en-US" dirty="0"/>
              <a:t>회귀 모형식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30E2EC1-40F6-4D9A-9AA2-1EA87426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671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7394" y="95969"/>
            <a:ext cx="9139968" cy="6810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최종 모형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649263" y="980009"/>
            <a:ext cx="279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b="1" dirty="0"/>
              <a:t>결과 비교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954" y="1552344"/>
            <a:ext cx="279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ko-KR" dirty="0" err="1"/>
              <a:t>redwine</a:t>
            </a:r>
            <a:r>
              <a:rPr lang="en-US" altLang="ko-KR" dirty="0"/>
              <a:t> </a:t>
            </a:r>
            <a:r>
              <a:rPr lang="ko-KR" altLang="en-US" dirty="0"/>
              <a:t>정확도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3954" y="4097699"/>
            <a:ext cx="279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ko-KR" dirty="0" err="1"/>
              <a:t>whitewine</a:t>
            </a:r>
            <a:r>
              <a:rPr lang="en-US" altLang="ko-KR" dirty="0"/>
              <a:t> </a:t>
            </a:r>
            <a:r>
              <a:rPr lang="ko-KR" altLang="en-US" dirty="0"/>
              <a:t>정확도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995627" y="2117942"/>
                <a:ext cx="3676126" cy="1489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latin typeface="+mj-ea"/>
                    <a:ea typeface="+mj-ea"/>
                  </a:defRPr>
                </a:lvl1pPr>
              </a:lstStyle>
              <a:p>
                <a:r>
                  <a:rPr lang="en-US" altLang="ko-KR" dirty="0"/>
                  <a:t>Adjusted-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r>
                          <a:rPr lang="en-US" altLang="ko-KR" b="1" i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/>
                  <a:t> : 0.3786</a:t>
                </a:r>
              </a:p>
              <a:p>
                <a:r>
                  <a:rPr lang="en-US" altLang="ko-KR" dirty="0"/>
                  <a:t>Test Adjusted-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/>
                  <a:t> : </a:t>
                </a:r>
                <a:r>
                  <a:rPr lang="en-US" altLang="ko-KR" dirty="0">
                    <a:latin typeface="배달의민족 도현" charset="0"/>
                    <a:ea typeface="배달의민족 도현" charset="0"/>
                  </a:rPr>
                  <a:t>0.3319</a:t>
                </a:r>
                <a:endParaRPr lang="en-US" altLang="ko-KR" dirty="0"/>
              </a:p>
              <a:p>
                <a:r>
                  <a:rPr lang="ko-KR" altLang="en-US" dirty="0"/>
                  <a:t>반올림 </a:t>
                </a:r>
                <a:r>
                  <a:rPr lang="en-US" altLang="ko-KR" dirty="0"/>
                  <a:t>: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56.9%</a:t>
                </a:r>
              </a:p>
              <a:p>
                <a:r>
                  <a:rPr lang="ko-KR" altLang="en-US" dirty="0"/>
                  <a:t>올림 </a:t>
                </a:r>
                <a:r>
                  <a:rPr lang="en-US" altLang="ko-KR" dirty="0"/>
                  <a:t>: 41.6%</a:t>
                </a:r>
              </a:p>
              <a:p>
                <a:r>
                  <a:rPr lang="ko-KR" altLang="en-US" dirty="0"/>
                  <a:t>내림</a:t>
                </a:r>
                <a:r>
                  <a:rPr lang="en-US" altLang="ko-KR" dirty="0"/>
                  <a:t>  : 48.1%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27" y="2117942"/>
                <a:ext cx="3676126" cy="1489767"/>
              </a:xfrm>
              <a:prstGeom prst="rect">
                <a:avLst/>
              </a:prstGeom>
              <a:blipFill>
                <a:blip r:embed="rId3"/>
                <a:stretch>
                  <a:fillRect l="-1327" t="-816" b="-53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995627" y="4763050"/>
                <a:ext cx="4158264" cy="1489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latin typeface="+mj-ea"/>
                    <a:ea typeface="+mj-ea"/>
                  </a:defRPr>
                </a:lvl1pPr>
              </a:lstStyle>
              <a:p>
                <a:r>
                  <a:rPr lang="en-US" altLang="ko-KR" dirty="0"/>
                  <a:t>Adjusted-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r>
                          <a:rPr lang="en-US" altLang="ko-KR" b="1" i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/>
                  <a:t> : 0.2676</a:t>
                </a:r>
              </a:p>
              <a:p>
                <a:r>
                  <a:rPr lang="en-US" altLang="ko-KR" dirty="0"/>
                  <a:t>Test Adjusted-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/>
                  <a:t> : </a:t>
                </a:r>
                <a:r>
                  <a:rPr lang="en-US" altLang="ko-KR" dirty="0">
                    <a:latin typeface="배달의민족 도현" charset="0"/>
                    <a:ea typeface="배달의민족 도현" charset="0"/>
                  </a:rPr>
                  <a:t>0.2191</a:t>
                </a:r>
                <a:endParaRPr lang="en-US" altLang="ko-KR" dirty="0"/>
              </a:p>
              <a:p>
                <a:r>
                  <a:rPr lang="ko-KR" altLang="en-US" dirty="0"/>
                  <a:t>반올림 </a:t>
                </a:r>
                <a:r>
                  <a:rPr lang="en-US" altLang="ko-KR" dirty="0"/>
                  <a:t>: </a:t>
                </a:r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</a:rPr>
                  <a:t>52.09%</a:t>
                </a:r>
              </a:p>
              <a:p>
                <a:r>
                  <a:rPr lang="ko-KR" altLang="en-US" dirty="0"/>
                  <a:t>올림 </a:t>
                </a:r>
                <a:r>
                  <a:rPr lang="en-US" altLang="ko-KR" dirty="0"/>
                  <a:t>: 48.95%</a:t>
                </a:r>
              </a:p>
              <a:p>
                <a:r>
                  <a:rPr lang="ko-KR" altLang="en-US" dirty="0"/>
                  <a:t>내림</a:t>
                </a:r>
                <a:r>
                  <a:rPr lang="en-US" altLang="ko-KR" dirty="0"/>
                  <a:t> : 32.43%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27" y="4763050"/>
                <a:ext cx="4158264" cy="1489767"/>
              </a:xfrm>
              <a:prstGeom prst="rect">
                <a:avLst/>
              </a:prstGeom>
              <a:blipFill>
                <a:blip r:embed="rId4"/>
                <a:stretch>
                  <a:fillRect l="-1173" t="-816" b="-53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2FB50D-502C-4CA9-8524-5A696960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782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7394" y="95969"/>
            <a:ext cx="9139968" cy="6810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결론</a:t>
            </a:r>
            <a:endParaRPr 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897774" y="3273540"/>
            <a:ext cx="7886008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주어진 자료에 대해서는 위의 회귀 모형의 등급을 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  </a:t>
            </a:r>
            <a:r>
              <a:rPr lang="ko-KR" altLang="en-US" dirty="0">
                <a:solidFill>
                  <a:srgbClr val="770055"/>
                </a:solidFill>
                <a:latin typeface="+mj-ea"/>
                <a:ea typeface="+mj-ea"/>
              </a:rPr>
              <a:t>반올림</a:t>
            </a:r>
            <a:r>
              <a:rPr lang="ko-KR" altLang="en-US" dirty="0">
                <a:latin typeface="+mj-ea"/>
                <a:ea typeface="+mj-ea"/>
              </a:rPr>
              <a:t> 한 것이 가장 예측력이 높음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7774" y="4574901"/>
            <a:ext cx="7647709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추가로 </a:t>
            </a:r>
            <a:r>
              <a:rPr lang="ko-KR" altLang="en-US" dirty="0" err="1">
                <a:solidFill>
                  <a:srgbClr val="770055"/>
                </a:solidFill>
                <a:latin typeface="+mj-ea"/>
                <a:ea typeface="+mj-ea"/>
              </a:rPr>
              <a:t>포아송</a:t>
            </a:r>
            <a:r>
              <a:rPr lang="ko-KR" altLang="en-US" dirty="0">
                <a:solidFill>
                  <a:srgbClr val="770055"/>
                </a:solidFill>
                <a:latin typeface="+mj-ea"/>
                <a:ea typeface="+mj-ea"/>
              </a:rPr>
              <a:t> 회귀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rgbClr val="770055"/>
                </a:solidFill>
                <a:latin typeface="+mj-ea"/>
                <a:ea typeface="+mj-ea"/>
              </a:rPr>
              <a:t>의사결정나무</a:t>
            </a:r>
            <a:r>
              <a:rPr lang="ko-KR" altLang="en-US" dirty="0">
                <a:latin typeface="+mj-ea"/>
                <a:ea typeface="+mj-ea"/>
              </a:rPr>
              <a:t> 등을 구축해서 비교해 볼 필요성이 있음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7773" y="1962836"/>
            <a:ext cx="7728067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en-US" altLang="ko-KR" dirty="0" err="1">
                <a:latin typeface="+mj-ea"/>
                <a:ea typeface="+mj-ea"/>
              </a:rPr>
              <a:t>Redwine</a:t>
            </a:r>
            <a:r>
              <a:rPr lang="ko-KR" altLang="en-US" dirty="0">
                <a:latin typeface="+mj-ea"/>
                <a:ea typeface="+mj-ea"/>
              </a:rPr>
              <a:t>의 등급 향상은 알코올</a:t>
            </a:r>
            <a:r>
              <a:rPr lang="en-US" altLang="ko-KR" dirty="0">
                <a:solidFill>
                  <a:srgbClr val="770055"/>
                </a:solidFill>
                <a:latin typeface="+mj-ea"/>
                <a:ea typeface="+mj-ea"/>
              </a:rPr>
              <a:t>(alcohol)</a:t>
            </a:r>
            <a:r>
              <a:rPr lang="en-US" altLang="ko-KR" dirty="0">
                <a:latin typeface="+mj-ea"/>
                <a:ea typeface="+mj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  </a:t>
            </a:r>
            <a:r>
              <a:rPr lang="en-US" altLang="ko-KR" dirty="0" err="1">
                <a:latin typeface="+mj-ea"/>
                <a:ea typeface="+mj-ea"/>
              </a:rPr>
              <a:t>Whitewine</a:t>
            </a:r>
            <a:r>
              <a:rPr lang="ko-KR" altLang="en-US" dirty="0">
                <a:latin typeface="+mj-ea"/>
                <a:ea typeface="+mj-ea"/>
              </a:rPr>
              <a:t>의 등급 향상은 </a:t>
            </a:r>
            <a:r>
              <a:rPr lang="ko-KR" altLang="en-US" dirty="0" err="1">
                <a:latin typeface="+mj-ea"/>
                <a:ea typeface="+mj-ea"/>
              </a:rPr>
              <a:t>잔류설탕</a:t>
            </a:r>
            <a:r>
              <a:rPr lang="en-US" altLang="ko-KR" dirty="0">
                <a:solidFill>
                  <a:srgbClr val="770055"/>
                </a:solidFill>
                <a:latin typeface="+mj-ea"/>
                <a:ea typeface="+mj-ea"/>
              </a:rPr>
              <a:t>(</a:t>
            </a:r>
            <a:r>
              <a:rPr lang="en-US" altLang="ko-KR" dirty="0" err="1">
                <a:solidFill>
                  <a:srgbClr val="770055"/>
                </a:solidFill>
                <a:latin typeface="+mj-ea"/>
                <a:ea typeface="+mj-ea"/>
              </a:rPr>
              <a:t>rsugar</a:t>
            </a:r>
            <a:r>
              <a:rPr lang="en-US" altLang="ko-KR" dirty="0">
                <a:solidFill>
                  <a:srgbClr val="770055"/>
                </a:solidFill>
                <a:latin typeface="+mj-ea"/>
                <a:ea typeface="+mj-ea"/>
              </a:rPr>
              <a:t>)</a:t>
            </a:r>
            <a:r>
              <a:rPr lang="ko-KR" altLang="en-US" dirty="0">
                <a:latin typeface="+mj-ea"/>
                <a:ea typeface="+mj-ea"/>
              </a:rPr>
              <a:t>를 가장 신경 써야 할 필요가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  있다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0016AD-D626-47AE-96CF-A19CE49F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5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7490" y="95885"/>
            <a:ext cx="9140190" cy="6807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분석 목적</a:t>
            </a:r>
            <a:endParaRPr lang="en-US" sz="3000" dirty="0"/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631190" y="1205230"/>
            <a:ext cx="8238490" cy="462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 err="1">
                <a:latin typeface="배달의민족 도현" charset="0"/>
                <a:ea typeface="배달의민족 도현" charset="0"/>
              </a:rPr>
              <a:t>A.</a:t>
            </a:r>
            <a:r>
              <a:rPr lang="en-US" altLang="ko-KR" sz="2400" b="1" strike="noStrike" cap="none" dirty="0" err="1">
                <a:latin typeface="배달의민족 도현" charset="0"/>
                <a:ea typeface="배달의민족 도현" charset="0"/>
              </a:rPr>
              <a:t>분석</a:t>
            </a:r>
            <a:r>
              <a:rPr lang="en-US" altLang="ko-KR" sz="2400" b="1" strike="noStrike" cap="none" dirty="0">
                <a:latin typeface="배달의민족 도현" charset="0"/>
                <a:ea typeface="배달의민족 도현" charset="0"/>
              </a:rPr>
              <a:t> 목적</a:t>
            </a:r>
            <a:endParaRPr lang="ko-KR" altLang="en-US" sz="2400" b="1" strike="noStrike" cap="none" dirty="0">
              <a:latin typeface="배달의민족 도현" charset="0"/>
              <a:ea typeface="배달의민족 도현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1814309" y="2255889"/>
            <a:ext cx="6263351" cy="157094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 b="0" strike="noStrike" cap="none" dirty="0">
                <a:latin typeface="배달의민족 도현" charset="0"/>
                <a:ea typeface="배달의민족 도현" charset="0"/>
              </a:rPr>
              <a:t>직접 마셔보지 않고 </a:t>
            </a:r>
            <a:r>
              <a:rPr lang="en-US" altLang="ko-KR" sz="2400" b="0" strike="noStrike" cap="none" dirty="0" err="1">
                <a:latin typeface="배달의민족 도현" charset="0"/>
                <a:ea typeface="배달의민족 도현" charset="0"/>
              </a:rPr>
              <a:t>와인의</a:t>
            </a:r>
            <a:r>
              <a:rPr lang="en-US" altLang="ko-KR" sz="2400" b="0" strike="noStrike" cap="none" dirty="0">
                <a:latin typeface="배달의민족 도현" charset="0"/>
                <a:ea typeface="배달의민족 도현" charset="0"/>
              </a:rPr>
              <a:t> </a:t>
            </a:r>
            <a:r>
              <a:rPr lang="en-US" altLang="ko-KR" sz="2400" b="0" strike="noStrike" cap="none" dirty="0">
                <a:solidFill>
                  <a:srgbClr val="770055"/>
                </a:solidFill>
                <a:latin typeface="배달의민족 도현" charset="0"/>
                <a:ea typeface="배달의민족 도현" charset="0"/>
              </a:rPr>
              <a:t>고정 산도, 휘발성 산도, 구연산, 잔류 </a:t>
            </a:r>
            <a:r>
              <a:rPr lang="en-US" altLang="ko-KR" sz="2400" b="0" strike="noStrike" cap="none" dirty="0" err="1">
                <a:solidFill>
                  <a:srgbClr val="770055"/>
                </a:solidFill>
                <a:latin typeface="배달의민족 도현" charset="0"/>
                <a:ea typeface="배달의민족 도현" charset="0"/>
              </a:rPr>
              <a:t>설탕</a:t>
            </a:r>
            <a:r>
              <a:rPr lang="en-US" altLang="ko-KR" sz="2400" b="0" strike="noStrike" cap="none" dirty="0">
                <a:solidFill>
                  <a:srgbClr val="80007F"/>
                </a:solidFill>
                <a:latin typeface="배달의민족 도현" charset="0"/>
                <a:ea typeface="배달의민족 도현" charset="0"/>
              </a:rPr>
              <a:t> </a:t>
            </a:r>
            <a:r>
              <a:rPr lang="en-US" altLang="ko-KR" sz="2400" b="0" strike="noStrike" cap="none" dirty="0">
                <a:latin typeface="배달의민족 도현" charset="0"/>
                <a:ea typeface="배달의민족 도현" charset="0"/>
              </a:rPr>
              <a:t>등</a:t>
            </a:r>
            <a:r>
              <a:rPr lang="ko-KR" altLang="en-US" sz="2400" b="0" strike="noStrike" cap="none" dirty="0">
                <a:latin typeface="배달의민족 도현" charset="0"/>
                <a:ea typeface="배달의민족 도현" charset="0"/>
              </a:rPr>
              <a:t>의 정보를</a:t>
            </a:r>
            <a:r>
              <a:rPr lang="en-US" altLang="ko-KR" sz="2400" b="0" strike="noStrike" cap="none" dirty="0">
                <a:latin typeface="배달의민족 도현" charset="0"/>
                <a:ea typeface="배달의민족 도현" charset="0"/>
              </a:rPr>
              <a:t> 이용하여</a:t>
            </a:r>
            <a:endParaRPr lang="ko-KR" altLang="en-US" sz="2400" b="0" strike="noStrike" cap="none" dirty="0">
              <a:latin typeface="배달의민족 도현" charset="0"/>
              <a:ea typeface="배달의민족 도현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>
              <a:latin typeface="배달의민족 도현" charset="0"/>
              <a:ea typeface="배달의민족 도현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배달의민족 도현" charset="0"/>
                <a:ea typeface="배달의민족 도현" charset="0"/>
              </a:rPr>
              <a:t>                                                 </a:t>
            </a:r>
            <a:endParaRPr lang="ko-KR" altLang="en-US" sz="2400" b="0" strike="noStrike" cap="none" dirty="0">
              <a:latin typeface="배달의민족 도현" charset="0"/>
              <a:ea typeface="배달의민족 도현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2896870" y="3428365"/>
            <a:ext cx="5010785" cy="5238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>
                <a:latin typeface="배달의민족 도현" charset="0"/>
                <a:ea typeface="배달의민족 도현" charset="0"/>
              </a:rPr>
              <a:t>미리 “</a:t>
            </a:r>
            <a:r>
              <a:rPr lang="en-US" altLang="ko-KR" sz="2800" b="0" strike="noStrike" cap="none" dirty="0">
                <a:solidFill>
                  <a:srgbClr val="770055"/>
                </a:solidFill>
                <a:latin typeface="배달의민족 도현" charset="0"/>
                <a:ea typeface="배달의민족 도현" charset="0"/>
              </a:rPr>
              <a:t>품질</a:t>
            </a:r>
            <a:r>
              <a:rPr lang="en-US" altLang="ko-KR" sz="2800" b="0" strike="noStrike" cap="none" dirty="0">
                <a:latin typeface="배달의민족 도현" charset="0"/>
                <a:ea typeface="배달의민족 도현" charset="0"/>
              </a:rPr>
              <a:t>” 예측해보기</a:t>
            </a:r>
            <a:endParaRPr lang="ko-KR" altLang="en-US" sz="2800" b="0" strike="noStrike" cap="none" dirty="0">
              <a:latin typeface="배달의민족 도현" charset="0"/>
              <a:ea typeface="배달의민족 도현" charset="0"/>
            </a:endParaRPr>
          </a:p>
        </p:txBody>
      </p:sp>
      <p:pic>
        <p:nvPicPr>
          <p:cNvPr id="8" name="그림 7" descr="C:/Users/pc/AppData/Roaming/PolarisOffice/ETemp/15296_21239344/fImage2634818541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"/>
          <a:stretch>
            <a:fillRect/>
          </a:stretch>
        </p:blipFill>
        <p:spPr>
          <a:xfrm>
            <a:off x="37465" y="4546600"/>
            <a:ext cx="6126480" cy="2299970"/>
          </a:xfrm>
          <a:prstGeom prst="rect">
            <a:avLst/>
          </a:prstGeom>
          <a:noFill/>
        </p:spPr>
      </p:pic>
      <p:pic>
        <p:nvPicPr>
          <p:cNvPr id="9" name="그림 8" descr="C:/Users/pc/AppData/Roaming/PolarisOffice/ETemp/15296_21239344/fImage263481868467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7" t="1636" r="15798"/>
          <a:stretch>
            <a:fillRect/>
          </a:stretch>
        </p:blipFill>
        <p:spPr>
          <a:xfrm flipH="1">
            <a:off x="5948680" y="4709160"/>
            <a:ext cx="3843019" cy="2137410"/>
          </a:xfrm>
          <a:prstGeom prst="rect">
            <a:avLst/>
          </a:prstGeom>
          <a:noFill/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A737BD-B928-4408-A59B-1A8950C1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58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37490" y="95885"/>
            <a:ext cx="9140825" cy="6813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데이터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설명</a:t>
            </a:r>
            <a:endParaRPr lang="ko-KR" altLang="en-US" sz="3000" b="0" strike="noStrike" cap="none" dirty="0">
              <a:solidFill>
                <a:schemeClr val="bg1"/>
              </a:solidFill>
              <a:latin typeface="배달의민족 도현" charset="0"/>
              <a:ea typeface="배달의민족 도현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019267"/>
              </p:ext>
            </p:extLst>
          </p:nvPr>
        </p:nvGraphicFramePr>
        <p:xfrm>
          <a:off x="561340" y="1783150"/>
          <a:ext cx="8843010" cy="38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1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08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4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27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62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356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X1</a:t>
                      </a:r>
                      <a:endParaRPr lang="ko-KR" altLang="en-US" sz="18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X2</a:t>
                      </a:r>
                      <a:endParaRPr lang="ko-KR" altLang="en-US" sz="18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X3</a:t>
                      </a:r>
                      <a:endParaRPr lang="ko-KR" altLang="en-US" sz="18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X4</a:t>
                      </a:r>
                      <a:endParaRPr lang="ko-KR" altLang="en-US" sz="18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X5</a:t>
                      </a:r>
                      <a:endParaRPr lang="ko-KR" altLang="en-US" sz="18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X6</a:t>
                      </a:r>
                      <a:endParaRPr lang="ko-KR" altLang="en-US" sz="18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X7</a:t>
                      </a:r>
                      <a:endParaRPr lang="ko-KR" altLang="en-US" sz="18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X8</a:t>
                      </a:r>
                      <a:endParaRPr lang="ko-KR" altLang="en-US" sz="18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X9</a:t>
                      </a:r>
                      <a:endParaRPr lang="ko-KR" altLang="en-US" sz="18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X10</a:t>
                      </a:r>
                      <a:endParaRPr lang="ko-KR" altLang="en-US" sz="18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X11</a:t>
                      </a:r>
                      <a:endParaRPr lang="ko-KR" altLang="en-US" sz="18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rgbClr val="FFFFFF"/>
                          </a:solidFill>
                          <a:latin typeface="배달의민족 도현" charset="0"/>
                          <a:ea typeface="배달의민족 도현" charset="0"/>
                        </a:rPr>
                        <a:t>Y</a:t>
                      </a:r>
                      <a:endParaRPr lang="ko-KR" altLang="en-US" sz="1800" b="0" strike="noStrike" kern="1200" cap="none" dirty="0">
                        <a:solidFill>
                          <a:srgbClr val="FFFFFF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7700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</a:t>
                      </a:r>
                      <a:endParaRPr lang="ko-KR" altLang="en-US" sz="16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7.4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0.70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0.00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1.9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0.076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11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34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0.9978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3.51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0.56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9.4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5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2</a:t>
                      </a:r>
                      <a:endParaRPr lang="ko-KR" altLang="en-US" sz="16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7.8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0.88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0.00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2.6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0.098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25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67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0.9968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3.20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0.68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9.8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5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3</a:t>
                      </a:r>
                      <a:endParaRPr lang="ko-KR" altLang="en-US" sz="16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7.8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0.76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0.04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2.3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0.092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15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54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0.9970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3.26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0.65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9.8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5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...</a:t>
                      </a:r>
                      <a:endParaRPr lang="ko-KR" altLang="en-US" sz="16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...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...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...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...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...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...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...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...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...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...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...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...</a:t>
                      </a:r>
                      <a:endParaRPr lang="ko-KR" altLang="en-US" sz="16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1597</a:t>
                      </a:r>
                      <a:endParaRPr lang="ko-KR" altLang="en-US" sz="16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6.3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0.51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0.13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2.3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0.076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29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40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0.996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3.42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0.75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11.0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6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1598</a:t>
                      </a:r>
                      <a:endParaRPr lang="ko-KR" altLang="en-US" sz="16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5.9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0.65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0.12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2.0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0.075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32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44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0.995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3.57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0.71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10.2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5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1599</a:t>
                      </a:r>
                      <a:endParaRPr lang="ko-KR" altLang="en-US" sz="1600" b="1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6.0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0.31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0.47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3.6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0.067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18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42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0.995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3.59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0.66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11.0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strike="noStrike" kern="1200" cap="none" dirty="0">
                          <a:solidFill>
                            <a:srgbClr val="000000"/>
                          </a:solidFill>
                          <a:latin typeface="배달의민족 도현" charset="0"/>
                          <a:ea typeface="배달의민족 도현" charset="0"/>
                        </a:rPr>
                        <a:t>6</a:t>
                      </a:r>
                      <a:endParaRPr lang="ko-KR" altLang="en-US" sz="1600" b="0" strike="noStrike" kern="1200" cap="none" dirty="0">
                        <a:solidFill>
                          <a:srgbClr val="000000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anchor="ctr">
                    <a:solidFill>
                      <a:srgbClr val="FE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텍스트 상자 5"/>
          <p:cNvSpPr txBox="1">
            <a:spLocks/>
          </p:cNvSpPr>
          <p:nvPr/>
        </p:nvSpPr>
        <p:spPr>
          <a:xfrm>
            <a:off x="608965" y="1199290"/>
            <a:ext cx="4585335" cy="462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>
                <a:latin typeface="배달의민족 도현" charset="0"/>
                <a:ea typeface="배달의민족 도현" charset="0"/>
              </a:rPr>
              <a:t>A.</a:t>
            </a:r>
            <a:r>
              <a:rPr lang="ko-KR" altLang="en-US" sz="2400" b="1" dirty="0">
                <a:latin typeface="배달의민족 도현" charset="0"/>
                <a:ea typeface="배달의민족 도현" charset="0"/>
              </a:rPr>
              <a:t>와인 데이터</a:t>
            </a:r>
            <a:endParaRPr lang="ko-KR" altLang="en-US" sz="2400" b="1" strike="noStrike" cap="none" dirty="0">
              <a:latin typeface="배달의민족 도현" charset="0"/>
              <a:ea typeface="배달의민족 도현" charset="0"/>
            </a:endParaRPr>
          </a:p>
        </p:txBody>
      </p:sp>
      <p:sp>
        <p:nvSpPr>
          <p:cNvPr id="8" name="텍스트 상자 6"/>
          <p:cNvSpPr txBox="1">
            <a:spLocks/>
          </p:cNvSpPr>
          <p:nvPr/>
        </p:nvSpPr>
        <p:spPr>
          <a:xfrm>
            <a:off x="7424131" y="5605870"/>
            <a:ext cx="2257310" cy="92461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배달의민족 도현" charset="0"/>
                <a:ea typeface="배달의민족 도현" charset="0"/>
              </a:rPr>
              <a:t>변수개수 : 12개   </a:t>
            </a:r>
          </a:p>
          <a:p>
            <a:pPr marL="0" indent="0"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err="1">
                <a:latin typeface="배달의민족 도현" charset="0"/>
                <a:ea typeface="배달의민족 도현" charset="0"/>
              </a:rPr>
              <a:t>자료개수</a:t>
            </a:r>
            <a:r>
              <a:rPr lang="en-US" altLang="ko-KR" sz="1800" b="0" strike="noStrike" cap="none" dirty="0">
                <a:latin typeface="배달의민족 도현" charset="0"/>
                <a:ea typeface="배달의민족 도현" charset="0"/>
              </a:rPr>
              <a:t> : </a:t>
            </a:r>
            <a:r>
              <a:rPr lang="en-US" altLang="ko-KR" dirty="0">
                <a:latin typeface="배달의민족 도현" charset="0"/>
                <a:ea typeface="배달의민족 도현" charset="0"/>
              </a:rPr>
              <a:t>1599</a:t>
            </a:r>
            <a:r>
              <a:rPr lang="en-US" altLang="ko-KR" sz="1800" b="0" strike="noStrike" cap="none" dirty="0">
                <a:latin typeface="배달의민족 도현" charset="0"/>
                <a:ea typeface="배달의민족 도현" charset="0"/>
              </a:rPr>
              <a:t>개</a:t>
            </a:r>
            <a:endParaRPr lang="ko-KR" altLang="en-US" sz="1800" b="0" strike="noStrike" cap="none" dirty="0">
              <a:latin typeface="배달의민족 도현" charset="0"/>
              <a:ea typeface="배달의민족 도현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8B9AA1-F84D-49E1-B5F1-74617939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7490" y="95885"/>
            <a:ext cx="9140190" cy="6807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데이터 설명</a:t>
            </a:r>
            <a:endParaRPr lang="en-US" sz="3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279429"/>
              </p:ext>
            </p:extLst>
          </p:nvPr>
        </p:nvGraphicFramePr>
        <p:xfrm>
          <a:off x="604910" y="1897739"/>
          <a:ext cx="3960000" cy="3896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lt1"/>
                          </a:solidFill>
                          <a:latin typeface="배달의민족 도현" charset="0"/>
                          <a:ea typeface="배달의민족 도현" charset="0"/>
                        </a:rPr>
                        <a:t>변수</a:t>
                      </a:r>
                      <a:endParaRPr lang="ko-KR" altLang="en-US" sz="1800" b="0" strike="noStrike" kern="1200" cap="none" dirty="0">
                        <a:solidFill>
                          <a:schemeClr val="lt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lt1"/>
                          </a:solidFill>
                          <a:latin typeface="배달의민족 도현" charset="0"/>
                          <a:ea typeface="배달의민족 도현" charset="0"/>
                        </a:rPr>
                        <a:t>변수명</a:t>
                      </a:r>
                      <a:endParaRPr lang="ko-KR" altLang="en-US" sz="1800" b="0" strike="noStrike" kern="1200" cap="none" dirty="0">
                        <a:solidFill>
                          <a:schemeClr val="lt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lt1"/>
                          </a:solidFill>
                          <a:latin typeface="배달의민족 도현" charset="0"/>
                          <a:ea typeface="배달의민족 도현" charset="0"/>
                        </a:rPr>
                        <a:t>변수 설명</a:t>
                      </a:r>
                      <a:endParaRPr lang="ko-KR" altLang="en-US" sz="1800" b="0" strike="noStrike" kern="1200" cap="none" dirty="0">
                        <a:solidFill>
                          <a:schemeClr val="lt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7700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/>
                          </a:solidFill>
                          <a:latin typeface="배달의민족 도현" charset="0"/>
                          <a:ea typeface="배달의민족 도현" charset="0"/>
                        </a:rPr>
                        <a:t>X1</a:t>
                      </a:r>
                      <a:endParaRPr lang="ko-KR" altLang="en-US" sz="1600" b="1" strike="noStrike" kern="1200" cap="none" dirty="0">
                        <a:solidFill>
                          <a:schemeClr val="tx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/>
                          </a:solidFill>
                          <a:latin typeface="배달의민족 도현" charset="0"/>
                          <a:ea typeface="배달의민족 도현" charset="0"/>
                        </a:rPr>
                        <a:t>고정 산도</a:t>
                      </a:r>
                      <a:endParaRPr lang="ko-KR" altLang="en-US" sz="1600" b="1" strike="noStrike" kern="1200" cap="none" dirty="0">
                        <a:solidFill>
                          <a:schemeClr val="tx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tx1"/>
                          </a:solidFill>
                          <a:latin typeface="배달의민족 도현" charset="0"/>
                          <a:ea typeface="배달의민족 도현" charset="0"/>
                        </a:rPr>
                        <a:t>쉽게 증발하지 않는 </a:t>
                      </a:r>
                      <a:endParaRPr lang="ko-KR" altLang="en-US" sz="1400" b="0" strike="noStrike" kern="1200" cap="none" dirty="0">
                        <a:solidFill>
                          <a:schemeClr val="tx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tx1"/>
                          </a:solidFill>
                          <a:latin typeface="배달의민족 도현" charset="0"/>
                          <a:ea typeface="배달의민족 도현" charset="0"/>
                        </a:rPr>
                        <a:t>비휘발성 산</a:t>
                      </a:r>
                      <a:endParaRPr lang="ko-KR" altLang="en-US" sz="1400" b="0" strike="noStrike" kern="1200" cap="none" dirty="0">
                        <a:solidFill>
                          <a:schemeClr val="tx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/>
                          </a:solidFill>
                          <a:latin typeface="배달의민족 도현" charset="0"/>
                          <a:ea typeface="배달의민족 도현" charset="0"/>
                        </a:rPr>
                        <a:t>X2</a:t>
                      </a:r>
                      <a:endParaRPr lang="ko-KR" altLang="en-US" sz="1600" b="1" strike="noStrike" kern="1200" cap="none" dirty="0">
                        <a:solidFill>
                          <a:schemeClr val="tx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 err="1">
                          <a:solidFill>
                            <a:schemeClr val="tx1"/>
                          </a:solidFill>
                          <a:latin typeface="배달의민족 도현" charset="0"/>
                          <a:ea typeface="배달의민족 도현" charset="0"/>
                        </a:rPr>
                        <a:t>휘발성</a:t>
                      </a:r>
                      <a:r>
                        <a:rPr lang="en-US" altLang="ko-KR" sz="1600" b="1" strike="noStrike" kern="1200" cap="none" dirty="0">
                          <a:solidFill>
                            <a:schemeClr val="tx1"/>
                          </a:solidFill>
                          <a:latin typeface="배달의민족 도현" charset="0"/>
                          <a:ea typeface="배달의민족 도현" charset="0"/>
                        </a:rPr>
                        <a:t> </a:t>
                      </a: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 err="1">
                          <a:solidFill>
                            <a:schemeClr val="tx1"/>
                          </a:solidFill>
                          <a:latin typeface="배달의민족 도현" charset="0"/>
                          <a:ea typeface="배달의민족 도현" charset="0"/>
                        </a:rPr>
                        <a:t>산도</a:t>
                      </a:r>
                      <a:endParaRPr lang="ko-KR" altLang="en-US" sz="1600" b="1" strike="noStrike" kern="1200" cap="none" dirty="0">
                        <a:solidFill>
                          <a:schemeClr val="tx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tx1"/>
                          </a:solidFill>
                          <a:latin typeface="배달의민족 도현" charset="0"/>
                          <a:ea typeface="배달의민족 도현" charset="0"/>
                        </a:rPr>
                        <a:t>와인 속 </a:t>
                      </a:r>
                      <a:endParaRPr lang="ko-KR" altLang="en-US" sz="1400" b="0" strike="noStrike" kern="1200" cap="none" dirty="0">
                        <a:solidFill>
                          <a:schemeClr val="tx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tx1"/>
                          </a:solidFill>
                          <a:latin typeface="배달의민족 도현" charset="0"/>
                          <a:ea typeface="배달의민족 도현" charset="0"/>
                        </a:rPr>
                        <a:t>아세트산의 양</a:t>
                      </a:r>
                      <a:endParaRPr lang="ko-KR" altLang="en-US" sz="1400" b="0" strike="noStrike" kern="1200" cap="none" dirty="0">
                        <a:solidFill>
                          <a:schemeClr val="tx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 anchor="ctr">
                    <a:solidFill>
                      <a:srgbClr val="FFC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/>
                          </a:solidFill>
                          <a:latin typeface="배달의민족 도현" charset="0"/>
                          <a:ea typeface="배달의민족 도현" charset="0"/>
                        </a:rPr>
                        <a:t>X3</a:t>
                      </a:r>
                      <a:endParaRPr lang="ko-KR" altLang="en-US" sz="1600" b="1" strike="noStrike" kern="1200" cap="none" dirty="0">
                        <a:solidFill>
                          <a:schemeClr val="tx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/>
                          </a:solidFill>
                          <a:latin typeface="배달의민족 도현" charset="0"/>
                          <a:ea typeface="배달의민족 도현" charset="0"/>
                        </a:rPr>
                        <a:t>구연산</a:t>
                      </a:r>
                      <a:endParaRPr lang="ko-KR" altLang="en-US" sz="1600" b="1" strike="noStrike" kern="1200" cap="none" dirty="0">
                        <a:solidFill>
                          <a:schemeClr val="tx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tx1"/>
                          </a:solidFill>
                          <a:latin typeface="배달의민족 도현" charset="0"/>
                          <a:ea typeface="배달의민족 도현" charset="0"/>
                        </a:rPr>
                        <a:t>신선함과 맛을 더해줌</a:t>
                      </a:r>
                      <a:endParaRPr lang="ko-KR" altLang="en-US" sz="1400" b="0" strike="noStrike" kern="1200" cap="none" dirty="0">
                        <a:solidFill>
                          <a:schemeClr val="tx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/>
                          </a:solidFill>
                          <a:latin typeface="배달의민족 도현" charset="0"/>
                          <a:ea typeface="배달의민족 도현" charset="0"/>
                        </a:rPr>
                        <a:t>X4</a:t>
                      </a:r>
                      <a:endParaRPr lang="ko-KR" altLang="en-US" sz="1600" b="1" strike="noStrike" kern="1200" cap="none" dirty="0">
                        <a:solidFill>
                          <a:schemeClr val="tx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/>
                          </a:solidFill>
                          <a:latin typeface="배달의민족 도현" charset="0"/>
                          <a:ea typeface="배달의민족 도현" charset="0"/>
                        </a:rPr>
                        <a:t>잔류 설탕</a:t>
                      </a:r>
                      <a:endParaRPr lang="ko-KR" altLang="en-US" sz="1600" b="1" strike="noStrike" kern="1200" cap="none" dirty="0">
                        <a:solidFill>
                          <a:schemeClr val="tx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tx1"/>
                          </a:solidFill>
                          <a:latin typeface="배달의민족 도현" charset="0"/>
                          <a:ea typeface="배달의민족 도현" charset="0"/>
                        </a:rPr>
                        <a:t>발효 후 잔류하는 </a:t>
                      </a:r>
                      <a:endParaRPr lang="ko-KR" altLang="en-US" sz="1400" b="0" strike="noStrike" kern="1200" cap="none" dirty="0">
                        <a:solidFill>
                          <a:schemeClr val="tx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tx1"/>
                          </a:solidFill>
                          <a:latin typeface="배달의민족 도현" charset="0"/>
                          <a:ea typeface="배달의민족 도현" charset="0"/>
                        </a:rPr>
                        <a:t>설탕의 양</a:t>
                      </a:r>
                      <a:endParaRPr lang="ko-KR" altLang="en-US" sz="1400" b="0" strike="noStrike" kern="1200" cap="none" dirty="0">
                        <a:solidFill>
                          <a:schemeClr val="tx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 anchor="ctr">
                    <a:solidFill>
                      <a:srgbClr val="FFC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/>
                          </a:solidFill>
                          <a:latin typeface="배달의민족 도현" charset="0"/>
                          <a:ea typeface="배달의민족 도현" charset="0"/>
                        </a:rPr>
                        <a:t>X5</a:t>
                      </a:r>
                      <a:endParaRPr lang="ko-KR" altLang="en-US" sz="1600" b="1" strike="noStrike" kern="1200" cap="none" dirty="0">
                        <a:solidFill>
                          <a:schemeClr val="tx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/>
                          </a:solidFill>
                          <a:latin typeface="배달의민족 도현" charset="0"/>
                          <a:ea typeface="배달의민족 도현" charset="0"/>
                        </a:rPr>
                        <a:t>염화물</a:t>
                      </a:r>
                      <a:endParaRPr lang="ko-KR" altLang="en-US" sz="1600" b="1" strike="noStrike" kern="1200" cap="none" dirty="0">
                        <a:solidFill>
                          <a:schemeClr val="tx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tx1"/>
                          </a:solidFill>
                          <a:latin typeface="배달의민족 도현" charset="0"/>
                          <a:ea typeface="배달의민족 도현" charset="0"/>
                        </a:rPr>
                        <a:t>와인 속 소금의 양</a:t>
                      </a:r>
                      <a:endParaRPr lang="ko-KR" altLang="en-US" sz="1400" b="0" strike="noStrike" kern="1200" cap="none" dirty="0">
                        <a:solidFill>
                          <a:schemeClr val="tx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/>
                          </a:solidFill>
                          <a:latin typeface="배달의민족 도현" charset="0"/>
                          <a:ea typeface="배달의민족 도현" charset="0"/>
                        </a:rPr>
                        <a:t>X6</a:t>
                      </a:r>
                      <a:endParaRPr lang="ko-KR" altLang="en-US" sz="1600" b="1" strike="noStrike" kern="1200" cap="none" dirty="0">
                        <a:solidFill>
                          <a:schemeClr val="tx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/>
                          </a:solidFill>
                          <a:latin typeface="배달의민족 도현" charset="0"/>
                          <a:ea typeface="배달의민족 도현" charset="0"/>
                        </a:rPr>
                        <a:t>자유 황산</a:t>
                      </a:r>
                      <a:endParaRPr lang="ko-KR" altLang="en-US" sz="1600" b="1" strike="noStrike" kern="1200" cap="none" dirty="0">
                        <a:solidFill>
                          <a:schemeClr val="tx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tx1"/>
                          </a:solidFill>
                          <a:latin typeface="배달의민족 도현" charset="0"/>
                          <a:ea typeface="배달의민족 도현" charset="0"/>
                        </a:rPr>
                        <a:t>포도주의 산화를 </a:t>
                      </a:r>
                      <a:endParaRPr lang="ko-KR" altLang="en-US" sz="1400" b="0" strike="noStrike" kern="1200" cap="none" dirty="0">
                        <a:solidFill>
                          <a:schemeClr val="tx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tx1"/>
                          </a:solidFill>
                          <a:latin typeface="배달의민족 도현" charset="0"/>
                          <a:ea typeface="배달의민족 도현" charset="0"/>
                        </a:rPr>
                        <a:t>방지하는 SO2 분자</a:t>
                      </a:r>
                      <a:endParaRPr lang="ko-KR" altLang="en-US" sz="1400" b="0" strike="noStrike" kern="1200" cap="none" dirty="0">
                        <a:solidFill>
                          <a:schemeClr val="tx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 anchor="ctr">
                    <a:solidFill>
                      <a:srgbClr val="FFC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246656"/>
              </p:ext>
            </p:extLst>
          </p:nvPr>
        </p:nvGraphicFramePr>
        <p:xfrm>
          <a:off x="5074617" y="1897741"/>
          <a:ext cx="4060800" cy="3896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119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lt1"/>
                          </a:solidFill>
                          <a:latin typeface="배달의민족 도현" charset="0"/>
                          <a:ea typeface="배달의민족 도현" charset="0"/>
                        </a:rPr>
                        <a:t>변수</a:t>
                      </a:r>
                      <a:endParaRPr lang="ko-KR" altLang="en-US" sz="1800" b="0" strike="noStrike" kern="1200" cap="none" dirty="0">
                        <a:solidFill>
                          <a:schemeClr val="lt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lt1"/>
                          </a:solidFill>
                          <a:latin typeface="배달의민족 도현" charset="0"/>
                          <a:ea typeface="배달의민족 도현" charset="0"/>
                        </a:rPr>
                        <a:t>변수명</a:t>
                      </a:r>
                      <a:endParaRPr lang="ko-KR" altLang="en-US" sz="1800" b="0" strike="noStrike" kern="1200" cap="none" dirty="0">
                        <a:solidFill>
                          <a:schemeClr val="lt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77005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lt1"/>
                          </a:solidFill>
                          <a:latin typeface="배달의민족 도현" charset="0"/>
                          <a:ea typeface="배달의민족 도현" charset="0"/>
                        </a:rPr>
                        <a:t>변수 설명</a:t>
                      </a:r>
                      <a:endParaRPr lang="ko-KR" altLang="en-US" sz="1800" b="0" strike="noStrike" kern="1200" cap="none" dirty="0">
                        <a:solidFill>
                          <a:schemeClr val="lt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>
                    <a:solidFill>
                      <a:srgbClr val="7700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669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X7</a:t>
                      </a:r>
                      <a:endParaRPr lang="ko-KR" altLang="en-US" sz="1600" b="1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총 </a:t>
                      </a:r>
                      <a:endParaRPr lang="ko-KR" altLang="en-US" sz="1600" b="1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이산화황</a:t>
                      </a:r>
                      <a:endParaRPr lang="ko-KR" altLang="en-US" sz="1600" b="1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SO2의 유리 및 결합 </a:t>
                      </a:r>
                      <a:endParaRPr lang="ko-KR" altLang="en-US" sz="14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형태의 양</a:t>
                      </a:r>
                      <a:endParaRPr lang="ko-KR" altLang="en-US" sz="14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969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X8</a:t>
                      </a:r>
                      <a:endParaRPr lang="ko-KR" altLang="en-US" sz="1600" b="1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밀도</a:t>
                      </a:r>
                      <a:endParaRPr lang="ko-KR" altLang="en-US" sz="1600" b="1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알콜 및 당 </a:t>
                      </a:r>
                      <a:endParaRPr lang="ko-KR" altLang="en-US" sz="14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함량의 퍼센트</a:t>
                      </a:r>
                      <a:endParaRPr lang="ko-KR" altLang="en-US" sz="14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 anchor="ctr">
                    <a:solidFill>
                      <a:srgbClr val="FFC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969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X9</a:t>
                      </a:r>
                      <a:endParaRPr lang="ko-KR" altLang="en-US" sz="1600" b="1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pH</a:t>
                      </a:r>
                      <a:endParaRPr lang="ko-KR" altLang="en-US" sz="1600" b="1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와인의 </a:t>
                      </a:r>
                      <a:endParaRPr lang="ko-KR" altLang="en-US" sz="14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산성 또는 염기성</a:t>
                      </a:r>
                      <a:endParaRPr lang="ko-KR" altLang="en-US" sz="14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969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X10</a:t>
                      </a:r>
                      <a:endParaRPr lang="ko-KR" altLang="en-US" sz="1600" b="1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황산염</a:t>
                      </a:r>
                      <a:endParaRPr lang="ko-KR" altLang="en-US" sz="1600" b="1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SO2 </a:t>
                      </a:r>
                      <a:r>
                        <a:rPr lang="en-US" altLang="ko-KR" sz="1400" b="0" strike="noStrike" kern="1200" cap="none" dirty="0" err="1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수준에</a:t>
                      </a:r>
                      <a:r>
                        <a:rPr lang="en-US" altLang="ko-KR" sz="14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 </a:t>
                      </a:r>
                      <a:r>
                        <a:rPr lang="en-US" altLang="ko-KR" sz="1400" b="0" strike="noStrike" kern="1200" cap="none" dirty="0" err="1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기여할</a:t>
                      </a:r>
                      <a:r>
                        <a:rPr lang="en-US" altLang="ko-KR" sz="14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 수</a:t>
                      </a: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 있는 와인 첨가제</a:t>
                      </a:r>
                      <a:endParaRPr lang="ko-KR" altLang="en-US" sz="14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 anchor="ctr">
                    <a:solidFill>
                      <a:srgbClr val="FFC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969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X11</a:t>
                      </a:r>
                      <a:endParaRPr lang="ko-KR" altLang="en-US" sz="1600" b="1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알코올</a:t>
                      </a:r>
                      <a:endParaRPr lang="ko-KR" altLang="en-US" sz="1600" b="1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 anchor="ctr">
                    <a:solidFill>
                      <a:srgbClr val="F9D6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와인의 알콜 </a:t>
                      </a:r>
                      <a:endParaRPr lang="ko-KR" altLang="en-US" sz="14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함량 퍼센트</a:t>
                      </a:r>
                      <a:endParaRPr lang="ko-KR" altLang="en-US" sz="14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 anchor="ctr">
                    <a:solidFill>
                      <a:srgbClr val="F9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969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Y</a:t>
                      </a:r>
                      <a:endParaRPr lang="ko-KR" altLang="en-US" sz="1600" b="1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품질</a:t>
                      </a:r>
                      <a:endParaRPr lang="ko-KR" altLang="en-US" sz="1600" b="1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 anchor="ctr">
                    <a:solidFill>
                      <a:srgbClr val="FFC0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dk1"/>
                          </a:solidFill>
                          <a:latin typeface="배달의민족 도현" charset="0"/>
                          <a:ea typeface="배달의민족 도현" charset="0"/>
                        </a:rPr>
                        <a:t>와인의 품질</a:t>
                      </a:r>
                      <a:endParaRPr lang="ko-KR" altLang="en-US" sz="1400" b="0" strike="noStrike" kern="1200" cap="none" dirty="0">
                        <a:solidFill>
                          <a:schemeClr val="dk1"/>
                        </a:solidFill>
                        <a:latin typeface="배달의민족 도현" charset="0"/>
                        <a:ea typeface="배달의민족 도현" charset="0"/>
                      </a:endParaRPr>
                    </a:p>
                  </a:txBody>
                  <a:tcPr marL="90170" marR="90170" marT="46990" marB="46990" anchor="ctr">
                    <a:solidFill>
                      <a:srgbClr val="FFC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텍스트 상자 5"/>
          <p:cNvSpPr txBox="1">
            <a:spLocks/>
          </p:cNvSpPr>
          <p:nvPr/>
        </p:nvSpPr>
        <p:spPr>
          <a:xfrm>
            <a:off x="608965" y="1199290"/>
            <a:ext cx="4585335" cy="462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>
                <a:latin typeface="배달의민족 도현" charset="0"/>
                <a:ea typeface="배달의민족 도현" charset="0"/>
              </a:rPr>
              <a:t>B.</a:t>
            </a:r>
            <a:r>
              <a:rPr lang="ko-KR" altLang="en-US" sz="2400" b="1" dirty="0">
                <a:latin typeface="배달의민족 도현" charset="0"/>
                <a:ea typeface="배달의민족 도현" charset="0"/>
              </a:rPr>
              <a:t>변수 설명</a:t>
            </a:r>
            <a:endParaRPr lang="ko-KR" altLang="en-US" sz="2400" b="1" strike="noStrike" cap="none" dirty="0">
              <a:latin typeface="배달의민족 도현" charset="0"/>
              <a:ea typeface="배달의민족 도현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2DCC7C3-8CF6-4CCC-B92F-8CD58DCE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93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15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796925" y="1543685"/>
            <a:ext cx="4295140" cy="3354705"/>
            <a:chOff x="796925" y="1543685"/>
            <a:chExt cx="4295140" cy="3354705"/>
          </a:xfrm>
        </p:grpSpPr>
        <p:sp>
          <p:nvSpPr>
            <p:cNvPr id="8" name="TextBox 7"/>
            <p:cNvSpPr txBox="1"/>
            <p:nvPr/>
          </p:nvSpPr>
          <p:spPr>
            <a:xfrm>
              <a:off x="796925" y="1543685"/>
              <a:ext cx="4233545" cy="335280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4400" b="0" strike="noStrike" cap="none" dirty="0">
                  <a:solidFill>
                    <a:schemeClr val="bg1"/>
                  </a:solidFill>
                  <a:latin typeface="배달의민족 도현" charset="0"/>
                  <a:ea typeface="배달의민족 도현" charset="0"/>
                </a:rPr>
                <a:t>2</a:t>
              </a:r>
              <a:endParaRPr lang="ko-KR" altLang="en-US" sz="44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8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4400" b="0" strike="noStrike" cap="none" dirty="0">
                  <a:solidFill>
                    <a:schemeClr val="bg1"/>
                  </a:solidFill>
                  <a:latin typeface="배달의민족 도현" charset="0"/>
                  <a:ea typeface="배달의민족 도현" charset="0"/>
                </a:rPr>
                <a:t>본론</a:t>
              </a:r>
              <a:endParaRPr lang="ko-KR" altLang="en-US" sz="44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500" b="0" strike="noStrike" cap="none" dirty="0">
                <a:solidFill>
                  <a:schemeClr val="bg1"/>
                </a:solidFill>
                <a:latin typeface="나눔스퀘어라운드 Regular" charset="0"/>
                <a:ea typeface="나눔스퀘어라운드 Regular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b="1" strike="noStrike" cap="none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데이터 확인 및 정제 </a:t>
              </a:r>
              <a:endParaRPr lang="ko-KR" altLang="en-US" sz="24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b="1" strike="noStrike" cap="none" dirty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/모형 구축 및 평가/비교 분석</a:t>
              </a:r>
              <a:endParaRPr lang="ko-KR" altLang="en-US" sz="24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4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39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796925" y="3924300"/>
              <a:ext cx="4295140" cy="0"/>
            </a:xfrm>
            <a:prstGeom prst="line">
              <a:avLst/>
            </a:prstGeom>
            <a:ln w="3810">
              <a:solidFill>
                <a:schemeClr val="bg1">
                  <a:alpha val="6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33427C2-446E-436D-B750-167BAC81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44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>
            <a:off x="237490" y="95885"/>
            <a:ext cx="9140825" cy="6813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데이터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확인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및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정제</a:t>
            </a:r>
            <a:endParaRPr lang="ko-KR" altLang="en-US" sz="3000" b="0" strike="noStrike" cap="none" dirty="0">
              <a:solidFill>
                <a:schemeClr val="bg1"/>
              </a:solidFill>
              <a:latin typeface="배달의민족 도현" charset="0"/>
              <a:ea typeface="배달의민족 도현" charset="0"/>
            </a:endParaRPr>
          </a:p>
        </p:txBody>
      </p:sp>
      <p:sp>
        <p:nvSpPr>
          <p:cNvPr id="14" name="텍스트 상자 5"/>
          <p:cNvSpPr txBox="1">
            <a:spLocks/>
          </p:cNvSpPr>
          <p:nvPr/>
        </p:nvSpPr>
        <p:spPr>
          <a:xfrm>
            <a:off x="608965" y="922191"/>
            <a:ext cx="6290599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latin typeface="배달의민족 도현" charset="0"/>
                <a:ea typeface="배달의민족 도현" charset="0"/>
              </a:rPr>
              <a:t>A.</a:t>
            </a:r>
            <a:r>
              <a:rPr lang="ko-KR" altLang="en-US" sz="2400" b="1" dirty="0" err="1">
                <a:latin typeface="배달의민족 도현" charset="0"/>
                <a:ea typeface="배달의민족 도현" charset="0"/>
              </a:rPr>
              <a:t>박스플랏</a:t>
            </a:r>
            <a:endParaRPr lang="ko-KR" altLang="en-US" sz="2400" b="1" strike="noStrike" cap="none" dirty="0">
              <a:latin typeface="배달의민족 도현" charset="0"/>
              <a:ea typeface="배달의민족 도현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288847" y="1530089"/>
            <a:ext cx="7038109" cy="4952616"/>
            <a:chOff x="1288847" y="1447947"/>
            <a:chExt cx="7038109" cy="4952616"/>
          </a:xfrm>
        </p:grpSpPr>
        <p:grpSp>
          <p:nvGrpSpPr>
            <p:cNvPr id="13" name="그룹 12"/>
            <p:cNvGrpSpPr/>
            <p:nvPr/>
          </p:nvGrpSpPr>
          <p:grpSpPr>
            <a:xfrm>
              <a:off x="1288847" y="1539175"/>
              <a:ext cx="7038109" cy="4861388"/>
              <a:chOff x="0" y="710703"/>
              <a:chExt cx="9906000" cy="6233222"/>
            </a:xfrm>
          </p:grpSpPr>
          <p:pic>
            <p:nvPicPr>
              <p:cNvPr id="11" name="Picture 8" descr="fixacid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38"/>
              <a:stretch/>
            </p:blipFill>
            <p:spPr>
              <a:xfrm>
                <a:off x="0" y="710703"/>
                <a:ext cx="4963193" cy="6233222"/>
              </a:xfrm>
              <a:prstGeom prst="rect">
                <a:avLst/>
              </a:prstGeom>
            </p:spPr>
          </p:pic>
          <p:pic>
            <p:nvPicPr>
              <p:cNvPr id="12" name="Picture 9" descr="volacid 휘발성 산도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2887" y="784978"/>
                <a:ext cx="5003113" cy="6158947"/>
              </a:xfrm>
              <a:prstGeom prst="rect">
                <a:avLst/>
              </a:prstGeom>
            </p:spPr>
          </p:pic>
        </p:grpSp>
        <p:sp>
          <p:nvSpPr>
            <p:cNvPr id="2" name="TextBox 1"/>
            <p:cNvSpPr txBox="1"/>
            <p:nvPr/>
          </p:nvSpPr>
          <p:spPr>
            <a:xfrm>
              <a:off x="2926080" y="1480213"/>
              <a:ext cx="8815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j-ea"/>
                  <a:ea typeface="+mj-ea"/>
                </a:rPr>
                <a:t>X1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37069" y="1447947"/>
              <a:ext cx="5209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j-ea"/>
                  <a:ea typeface="+mj-ea"/>
                </a:rPr>
                <a:t>X2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E6ED98-C8B5-4D2C-A4C0-58C1D5B2E368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8</a:t>
            </a:fld>
            <a:endParaRPr lang="en-US" altLang="ko-KR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70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>
            <a:off x="237490" y="95885"/>
            <a:ext cx="9140825" cy="6813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데이터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확인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및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3000" b="0" strike="noStrike" cap="none" dirty="0">
                <a:solidFill>
                  <a:schemeClr val="bg1"/>
                </a:solidFill>
                <a:latin typeface="배달의민족 도현" charset="0"/>
                <a:ea typeface="배달의민족 도현" charset="0"/>
              </a:rPr>
              <a:t>정제</a:t>
            </a:r>
            <a:endParaRPr lang="ko-KR" altLang="en-US" sz="3000" b="0" strike="noStrike" cap="none" dirty="0">
              <a:solidFill>
                <a:schemeClr val="bg1"/>
              </a:solidFill>
              <a:latin typeface="배달의민족 도현" charset="0"/>
              <a:ea typeface="배달의민족 도현" charset="0"/>
            </a:endParaRPr>
          </a:p>
        </p:txBody>
      </p:sp>
      <p:sp>
        <p:nvSpPr>
          <p:cNvPr id="13" name="텍스트 상자 5"/>
          <p:cNvSpPr txBox="1">
            <a:spLocks/>
          </p:cNvSpPr>
          <p:nvPr/>
        </p:nvSpPr>
        <p:spPr>
          <a:xfrm>
            <a:off x="608965" y="922191"/>
            <a:ext cx="6290599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latin typeface="배달의민족 도현" charset="0"/>
                <a:ea typeface="배달의민족 도현" charset="0"/>
              </a:rPr>
              <a:t>A.</a:t>
            </a:r>
            <a:r>
              <a:rPr lang="ko-KR" altLang="en-US" sz="2400" b="1" dirty="0" err="1">
                <a:latin typeface="배달의민족 도현" charset="0"/>
                <a:ea typeface="배달의민족 도현" charset="0"/>
              </a:rPr>
              <a:t>박스플랏</a:t>
            </a:r>
            <a:endParaRPr lang="ko-KR" altLang="en-US" sz="2400" b="1" strike="noStrike" cap="none" dirty="0">
              <a:latin typeface="배달의민족 도현" charset="0"/>
              <a:ea typeface="배달의민족 도현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288902" y="1530088"/>
            <a:ext cx="7038000" cy="4910515"/>
            <a:chOff x="1288902" y="1345423"/>
            <a:chExt cx="7038000" cy="4910515"/>
          </a:xfrm>
        </p:grpSpPr>
        <p:grpSp>
          <p:nvGrpSpPr>
            <p:cNvPr id="2" name="그룹 1"/>
            <p:cNvGrpSpPr/>
            <p:nvPr/>
          </p:nvGrpSpPr>
          <p:grpSpPr>
            <a:xfrm>
              <a:off x="1288902" y="1385138"/>
              <a:ext cx="7038000" cy="4870800"/>
              <a:chOff x="0" y="687402"/>
              <a:chExt cx="9906000" cy="6170598"/>
            </a:xfrm>
          </p:grpSpPr>
          <p:pic>
            <p:nvPicPr>
              <p:cNvPr id="11" name="Picture 1" descr="Citacid 구연산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687402"/>
                <a:ext cx="4998146" cy="6170597"/>
              </a:xfrm>
              <a:prstGeom prst="rect">
                <a:avLst/>
              </a:prstGeom>
            </p:spPr>
          </p:pic>
          <p:pic>
            <p:nvPicPr>
              <p:cNvPr id="12" name="Picture 2" descr="rsugar 잔류설탕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5762" y="687402"/>
                <a:ext cx="5110238" cy="6170598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6334842" y="1345423"/>
              <a:ext cx="51530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j-ea"/>
                  <a:ea typeface="+mj-ea"/>
                </a:rPr>
                <a:t>X4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01221" y="1345423"/>
              <a:ext cx="51530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+mj-ea"/>
                  <a:ea typeface="+mj-ea"/>
                </a:rPr>
                <a:t>X3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9CD819-4123-4877-A8CE-4136B59E9EC4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smtClean="0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9</a:t>
            </a:fld>
            <a:endParaRPr lang="en-US" altLang="ko-KR" sz="1200" b="0" strike="noStrike" cap="none" dirty="0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36121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배달의민족 도현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rtlCol="0">
        <a:spAutoFit/>
      </a:bodyPr>
      <a:lstStyle>
        <a:defPPr>
          <a:defRPr dirty="0" smtClean="0">
            <a:latin typeface="+mj-ea"/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Pages>22</Pages>
  <Words>2473</Words>
  <Characters>0</Characters>
  <Application>Microsoft Office PowerPoint</Application>
  <DocSecurity>0</DocSecurity>
  <PresentationFormat>A4 용지(210x297mm)</PresentationFormat>
  <Lines>0</Lines>
  <Paragraphs>1130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33</vt:i4>
      </vt:variant>
    </vt:vector>
  </HeadingPairs>
  <TitlesOfParts>
    <vt:vector size="45" baseType="lpstr">
      <vt:lpstr>배달의민족 도현</vt:lpstr>
      <vt:lpstr>Arial</vt:lpstr>
      <vt:lpstr>Calibri Light</vt:lpstr>
      <vt:lpstr>나눔스퀘어라운드 Regular</vt:lpstr>
      <vt:lpstr>All Over Again</vt:lpstr>
      <vt:lpstr>Cambria Math</vt:lpstr>
      <vt:lpstr>Calibri</vt:lpstr>
      <vt:lpstr>맑은 고딕</vt:lpstr>
      <vt:lpstr>3_Office 테마</vt:lpstr>
      <vt:lpstr>디자인 사용자 지정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최윤슬</cp:lastModifiedBy>
  <cp:revision>67</cp:revision>
  <dcterms:modified xsi:type="dcterms:W3CDTF">2018-08-17T16:46:19Z</dcterms:modified>
</cp:coreProperties>
</file>