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US" sz="1800" spc="-1" strike="noStrike">
                <a:solidFill>
                  <a:srgbClr val="ffffff"/>
                </a:solidFill>
                <a:latin typeface="Source Sans Pro Black"/>
              </a:rPr>
              <a:t> </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latin typeface="Source Sans Pro Black"/>
              </a:rPr>
              <a:t> </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9A5A6827-F101-428B-8DE0-D25628CFDF20}" type="slidenum">
              <a:rPr b="1" lang="en-US" sz="1800" spc="-1" strike="noStrike">
                <a:solidFill>
                  <a:srgbClr val="ffffff"/>
                </a:solidFill>
                <a:latin typeface="Source Sans Pro Black"/>
              </a:rPr>
              <a:t>1</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latin typeface="Source Sans Pro Black"/>
              </a:rPr>
              <a:t> </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latin typeface="Source Sans Pro Black"/>
              </a:rPr>
              <a:t> </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11D6927B-5D65-4BEA-BD2B-A73BB71F5BE6}" type="slidenum">
              <a:rPr b="1" lang="en-US" sz="1800" spc="-1" strike="noStrike">
                <a:solidFill>
                  <a:srgbClr val="e74c3c"/>
                </a:solidFill>
                <a:latin typeface="Source Sans Pro Black"/>
              </a:rPr>
              <a:t>1</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How we’ll build this project</a:t>
            </a:r>
            <a:endParaRPr b="1" lang="en-US"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p>
            <a:r>
              <a:rPr b="0" lang="en-US" sz="2200" spc="-1" strike="noStrike">
                <a:solidFill>
                  <a:srgbClr val="1c1c1c"/>
                </a:solidFill>
                <a:latin typeface="Source Sans Pro Light"/>
              </a:rPr>
              <a:t>Programming languages: C++, Javascript, SQL.</a:t>
            </a:r>
            <a:endParaRPr b="0" lang="en-US" sz="2200" spc="-1" strike="noStrike">
              <a:solidFill>
                <a:srgbClr val="1c1c1c"/>
              </a:solidFill>
              <a:latin typeface="Source Sans Pro Light"/>
            </a:endParaRPr>
          </a:p>
          <a:p>
            <a:r>
              <a:rPr b="0" lang="en-US" sz="2200" spc="-1" strike="noStrike">
                <a:solidFill>
                  <a:srgbClr val="1c1c1c"/>
                </a:solidFill>
                <a:latin typeface="Source Sans Pro Light"/>
              </a:rPr>
              <a:t>Frameworks: Qt, Node.js, Express.js</a:t>
            </a:r>
            <a:endParaRPr b="0" lang="en-US" sz="2200" spc="-1" strike="noStrike">
              <a:solidFill>
                <a:srgbClr val="1c1c1c"/>
              </a:solidFill>
              <a:latin typeface="Source Sans Pro Light"/>
            </a:endParaRPr>
          </a:p>
          <a:p>
            <a:endParaRPr b="0" lang="en-US" sz="2200" spc="-1" strike="noStrike">
              <a:solidFill>
                <a:srgbClr val="1c1c1c"/>
              </a:solidFill>
              <a:latin typeface="Source Sans Pro Light"/>
            </a:endParaRPr>
          </a:p>
          <a:p>
            <a:r>
              <a:rPr b="0" lang="en-US" sz="2200" spc="-1" strike="noStrike">
                <a:solidFill>
                  <a:srgbClr val="1c1c1c"/>
                </a:solidFill>
                <a:latin typeface="Source Sans Pro Light"/>
              </a:rPr>
              <a:t>Team:</a:t>
            </a:r>
            <a:endParaRPr b="0" lang="en-US" sz="2200" spc="-1" strike="noStrike">
              <a:solidFill>
                <a:srgbClr val="1c1c1c"/>
              </a:solidFill>
              <a:latin typeface="Source Sans Pro Light"/>
            </a:endParaRPr>
          </a:p>
          <a:p>
            <a:r>
              <a:rPr b="0" lang="en-US" sz="2200" spc="-1" strike="noStrike">
                <a:solidFill>
                  <a:srgbClr val="1c1c1c"/>
                </a:solidFill>
                <a:latin typeface="Source Sans Pro Light"/>
              </a:rPr>
              <a:t>	</a:t>
            </a:r>
            <a:r>
              <a:rPr b="0" lang="en-US" sz="2200" spc="-1" strike="noStrike">
                <a:solidFill>
                  <a:srgbClr val="1c1c1c"/>
                </a:solidFill>
                <a:latin typeface="Source Sans Pro Light"/>
              </a:rPr>
              <a:t>- Burado: Team lead/Main developer</a:t>
            </a:r>
            <a:endParaRPr b="0" lang="en-US" sz="2200" spc="-1" strike="noStrike">
              <a:solidFill>
                <a:srgbClr val="1c1c1c"/>
              </a:solidFill>
              <a:latin typeface="Source Sans Pro Light"/>
            </a:endParaRPr>
          </a:p>
          <a:p>
            <a:r>
              <a:rPr b="0" lang="en-US" sz="2200" spc="-1" strike="noStrike">
                <a:solidFill>
                  <a:srgbClr val="1c1c1c"/>
                </a:solidFill>
                <a:latin typeface="Source Sans Pro Light"/>
              </a:rPr>
              <a:t>	</a:t>
            </a:r>
            <a:r>
              <a:rPr b="0" lang="en-US" sz="2200" spc="-1" strike="noStrike">
                <a:solidFill>
                  <a:srgbClr val="1c1c1c"/>
                </a:solidFill>
                <a:latin typeface="Source Sans Pro Light"/>
              </a:rPr>
              <a:t>- Vadym: Software Engineer</a:t>
            </a:r>
            <a:endParaRPr b="0" lang="en-US" sz="2200" spc="-1" strike="noStrike">
              <a:solidFill>
                <a:srgbClr val="1c1c1c"/>
              </a:solidFill>
              <a:latin typeface="Source Sans Pro Light"/>
            </a:endParaRPr>
          </a:p>
          <a:p>
            <a:r>
              <a:rPr b="0" lang="en-US" sz="2200" spc="-1" strike="noStrike">
                <a:solidFill>
                  <a:srgbClr val="1c1c1c"/>
                </a:solidFill>
                <a:latin typeface="Source Sans Pro Light"/>
              </a:rPr>
              <a:t>	</a:t>
            </a:r>
            <a:r>
              <a:rPr b="0" lang="en-US" sz="2200" spc="-1" strike="noStrike">
                <a:solidFill>
                  <a:srgbClr val="1c1c1c"/>
                </a:solidFill>
                <a:latin typeface="Source Sans Pro Light"/>
              </a:rPr>
              <a:t>- Myroslav: Software Engineer</a:t>
            </a:r>
            <a:endParaRPr b="0" lang="en-US" sz="2200" spc="-1" strike="noStrike">
              <a:solidFill>
                <a:srgbClr val="1c1c1c"/>
              </a:solidFill>
              <a:latin typeface="Source Sans Pro Light"/>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Project stucture</a:t>
            </a:r>
            <a:endParaRPr b="1" lang="en-US" sz="3200" spc="-1" strike="noStrike">
              <a:solidFill>
                <a:srgbClr val="ffffff"/>
              </a:solidFill>
              <a:latin typeface="Source Sans Pro Black"/>
            </a:endParaRPr>
          </a:p>
        </p:txBody>
      </p:sp>
      <p:sp>
        <p:nvSpPr>
          <p:cNvPr id="90" name="TextShape 2"/>
          <p:cNvSpPr txBox="1"/>
          <p:nvPr/>
        </p:nvSpPr>
        <p:spPr>
          <a:xfrm>
            <a:off x="360000" y="1980000"/>
            <a:ext cx="9180000" cy="149472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This application will consist of three parts: android program-client, remote SQL database and server that controls database operations.</a:t>
            </a:r>
            <a:endParaRPr b="1" lang="en-US" sz="2600" spc="-1" strike="noStrike">
              <a:solidFill>
                <a:srgbClr val="1c1c1c"/>
              </a:solidFill>
              <a:latin typeface="Source Sans Pro Semibold"/>
            </a:endParaRPr>
          </a:p>
        </p:txBody>
      </p:sp>
      <p:pic>
        <p:nvPicPr>
          <p:cNvPr id="91" name="" descr=""/>
          <p:cNvPicPr/>
          <p:nvPr/>
        </p:nvPicPr>
        <p:blipFill>
          <a:blip r:embed="rId1"/>
          <a:stretch/>
        </p:blipFill>
        <p:spPr>
          <a:xfrm>
            <a:off x="1371600" y="4023360"/>
            <a:ext cx="822960" cy="1554480"/>
          </a:xfrm>
          <a:prstGeom prst="rect">
            <a:avLst/>
          </a:prstGeom>
          <a:ln>
            <a:noFill/>
          </a:ln>
        </p:spPr>
      </p:pic>
      <p:pic>
        <p:nvPicPr>
          <p:cNvPr id="92" name="" descr=""/>
          <p:cNvPicPr/>
          <p:nvPr/>
        </p:nvPicPr>
        <p:blipFill>
          <a:blip r:embed="rId2"/>
          <a:stretch/>
        </p:blipFill>
        <p:spPr>
          <a:xfrm>
            <a:off x="4389120" y="4023360"/>
            <a:ext cx="1645920" cy="1645920"/>
          </a:xfrm>
          <a:prstGeom prst="rect">
            <a:avLst/>
          </a:prstGeom>
          <a:ln>
            <a:noFill/>
          </a:ln>
        </p:spPr>
      </p:pic>
      <p:pic>
        <p:nvPicPr>
          <p:cNvPr id="93" name="" descr=""/>
          <p:cNvPicPr/>
          <p:nvPr/>
        </p:nvPicPr>
        <p:blipFill>
          <a:blip r:embed="rId3"/>
          <a:stretch/>
        </p:blipFill>
        <p:spPr>
          <a:xfrm>
            <a:off x="7942320" y="4023360"/>
            <a:ext cx="1201680" cy="1554480"/>
          </a:xfrm>
          <a:prstGeom prst="rect">
            <a:avLst/>
          </a:prstGeom>
          <a:ln>
            <a:noFill/>
          </a:ln>
        </p:spPr>
      </p:pic>
      <p:pic>
        <p:nvPicPr>
          <p:cNvPr id="94" name="" descr=""/>
          <p:cNvPicPr/>
          <p:nvPr/>
        </p:nvPicPr>
        <p:blipFill>
          <a:blip r:embed="rId4"/>
          <a:stretch/>
        </p:blipFill>
        <p:spPr>
          <a:xfrm>
            <a:off x="2834640" y="4297680"/>
            <a:ext cx="1188720" cy="1188720"/>
          </a:xfrm>
          <a:prstGeom prst="rect">
            <a:avLst/>
          </a:prstGeom>
          <a:ln>
            <a:noFill/>
          </a:ln>
        </p:spPr>
      </p:pic>
      <p:pic>
        <p:nvPicPr>
          <p:cNvPr id="95" name="" descr=""/>
          <p:cNvPicPr/>
          <p:nvPr/>
        </p:nvPicPr>
        <p:blipFill>
          <a:blip r:embed="rId5"/>
          <a:stretch/>
        </p:blipFill>
        <p:spPr>
          <a:xfrm>
            <a:off x="6309360" y="4297680"/>
            <a:ext cx="1188720" cy="1188720"/>
          </a:xfrm>
          <a:prstGeom prst="rect">
            <a:avLst/>
          </a:prstGeom>
          <a:ln>
            <a:noFill/>
          </a:ln>
        </p:spPr>
      </p:pic>
      <p:sp>
        <p:nvSpPr>
          <p:cNvPr id="96" name="TextShape 3"/>
          <p:cNvSpPr txBox="1"/>
          <p:nvPr/>
        </p:nvSpPr>
        <p:spPr>
          <a:xfrm>
            <a:off x="1371600" y="5838120"/>
            <a:ext cx="822960" cy="268920"/>
          </a:xfrm>
          <a:prstGeom prst="rect">
            <a:avLst/>
          </a:prstGeom>
          <a:noFill/>
          <a:ln>
            <a:noFill/>
          </a:ln>
        </p:spPr>
        <p:txBody>
          <a:bodyPr lIns="90000" rIns="90000" tIns="45000" bIns="45000"/>
          <a:p>
            <a:pPr algn="ctr"/>
            <a:r>
              <a:rPr b="0" lang="en-US" sz="1200" spc="-1" strike="noStrike">
                <a:latin typeface="Source Sans Pro"/>
              </a:rPr>
              <a:t>client</a:t>
            </a:r>
            <a:endParaRPr b="0" lang="en-US" sz="1200" spc="-1" strike="noStrike">
              <a:latin typeface="Source Sans Pro"/>
            </a:endParaRPr>
          </a:p>
        </p:txBody>
      </p:sp>
      <p:sp>
        <p:nvSpPr>
          <p:cNvPr id="97" name="TextShape 4"/>
          <p:cNvSpPr txBox="1"/>
          <p:nvPr/>
        </p:nvSpPr>
        <p:spPr>
          <a:xfrm>
            <a:off x="4754880" y="5796360"/>
            <a:ext cx="822960" cy="268920"/>
          </a:xfrm>
          <a:prstGeom prst="rect">
            <a:avLst/>
          </a:prstGeom>
          <a:noFill/>
          <a:ln>
            <a:noFill/>
          </a:ln>
        </p:spPr>
        <p:txBody>
          <a:bodyPr lIns="90000" rIns="90000" tIns="45000" bIns="45000"/>
          <a:p>
            <a:pPr algn="ctr"/>
            <a:r>
              <a:rPr b="0" lang="en-US" sz="1200" spc="-1" strike="noStrike">
                <a:latin typeface="Source Sans Pro"/>
              </a:rPr>
              <a:t>server</a:t>
            </a:r>
            <a:endParaRPr b="0" lang="en-US" sz="1200" spc="-1" strike="noStrike">
              <a:latin typeface="Source Sans Pro"/>
            </a:endParaRPr>
          </a:p>
        </p:txBody>
      </p:sp>
      <p:sp>
        <p:nvSpPr>
          <p:cNvPr id="98" name="TextShape 5"/>
          <p:cNvSpPr txBox="1"/>
          <p:nvPr/>
        </p:nvSpPr>
        <p:spPr>
          <a:xfrm>
            <a:off x="8075880" y="5725080"/>
            <a:ext cx="914400" cy="447480"/>
          </a:xfrm>
          <a:prstGeom prst="rect">
            <a:avLst/>
          </a:prstGeom>
          <a:noFill/>
          <a:ln>
            <a:noFill/>
          </a:ln>
        </p:spPr>
        <p:txBody>
          <a:bodyPr lIns="90000" rIns="90000" tIns="45000" bIns="45000"/>
          <a:p>
            <a:pPr algn="ctr"/>
            <a:r>
              <a:rPr b="0" lang="en-US" sz="1200" spc="-1" strike="noStrike">
                <a:latin typeface="Source Sans Pro"/>
              </a:rPr>
              <a:t>database</a:t>
            </a:r>
            <a:endParaRPr b="0" lang="en-US" sz="1200" spc="-1" strike="noStrike">
              <a:latin typeface="Source Sans Pro"/>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About technical features of client</a:t>
            </a:r>
            <a:endParaRPr b="1" lang="en-US" sz="3200" spc="-1" strike="noStrike">
              <a:solidFill>
                <a:srgbClr val="ffffff"/>
              </a:solidFill>
              <a:latin typeface="Source Sans Pro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We use QML to create convenient and adaptive graphical user interface. </a:t>
            </a:r>
            <a:endParaRPr b="1" lang="en-US" sz="26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It’s Qt’s mark-up language with javascript controller. It gets data from C++ code, processes it and shows to user. To identify employee we use Android API (Fingerprint API) and neural network + OpenCV for face  recognition. To send messages or email letters we also use Android API. To make HTTP requests we use Qt’s library.</a:t>
            </a:r>
            <a:endParaRPr b="1" lang="en-US" sz="20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Every instance will have unique account to be identified by server.</a:t>
            </a:r>
            <a:endParaRPr b="1" lang="en-US" sz="2000" spc="-1" strike="noStrike">
              <a:solidFill>
                <a:srgbClr val="1c1c1c"/>
              </a:solidFill>
              <a:latin typeface="Source Sans Pro Semibold"/>
            </a:endParaRPr>
          </a:p>
          <a:p>
            <a:pPr>
              <a:spcAft>
                <a:spcPts val="1142"/>
              </a:spcAft>
            </a:pPr>
            <a:r>
              <a:rPr b="0" lang="en-US" sz="2000" spc="-1" strike="noStrike">
                <a:solidFill>
                  <a:srgbClr val="1b75bc"/>
                </a:solidFill>
                <a:latin typeface="Source Sans Pro Semibold"/>
              </a:rPr>
              <a:t>Telegram Desktop</a:t>
            </a:r>
            <a:r>
              <a:rPr b="0" lang="en-US" sz="2000" spc="-1" strike="noStrike">
                <a:solidFill>
                  <a:srgbClr val="1c1c1c"/>
                </a:solidFill>
                <a:latin typeface="Source Sans Pro Semibold"/>
              </a:rPr>
              <a:t> and </a:t>
            </a:r>
            <a:r>
              <a:rPr b="0" lang="en-US" sz="2000" spc="-1" strike="noStrike">
                <a:solidFill>
                  <a:srgbClr val="1b75bc"/>
                </a:solidFill>
                <a:latin typeface="Source Sans Pro Semibold"/>
              </a:rPr>
              <a:t>Skype</a:t>
            </a:r>
            <a:r>
              <a:rPr b="0" lang="en-US" sz="2000" spc="-1" strike="noStrike">
                <a:solidFill>
                  <a:srgbClr val="1c1c1c"/>
                </a:solidFill>
                <a:latin typeface="Source Sans Pro Semibold"/>
              </a:rPr>
              <a:t> are made using Qt.</a:t>
            </a:r>
            <a:endParaRPr b="1" lang="en-US" sz="2000" spc="-1" strike="noStrike">
              <a:solidFill>
                <a:srgbClr val="1c1c1c"/>
              </a:solidFill>
              <a:latin typeface="Source Sans Pro Semibold"/>
            </a:endParaRPr>
          </a:p>
        </p:txBody>
      </p:sp>
      <p:pic>
        <p:nvPicPr>
          <p:cNvPr id="101" name="" descr=""/>
          <p:cNvPicPr/>
          <p:nvPr/>
        </p:nvPicPr>
        <p:blipFill>
          <a:blip r:embed="rId1"/>
          <a:stretch/>
        </p:blipFill>
        <p:spPr>
          <a:xfrm>
            <a:off x="1347840" y="6035040"/>
            <a:ext cx="572400" cy="643320"/>
          </a:xfrm>
          <a:prstGeom prst="rect">
            <a:avLst/>
          </a:prstGeom>
          <a:ln>
            <a:noFill/>
          </a:ln>
        </p:spPr>
      </p:pic>
      <p:pic>
        <p:nvPicPr>
          <p:cNvPr id="102" name="" descr=""/>
          <p:cNvPicPr/>
          <p:nvPr/>
        </p:nvPicPr>
        <p:blipFill>
          <a:blip r:embed="rId2"/>
          <a:stretch/>
        </p:blipFill>
        <p:spPr>
          <a:xfrm>
            <a:off x="2126160" y="5966640"/>
            <a:ext cx="799920" cy="799920"/>
          </a:xfrm>
          <a:prstGeom prst="rect">
            <a:avLst/>
          </a:prstGeom>
          <a:ln>
            <a:noFill/>
          </a:ln>
        </p:spPr>
      </p:pic>
      <p:pic>
        <p:nvPicPr>
          <p:cNvPr id="103" name="" descr=""/>
          <p:cNvPicPr/>
          <p:nvPr/>
        </p:nvPicPr>
        <p:blipFill>
          <a:blip r:embed="rId3"/>
          <a:stretch/>
        </p:blipFill>
        <p:spPr>
          <a:xfrm>
            <a:off x="3148560" y="6017400"/>
            <a:ext cx="594000" cy="731520"/>
          </a:xfrm>
          <a:prstGeom prst="rect">
            <a:avLst/>
          </a:prstGeom>
          <a:ln>
            <a:noFill/>
          </a:ln>
        </p:spPr>
      </p:pic>
      <p:pic>
        <p:nvPicPr>
          <p:cNvPr id="104" name="" descr=""/>
          <p:cNvPicPr/>
          <p:nvPr/>
        </p:nvPicPr>
        <p:blipFill>
          <a:blip r:embed="rId4"/>
          <a:stretch/>
        </p:blipFill>
        <p:spPr>
          <a:xfrm>
            <a:off x="3931920" y="6049440"/>
            <a:ext cx="548640" cy="6811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About server and technical features</a:t>
            </a:r>
            <a:endParaRPr b="1" lang="en-US" sz="3200" spc="-1" strike="noStrike">
              <a:solidFill>
                <a:srgbClr val="ffffff"/>
              </a:solidFill>
              <a:latin typeface="Source Sans Pro Black"/>
            </a:endParaRPr>
          </a:p>
        </p:txBody>
      </p:sp>
      <p:sp>
        <p:nvSpPr>
          <p:cNvPr id="10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Server will receive encrypted requests from client, decrypt them and process data. </a:t>
            </a:r>
            <a:endParaRPr b="1" lang="en-US" sz="26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Depend on client’s account data, server will load needed information from database using encrypted channel, ecrypt it and send to client answer. We will use asymmetric encryption.</a:t>
            </a:r>
            <a:endParaRPr b="1" lang="en-US" sz="20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Server is going to be written using Javascript + Node.js. These technologies allow developer to make good scalability in code. As MFA Auth will be used password and email confirmation.</a:t>
            </a:r>
            <a:endParaRPr b="1" lang="en-US" sz="2000" spc="-1" strike="noStrike">
              <a:solidFill>
                <a:srgbClr val="1c1c1c"/>
              </a:solidFill>
              <a:latin typeface="Source Sans Pro Semibold"/>
            </a:endParaRPr>
          </a:p>
          <a:p>
            <a:pPr>
              <a:spcAft>
                <a:spcPts val="1142"/>
              </a:spcAft>
            </a:pPr>
            <a:r>
              <a:rPr b="0" lang="en-US" sz="2000" spc="-1" strike="noStrike">
                <a:solidFill>
                  <a:srgbClr val="1b75bc"/>
                </a:solidFill>
                <a:latin typeface="Source Sans Pro Semibold"/>
              </a:rPr>
              <a:t>PayPal</a:t>
            </a:r>
            <a:r>
              <a:rPr b="0" lang="en-US" sz="2000" spc="-1" strike="noStrike">
                <a:solidFill>
                  <a:srgbClr val="1b75bc"/>
                </a:solidFill>
                <a:latin typeface="Source Sans Pro Semibold"/>
              </a:rPr>
              <a:t> </a:t>
            </a:r>
            <a:r>
              <a:rPr b="0" lang="en-US" sz="2000" spc="-1" strike="noStrike">
                <a:solidFill>
                  <a:srgbClr val="1c1c1c"/>
                </a:solidFill>
                <a:latin typeface="Source Sans Pro Semibold"/>
              </a:rPr>
              <a:t>and </a:t>
            </a:r>
            <a:r>
              <a:rPr b="0" lang="en-US" sz="2000" spc="-1" strike="noStrike">
                <a:solidFill>
                  <a:srgbClr val="1b75bc"/>
                </a:solidFill>
                <a:latin typeface="Source Sans Pro Semibold"/>
              </a:rPr>
              <a:t>LinkedIn</a:t>
            </a:r>
            <a:r>
              <a:rPr b="0" lang="en-US" sz="2000" spc="-1" strike="noStrike">
                <a:solidFill>
                  <a:srgbClr val="1c1c1c"/>
                </a:solidFill>
                <a:latin typeface="Source Sans Pro Semibold"/>
              </a:rPr>
              <a:t> use Node.js to build their functionality.</a:t>
            </a:r>
            <a:endParaRPr b="1" lang="en-US" sz="2000" spc="-1" strike="noStrike">
              <a:solidFill>
                <a:srgbClr val="1c1c1c"/>
              </a:solidFill>
              <a:latin typeface="Source Sans Pro Semibold"/>
            </a:endParaRPr>
          </a:p>
        </p:txBody>
      </p:sp>
      <p:pic>
        <p:nvPicPr>
          <p:cNvPr id="107" name="" descr=""/>
          <p:cNvPicPr/>
          <p:nvPr/>
        </p:nvPicPr>
        <p:blipFill>
          <a:blip r:embed="rId1"/>
          <a:stretch/>
        </p:blipFill>
        <p:spPr>
          <a:xfrm>
            <a:off x="1371600" y="5905800"/>
            <a:ext cx="754200" cy="754200"/>
          </a:xfrm>
          <a:prstGeom prst="rect">
            <a:avLst/>
          </a:prstGeom>
          <a:ln>
            <a:noFill/>
          </a:ln>
        </p:spPr>
      </p:pic>
      <p:pic>
        <p:nvPicPr>
          <p:cNvPr id="108" name="" descr=""/>
          <p:cNvPicPr/>
          <p:nvPr/>
        </p:nvPicPr>
        <p:blipFill>
          <a:blip r:embed="rId2"/>
          <a:stretch/>
        </p:blipFill>
        <p:spPr>
          <a:xfrm>
            <a:off x="2331000" y="5814000"/>
            <a:ext cx="1692360" cy="846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Database</a:t>
            </a:r>
            <a:endParaRPr b="1" lang="en-US" sz="3200" spc="-1" strike="noStrike">
              <a:solidFill>
                <a:srgbClr val="ffffff"/>
              </a:solidFill>
              <a:latin typeface="Source Sans Pro Black"/>
            </a:endParaRPr>
          </a:p>
        </p:txBody>
      </p:sp>
      <p:sp>
        <p:nvSpPr>
          <p:cNvPr id="11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We will create MySQL database to store data.</a:t>
            </a:r>
            <a:endParaRPr b="1" lang="en-US" sz="26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MySQL is popular database and we use it in many applications. Out database will consist of many tables. Every table has three children and connects to unique account. This table and its children store logs, childrens at Kindergarden, employee work time and many another info and events.</a:t>
            </a:r>
            <a:endParaRPr b="1" lang="en-US" sz="2000" spc="-1" strike="noStrike">
              <a:solidFill>
                <a:srgbClr val="1c1c1c"/>
              </a:solidFill>
              <a:latin typeface="Source Sans Pro Semibold"/>
            </a:endParaRPr>
          </a:p>
        </p:txBody>
      </p:sp>
      <p:pic>
        <p:nvPicPr>
          <p:cNvPr id="111" name="" descr=""/>
          <p:cNvPicPr/>
          <p:nvPr/>
        </p:nvPicPr>
        <p:blipFill>
          <a:blip r:embed="rId1"/>
          <a:stretch/>
        </p:blipFill>
        <p:spPr>
          <a:xfrm>
            <a:off x="2286000" y="3931920"/>
            <a:ext cx="5470200" cy="28206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 few words about development</a:t>
            </a:r>
            <a:endParaRPr b="1" lang="en-US" sz="3200" spc="-1" strike="noStrike">
              <a:solidFill>
                <a:srgbClr val="ffffff"/>
              </a:solidFill>
              <a:latin typeface="Source Sans Pro Black"/>
            </a:endParaRPr>
          </a:p>
        </p:txBody>
      </p:sp>
      <p:sp>
        <p:nvSpPr>
          <p:cNvPr id="113"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We divided development to many steps. </a:t>
            </a:r>
            <a:endParaRPr b="1" lang="en-US" sz="26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At first step we create server prototype and application design. Then we create database and write its structure. After that team lead continue to develop server and other developers start to write client. First step of client development is to make front of main window. Then we can write functionality. </a:t>
            </a:r>
            <a:endParaRPr b="1" lang="en-US" sz="2000" spc="-1" strike="noStrike">
              <a:solidFill>
                <a:srgbClr val="1c1c1c"/>
              </a:solidFill>
              <a:latin typeface="Source Sans Pro Semibold"/>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Conclusion</a:t>
            </a:r>
            <a:endParaRPr b="1" lang="en-US" sz="3200" spc="-1" strike="noStrike">
              <a:solidFill>
                <a:srgbClr val="ffffff"/>
              </a:solidFill>
              <a:latin typeface="Source Sans Pro Black"/>
            </a:endParaRPr>
          </a:p>
        </p:txBody>
      </p:sp>
      <p:sp>
        <p:nvSpPr>
          <p:cNvPr id="115"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Our team is good choice for you if you want to develop your application very well. </a:t>
            </a:r>
            <a:endParaRPr b="1" lang="en-US" sz="2600" spc="-1" strike="noStrike">
              <a:solidFill>
                <a:srgbClr val="1c1c1c"/>
              </a:solidFill>
              <a:latin typeface="Source Sans Pro Semibold"/>
            </a:endParaRPr>
          </a:p>
          <a:p>
            <a:pPr>
              <a:spcAft>
                <a:spcPts val="1142"/>
              </a:spcAft>
            </a:pPr>
            <a:r>
              <a:rPr b="0" lang="en-US" sz="2000" spc="-1" strike="noStrike">
                <a:solidFill>
                  <a:srgbClr val="1c1c1c"/>
                </a:solidFill>
                <a:latin typeface="Source Sans Pro Semibold"/>
              </a:rPr>
              <a:t>We know a lot of programming languages. We know how to develop good programs.</a:t>
            </a:r>
            <a:endParaRPr b="1" lang="en-US" sz="2000" spc="-1" strike="noStrike">
              <a:solidFill>
                <a:srgbClr val="1c1c1c"/>
              </a:solidFill>
              <a:latin typeface="Source Sans Pro Semibold"/>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2019-01-31T13:58:24Z</dcterms:created>
  <dc:creator/>
  <dc:description/>
  <dc:language>en-US</dc:language>
  <cp:lastModifiedBy/>
  <dcterms:modified xsi:type="dcterms:W3CDTF">2019-01-31T16:15:45Z</dcterms:modified>
  <cp:revision>4</cp:revision>
  <dc:subject/>
  <dc:title>Alizarin</dc:title>
</cp:coreProperties>
</file>