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70" r:id="rId4"/>
    <p:sldId id="265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Inter" panose="020B0604020202020204" charset="0"/>
      <p:regular r:id="rId10"/>
    </p:embeddedFont>
    <p:embeddedFont>
      <p:font typeface="Inter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9526">
            <a:off x="-1005568" y="-46872"/>
            <a:ext cx="20666348" cy="58853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90800" y="1562100"/>
            <a:ext cx="12940316" cy="363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Inter"/>
              </a:rPr>
              <a:t>DATABASE CASESTUDY</a:t>
            </a:r>
            <a:r>
              <a:rPr lang="en-US" sz="6000" dirty="0">
                <a:solidFill>
                  <a:srgbClr val="968AD2"/>
                </a:solidFill>
                <a:latin typeface="Inter"/>
              </a:rPr>
              <a:t> </a:t>
            </a:r>
          </a:p>
          <a:p>
            <a:r>
              <a:rPr lang="en-US" sz="8800" b="1" dirty="0">
                <a:solidFill>
                  <a:srgbClr val="968AD2"/>
                </a:solidFill>
                <a:latin typeface="Inter"/>
              </a:rPr>
              <a:t>HOUSING SOCIETY DATABASE</a:t>
            </a:r>
            <a:endParaRPr lang="en-US" sz="7200" b="1" dirty="0">
              <a:solidFill>
                <a:srgbClr val="968AD2"/>
              </a:solidFill>
              <a:latin typeface="Inter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2DA0DF8-C1F6-094C-4D05-782A3FECEB3F}"/>
              </a:ext>
            </a:extLst>
          </p:cNvPr>
          <p:cNvSpPr txBox="1"/>
          <p:nvPr/>
        </p:nvSpPr>
        <p:spPr>
          <a:xfrm>
            <a:off x="2590800" y="5981700"/>
            <a:ext cx="11617974" cy="263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6501" lvl="1">
              <a:lnSpc>
                <a:spcPts val="4196"/>
              </a:lnSpc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TEAM MEMBERS:</a:t>
            </a:r>
          </a:p>
          <a:p>
            <a:pPr marL="723701" lvl="1" indent="-457200">
              <a:lnSpc>
                <a:spcPts val="4196"/>
              </a:lnSpc>
              <a:buFont typeface="+mj-lt"/>
              <a:buAutoNum type="arabicPeriod"/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JIVHESH CHOUDHARI (CO_A_18)</a:t>
            </a:r>
          </a:p>
          <a:p>
            <a:pPr marL="723701" lvl="1" indent="-457200">
              <a:lnSpc>
                <a:spcPts val="4196"/>
              </a:lnSpc>
              <a:buFont typeface="+mj-lt"/>
              <a:buAutoNum type="arabicPeriod"/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SHREYAS BHOYE (CO_A_11)</a:t>
            </a:r>
          </a:p>
          <a:p>
            <a:pPr marL="723701" lvl="1" indent="-457200">
              <a:lnSpc>
                <a:spcPts val="4196"/>
              </a:lnSpc>
              <a:buFont typeface="+mj-lt"/>
              <a:buAutoNum type="arabicPeriod"/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PARTH CHILAP (CO_A_17)</a:t>
            </a:r>
          </a:p>
          <a:p>
            <a:pPr marL="723701" lvl="1" indent="-457200">
              <a:lnSpc>
                <a:spcPts val="4196"/>
              </a:lnSpc>
              <a:buFont typeface="+mj-lt"/>
              <a:buAutoNum type="arabicPeriod"/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KAUSTUBH BHALKE (C0_A_9)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816F2-3FB3-79C5-CEAF-54C18F8C5B22}"/>
              </a:ext>
            </a:extLst>
          </p:cNvPr>
          <p:cNvSpPr txBox="1"/>
          <p:nvPr/>
        </p:nvSpPr>
        <p:spPr>
          <a:xfrm>
            <a:off x="14214349" y="6969007"/>
            <a:ext cx="547431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b="1" spc="-300" dirty="0">
                <a:solidFill>
                  <a:schemeClr val="bg1"/>
                </a:solidFill>
                <a:latin typeface="Inter"/>
              </a:rPr>
              <a:t>A1</a:t>
            </a:r>
            <a:endParaRPr lang="en-IN" sz="28700" b="1" spc="-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20264">
            <a:off x="8955447" y="-1405395"/>
            <a:ext cx="12801600" cy="601571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2000" y="574950"/>
            <a:ext cx="8115300" cy="219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52"/>
              </a:lnSpc>
            </a:pPr>
            <a:r>
              <a:rPr lang="en-US" sz="7293" dirty="0">
                <a:solidFill>
                  <a:schemeClr val="bg2"/>
                </a:solidFill>
                <a:latin typeface="Inter"/>
              </a:rPr>
              <a:t>PROBLEM</a:t>
            </a:r>
          </a:p>
          <a:p>
            <a:pPr>
              <a:lnSpc>
                <a:spcPts val="8752"/>
              </a:lnSpc>
            </a:pPr>
            <a:r>
              <a:rPr lang="en-US" sz="7293" dirty="0">
                <a:solidFill>
                  <a:schemeClr val="bg2"/>
                </a:solidFill>
                <a:latin typeface="Inter"/>
              </a:rPr>
              <a:t>STATEMENT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DE71344-27AA-0B46-FA1A-EAC4D7250C49}"/>
              </a:ext>
            </a:extLst>
          </p:cNvPr>
          <p:cNvSpPr txBox="1"/>
          <p:nvPr/>
        </p:nvSpPr>
        <p:spPr>
          <a:xfrm>
            <a:off x="762000" y="4219318"/>
            <a:ext cx="13026672" cy="425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9"/>
              </a:lnSpc>
            </a:pPr>
            <a:r>
              <a:rPr lang="en-US" sz="3600" dirty="0">
                <a:solidFill>
                  <a:schemeClr val="bg2"/>
                </a:solidFill>
                <a:latin typeface="Inter"/>
              </a:rPr>
              <a:t>“Using Database Technology to improve the response time of resolving residential issues and keeping a track of available and sold apartments and their owners hence improving the efficiency of managing complex residential societies”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>
            <a:extLst>
              <a:ext uri="{FF2B5EF4-FFF2-40B4-BE49-F238E27FC236}">
                <a16:creationId xmlns:a16="http://schemas.microsoft.com/office/drawing/2014/main" id="{AADAC247-88E7-7FEA-7F25-AA6A5EAE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264" y="-125204"/>
            <a:ext cx="18288000" cy="1041220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80752BB-E6EA-C938-49D2-11717754CA22}"/>
              </a:ext>
            </a:extLst>
          </p:cNvPr>
          <p:cNvGrpSpPr/>
          <p:nvPr/>
        </p:nvGrpSpPr>
        <p:grpSpPr>
          <a:xfrm>
            <a:off x="634337" y="4804426"/>
            <a:ext cx="6495768" cy="5243134"/>
            <a:chOff x="578807" y="4859716"/>
            <a:chExt cx="6495768" cy="524313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1907DE-97BF-A054-B9C0-64A5CBB83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8080" y="5999314"/>
              <a:ext cx="974542" cy="1265955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2CEC3D3-B5C7-184B-5B9C-229061E51AC4}"/>
                </a:ext>
              </a:extLst>
            </p:cNvPr>
            <p:cNvGrpSpPr/>
            <p:nvPr/>
          </p:nvGrpSpPr>
          <p:grpSpPr>
            <a:xfrm>
              <a:off x="578807" y="4926164"/>
              <a:ext cx="6495768" cy="5176686"/>
              <a:chOff x="578807" y="4926164"/>
              <a:chExt cx="6495768" cy="5176686"/>
            </a:xfrm>
            <a:solidFill>
              <a:schemeClr val="tx2">
                <a:lumMod val="40000"/>
                <a:lumOff val="60000"/>
              </a:schemeClr>
            </a:solidFill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E7ECCB3-B097-F6F3-C88A-A777D0DFF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81678" y="8327068"/>
                <a:ext cx="807929" cy="713983"/>
              </a:xfrm>
              <a:prstGeom prst="straightConnector1">
                <a:avLst/>
              </a:prstGeom>
              <a:grpFill/>
              <a:ln w="28575">
                <a:solidFill>
                  <a:srgbClr val="2929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C68EE84-2770-8908-A04C-05A47FC22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2716" y="6880311"/>
                <a:ext cx="898741" cy="522962"/>
              </a:xfrm>
              <a:prstGeom prst="straightConnector1">
                <a:avLst/>
              </a:prstGeom>
              <a:grpFill/>
              <a:ln w="28575">
                <a:solidFill>
                  <a:srgbClr val="2929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9742B20-FA6A-ADEF-588E-D2B867B7F7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716" y="7763396"/>
                <a:ext cx="914399" cy="557408"/>
              </a:xfrm>
              <a:prstGeom prst="straightConnector1">
                <a:avLst/>
              </a:prstGeom>
              <a:grpFill/>
              <a:ln w="28575">
                <a:solidFill>
                  <a:srgbClr val="2929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DB90698-4EFD-49FA-B31C-38C0C6B39D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9264" y="8295753"/>
                <a:ext cx="710852" cy="745298"/>
              </a:xfrm>
              <a:prstGeom prst="straightConnector1">
                <a:avLst/>
              </a:prstGeom>
              <a:grpFill/>
              <a:ln w="28575">
                <a:solidFill>
                  <a:srgbClr val="2929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9688DDB-3E96-F10E-8E23-1E3E7A6A36D6}"/>
                  </a:ext>
                </a:extLst>
              </p:cNvPr>
              <p:cNvCxnSpPr>
                <a:cxnSpLocks/>
                <a:endCxn id="23" idx="4"/>
              </p:cNvCxnSpPr>
              <p:nvPr/>
            </p:nvCxnSpPr>
            <p:spPr>
              <a:xfrm flipH="1" flipV="1">
                <a:off x="3496719" y="5999314"/>
                <a:ext cx="1168052" cy="1100202"/>
              </a:xfrm>
              <a:prstGeom prst="straightConnector1">
                <a:avLst/>
              </a:prstGeom>
              <a:grpFill/>
              <a:ln w="28575">
                <a:solidFill>
                  <a:srgbClr val="2929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1711ECE-4140-6A02-7ACA-B86899513E0F}"/>
                  </a:ext>
                </a:extLst>
              </p:cNvPr>
              <p:cNvSpPr/>
              <p:nvPr/>
            </p:nvSpPr>
            <p:spPr>
              <a:xfrm>
                <a:off x="2521200" y="4926164"/>
                <a:ext cx="1951038" cy="107315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u="sng" dirty="0">
                    <a:solidFill>
                      <a:schemeClr val="tx1"/>
                    </a:solidFill>
                  </a:rPr>
                  <a:t>Owner ID</a:t>
                </a:r>
                <a:endParaRPr lang="en-US" sz="24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86EFB44-4213-70B3-F27E-24F5C88DA519}"/>
                  </a:ext>
                </a:extLst>
              </p:cNvPr>
              <p:cNvSpPr/>
              <p:nvPr/>
            </p:nvSpPr>
            <p:spPr>
              <a:xfrm>
                <a:off x="578807" y="6398060"/>
                <a:ext cx="1951038" cy="107315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>
                    <a:solidFill>
                      <a:schemeClr val="tx1"/>
                    </a:solidFill>
                  </a:rPr>
                  <a:t>Owner Name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89DDDE-480D-E927-BB20-8C573BE3B962}"/>
                  </a:ext>
                </a:extLst>
              </p:cNvPr>
              <p:cNvSpPr/>
              <p:nvPr/>
            </p:nvSpPr>
            <p:spPr>
              <a:xfrm>
                <a:off x="578807" y="7875371"/>
                <a:ext cx="1951038" cy="107315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>
                    <a:solidFill>
                      <a:schemeClr val="tx1"/>
                    </a:solidFill>
                  </a:rPr>
                  <a:t>Owner Contact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397FC71-A2EE-5B66-B82F-62A02156262B}"/>
                  </a:ext>
                </a:extLst>
              </p:cNvPr>
              <p:cNvSpPr/>
              <p:nvPr/>
            </p:nvSpPr>
            <p:spPr>
              <a:xfrm>
                <a:off x="2900319" y="9029700"/>
                <a:ext cx="1951038" cy="107315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>
                    <a:solidFill>
                      <a:schemeClr val="tx1"/>
                    </a:solidFill>
                  </a:rPr>
                  <a:t>Purchase Date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C2E044D-1C7C-E7C9-E745-6A22D39F0948}"/>
                  </a:ext>
                </a:extLst>
              </p:cNvPr>
              <p:cNvSpPr/>
              <p:nvPr/>
            </p:nvSpPr>
            <p:spPr>
              <a:xfrm>
                <a:off x="5123537" y="9029700"/>
                <a:ext cx="1951038" cy="107315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chemeClr val="tx1"/>
                    </a:solidFill>
                  </a:rPr>
                  <a:t>Maintenance charges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68F7C0-7862-AE30-0DC1-B11E1C8D028E}"/>
                </a:ext>
              </a:extLst>
            </p:cNvPr>
            <p:cNvSpPr/>
            <p:nvPr/>
          </p:nvSpPr>
          <p:spPr>
            <a:xfrm>
              <a:off x="5101369" y="4859716"/>
              <a:ext cx="1951038" cy="123189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i="1" dirty="0">
                  <a:solidFill>
                    <a:schemeClr val="tx1"/>
                  </a:solidFill>
                </a:rPr>
                <a:t>Appt. ID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A78A9FE-5634-1118-0BA2-3574BA78467D}"/>
              </a:ext>
            </a:extLst>
          </p:cNvPr>
          <p:cNvGrpSpPr/>
          <p:nvPr/>
        </p:nvGrpSpPr>
        <p:grpSpPr>
          <a:xfrm>
            <a:off x="437889" y="249238"/>
            <a:ext cx="6582798" cy="3800800"/>
            <a:chOff x="437889" y="249238"/>
            <a:chExt cx="6582798" cy="38008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885A3B-4420-CD71-B63A-50308B0223DC}"/>
                </a:ext>
              </a:extLst>
            </p:cNvPr>
            <p:cNvCxnSpPr/>
            <p:nvPr/>
          </p:nvCxnSpPr>
          <p:spPr>
            <a:xfrm flipV="1">
              <a:off x="2738895" y="2831274"/>
              <a:ext cx="757824" cy="635695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EF0665-1B22-F925-4AC6-C54E17907D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2716" y="1885559"/>
              <a:ext cx="977029" cy="616906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C1F6F7B-01D4-0EB2-A906-81712919EE3C}"/>
                </a:ext>
              </a:extLst>
            </p:cNvPr>
            <p:cNvCxnSpPr>
              <a:cxnSpLocks/>
            </p:cNvCxnSpPr>
            <p:nvPr/>
          </p:nvCxnSpPr>
          <p:spPr>
            <a:xfrm>
              <a:off x="3803605" y="1290573"/>
              <a:ext cx="836113" cy="820454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D377806-EED9-251B-CD87-9C75874F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4376" y="1296836"/>
              <a:ext cx="1227549" cy="776612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089EFE-3DDD-414E-A41E-20E94F380153}"/>
                </a:ext>
              </a:extLst>
            </p:cNvPr>
            <p:cNvSpPr/>
            <p:nvPr/>
          </p:nvSpPr>
          <p:spPr>
            <a:xfrm>
              <a:off x="437889" y="2773341"/>
              <a:ext cx="2326818" cy="127669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55687F-3441-4E04-2188-1B09C5C161AA}"/>
                </a:ext>
              </a:extLst>
            </p:cNvPr>
            <p:cNvSpPr/>
            <p:nvPr/>
          </p:nvSpPr>
          <p:spPr>
            <a:xfrm>
              <a:off x="578807" y="1294292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No. of Elevators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960F62-1B11-EEF9-AA87-8467476275DF}"/>
                </a:ext>
              </a:extLst>
            </p:cNvPr>
            <p:cNvSpPr/>
            <p:nvPr/>
          </p:nvSpPr>
          <p:spPr>
            <a:xfrm>
              <a:off x="2775059" y="249238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W name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358B77-EAB7-74BF-A4E9-86BA60149E96}"/>
                </a:ext>
              </a:extLst>
            </p:cNvPr>
            <p:cNvSpPr/>
            <p:nvPr/>
          </p:nvSpPr>
          <p:spPr>
            <a:xfrm>
              <a:off x="5069649" y="249238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>
                  <a:solidFill>
                    <a:schemeClr val="tx1"/>
                  </a:solidFill>
                </a:rPr>
                <a:t>W ID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F729EBB-6425-4967-1D9A-8AFBBF0ED5DA}"/>
                </a:ext>
              </a:extLst>
            </p:cNvPr>
            <p:cNvSpPr/>
            <p:nvPr/>
          </p:nvSpPr>
          <p:spPr>
            <a:xfrm>
              <a:off x="625779" y="2875702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Amenities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6DE3D-B814-766D-83A1-D58D8C3852F1}"/>
              </a:ext>
            </a:extLst>
          </p:cNvPr>
          <p:cNvGrpSpPr/>
          <p:nvPr/>
        </p:nvGrpSpPr>
        <p:grpSpPr>
          <a:xfrm>
            <a:off x="10679113" y="249238"/>
            <a:ext cx="7018338" cy="2901080"/>
            <a:chOff x="10679113" y="249238"/>
            <a:chExt cx="7018338" cy="290108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82514DA-6F94-6445-8EF9-48059AF4E7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8241" y="1265521"/>
              <a:ext cx="1074105" cy="839241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EEF9F39-856F-CABE-ECE4-D7FCA7239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82471" y="1296836"/>
              <a:ext cx="836112" cy="745297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64D188-B1CA-0681-F7F1-2328D0CA0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47182" y="2643382"/>
              <a:ext cx="1603330" cy="40709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84367B-EAF6-25DB-B25E-D5406C7AE092}"/>
                </a:ext>
              </a:extLst>
            </p:cNvPr>
            <p:cNvSpPr/>
            <p:nvPr/>
          </p:nvSpPr>
          <p:spPr>
            <a:xfrm>
              <a:off x="15746413" y="2077168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No. of 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52DCBA-9981-1F7A-6E60-A87F3432BFE1}"/>
                </a:ext>
              </a:extLst>
            </p:cNvPr>
            <p:cNvSpPr/>
            <p:nvPr/>
          </p:nvSpPr>
          <p:spPr>
            <a:xfrm>
              <a:off x="13239750" y="249238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>
                  <a:solidFill>
                    <a:schemeClr val="tx1"/>
                  </a:solidFill>
                </a:rPr>
                <a:t>W ID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45223F-98B5-4D8A-9243-C6C97EA75E69}"/>
                </a:ext>
              </a:extLst>
            </p:cNvPr>
            <p:cNvSpPr/>
            <p:nvPr/>
          </p:nvSpPr>
          <p:spPr>
            <a:xfrm>
              <a:off x="10679113" y="249238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>
                  <a:solidFill>
                    <a:schemeClr val="tx1"/>
                  </a:solidFill>
                </a:rPr>
                <a:t>F No.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C148C7-917A-E7BD-1600-B11EE0CFEE40}"/>
              </a:ext>
            </a:extLst>
          </p:cNvPr>
          <p:cNvGrpSpPr/>
          <p:nvPr/>
        </p:nvGrpSpPr>
        <p:grpSpPr>
          <a:xfrm>
            <a:off x="10653713" y="6402388"/>
            <a:ext cx="7043738" cy="3700462"/>
            <a:chOff x="10653713" y="6402388"/>
            <a:chExt cx="7043738" cy="3700462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54CC59-642D-5564-05D3-1689531D0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04390" y="8389698"/>
              <a:ext cx="854900" cy="682668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304333-ABC1-AAE8-BFDA-F559543F2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9347" y="8342726"/>
              <a:ext cx="898742" cy="776612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2271AC4-4AA1-49FB-51B1-07D089E87FC5}"/>
                </a:ext>
              </a:extLst>
            </p:cNvPr>
            <p:cNvCxnSpPr>
              <a:cxnSpLocks/>
            </p:cNvCxnSpPr>
            <p:nvPr/>
          </p:nvCxnSpPr>
          <p:spPr>
            <a:xfrm>
              <a:off x="14231525" y="7882394"/>
              <a:ext cx="1603331" cy="554277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4459148-FD81-2F6A-B886-30633F301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6265" y="6870918"/>
              <a:ext cx="1728591" cy="729640"/>
            </a:xfrm>
            <a:prstGeom prst="straightConnector1">
              <a:avLst/>
            </a:prstGeom>
            <a:grpFill/>
            <a:ln w="28575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AB02E4-086C-85BD-6B93-56439D2D2CF9}"/>
                </a:ext>
              </a:extLst>
            </p:cNvPr>
            <p:cNvSpPr/>
            <p:nvPr/>
          </p:nvSpPr>
          <p:spPr>
            <a:xfrm>
              <a:off x="10653713" y="9029700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>
                  <a:solidFill>
                    <a:schemeClr val="tx1"/>
                  </a:solidFill>
                </a:rPr>
                <a:t>Area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4EA31D-EF02-BE3F-9625-E488B395F805}"/>
                </a:ext>
              </a:extLst>
            </p:cNvPr>
            <p:cNvSpPr/>
            <p:nvPr/>
          </p:nvSpPr>
          <p:spPr>
            <a:xfrm>
              <a:off x="13266738" y="9029700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>
                  <a:solidFill>
                    <a:schemeClr val="tx1"/>
                  </a:solidFill>
                </a:rPr>
                <a:t>Type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22D98-9AAD-E067-E4FD-6A163DF9DC49}"/>
                </a:ext>
              </a:extLst>
            </p:cNvPr>
            <p:cNvSpPr/>
            <p:nvPr/>
          </p:nvSpPr>
          <p:spPr>
            <a:xfrm>
              <a:off x="15746413" y="7885113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>
                  <a:solidFill>
                    <a:schemeClr val="tx1"/>
                  </a:solidFill>
                </a:rPr>
                <a:t>F No.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19542E-FBC3-5A2C-332A-E5DD042AE3A2}"/>
                </a:ext>
              </a:extLst>
            </p:cNvPr>
            <p:cNvSpPr/>
            <p:nvPr/>
          </p:nvSpPr>
          <p:spPr>
            <a:xfrm>
              <a:off x="15746413" y="6402388"/>
              <a:ext cx="1951038" cy="10731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>
                  <a:solidFill>
                    <a:schemeClr val="tx1"/>
                  </a:solidFill>
                </a:rPr>
                <a:t>Appt. ID</a:t>
              </a:r>
            </a:p>
          </p:txBody>
        </p:sp>
      </p:grpSp>
      <p:sp>
        <p:nvSpPr>
          <p:cNvPr id="7" name="Diamond 6">
            <a:extLst>
              <a:ext uri="{FF2B5EF4-FFF2-40B4-BE49-F238E27FC236}">
                <a16:creationId xmlns:a16="http://schemas.microsoft.com/office/drawing/2014/main" id="{DC313A71-B47D-C6C3-5B2B-6E78DAEDBB1F}"/>
              </a:ext>
            </a:extLst>
          </p:cNvPr>
          <p:cNvSpPr/>
          <p:nvPr/>
        </p:nvSpPr>
        <p:spPr>
          <a:xfrm>
            <a:off x="8242554" y="2194012"/>
            <a:ext cx="1951038" cy="107315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alibri"/>
              </a:rPr>
              <a:t>Has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0C6E95A-5CC3-A79C-720B-0D7102B4D26E}"/>
              </a:ext>
            </a:extLst>
          </p:cNvPr>
          <p:cNvSpPr/>
          <p:nvPr/>
        </p:nvSpPr>
        <p:spPr>
          <a:xfrm>
            <a:off x="8222847" y="7165569"/>
            <a:ext cx="1951038" cy="107315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alibri"/>
              </a:rPr>
              <a:t>Has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964E94A-C107-8350-00A1-782A88FFBA9D}"/>
              </a:ext>
            </a:extLst>
          </p:cNvPr>
          <p:cNvSpPr/>
          <p:nvPr/>
        </p:nvSpPr>
        <p:spPr>
          <a:xfrm>
            <a:off x="12009034" y="4955769"/>
            <a:ext cx="1951038" cy="107315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alibri"/>
              </a:rPr>
              <a:t>Has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4BE994-45F2-3600-2A05-37EFEFEB75B5}"/>
              </a:ext>
            </a:extLst>
          </p:cNvPr>
          <p:cNvCxnSpPr/>
          <p:nvPr/>
        </p:nvCxnSpPr>
        <p:spPr>
          <a:xfrm flipH="1" flipV="1">
            <a:off x="6084484" y="2725332"/>
            <a:ext cx="2157413" cy="4763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C478C0-8B1F-6853-50A4-9011C6B4995F}"/>
              </a:ext>
            </a:extLst>
          </p:cNvPr>
          <p:cNvCxnSpPr>
            <a:cxnSpLocks/>
          </p:cNvCxnSpPr>
          <p:nvPr/>
        </p:nvCxnSpPr>
        <p:spPr>
          <a:xfrm flipH="1" flipV="1">
            <a:off x="6084484" y="7700557"/>
            <a:ext cx="2138363" cy="1588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E68FF2-6D29-AD64-B963-7317FBFB4303}"/>
              </a:ext>
            </a:extLst>
          </p:cNvPr>
          <p:cNvCxnSpPr>
            <a:cxnSpLocks/>
          </p:cNvCxnSpPr>
          <p:nvPr/>
        </p:nvCxnSpPr>
        <p:spPr>
          <a:xfrm flipV="1">
            <a:off x="12983759" y="3415894"/>
            <a:ext cx="0" cy="1539875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E7E25E-6550-9CEB-3DDB-CE82C4A20631}"/>
              </a:ext>
            </a:extLst>
          </p:cNvPr>
          <p:cNvCxnSpPr/>
          <p:nvPr/>
        </p:nvCxnSpPr>
        <p:spPr>
          <a:xfrm>
            <a:off x="12983759" y="6028919"/>
            <a:ext cx="0" cy="982663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288AA3-AB01-83F1-8906-E7E03628FB7C}"/>
              </a:ext>
            </a:extLst>
          </p:cNvPr>
          <p:cNvCxnSpPr>
            <a:cxnSpLocks/>
          </p:cNvCxnSpPr>
          <p:nvPr/>
        </p:nvCxnSpPr>
        <p:spPr>
          <a:xfrm flipH="1">
            <a:off x="10173884" y="7700557"/>
            <a:ext cx="1470025" cy="1588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AB251-56D3-20C6-978C-FC03EDC2428F}"/>
              </a:ext>
            </a:extLst>
          </p:cNvPr>
          <p:cNvCxnSpPr>
            <a:cxnSpLocks/>
          </p:cNvCxnSpPr>
          <p:nvPr/>
        </p:nvCxnSpPr>
        <p:spPr>
          <a:xfrm flipV="1">
            <a:off x="10144125" y="2703513"/>
            <a:ext cx="1450975" cy="4763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9DEA3C-EFDD-B5B2-0DDA-970C3E747914}"/>
              </a:ext>
            </a:extLst>
          </p:cNvPr>
          <p:cNvSpPr/>
          <p:nvPr/>
        </p:nvSpPr>
        <p:spPr>
          <a:xfrm>
            <a:off x="3356074" y="2021944"/>
            <a:ext cx="2681288" cy="1379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03AA67-C2E2-B468-9CEA-3035B00F908E}"/>
              </a:ext>
            </a:extLst>
          </p:cNvPr>
          <p:cNvSpPr/>
          <p:nvPr/>
        </p:nvSpPr>
        <p:spPr>
          <a:xfrm>
            <a:off x="3356074" y="6997169"/>
            <a:ext cx="2681288" cy="1379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47AFC2-4C6E-95DF-D372-6340C24583BC}"/>
              </a:ext>
            </a:extLst>
          </p:cNvPr>
          <p:cNvSpPr/>
          <p:nvPr/>
        </p:nvSpPr>
        <p:spPr>
          <a:xfrm>
            <a:off x="11596786" y="6997169"/>
            <a:ext cx="2681288" cy="1379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Apartment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76809-1EBB-763D-9BC2-7DC5893B9FD6}"/>
              </a:ext>
            </a:extLst>
          </p:cNvPr>
          <p:cNvSpPr/>
          <p:nvPr/>
        </p:nvSpPr>
        <p:spPr>
          <a:xfrm>
            <a:off x="11596786" y="2021944"/>
            <a:ext cx="2681288" cy="1379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23534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E03F9D7-E26F-4565-B699-34D58565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62602"/>
            <a:ext cx="18774238" cy="10412204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848CC26A-D4BC-6F4E-8FA2-A12F10203E4D}"/>
              </a:ext>
            </a:extLst>
          </p:cNvPr>
          <p:cNvSpPr txBox="1"/>
          <p:nvPr/>
        </p:nvSpPr>
        <p:spPr>
          <a:xfrm>
            <a:off x="2590800" y="1562100"/>
            <a:ext cx="12940316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Inter"/>
              </a:rPr>
              <a:t>THANK YOU</a:t>
            </a:r>
            <a:endParaRPr lang="en-US" sz="16600" b="1" dirty="0">
              <a:solidFill>
                <a:srgbClr val="968AD2"/>
              </a:solidFill>
              <a:latin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Inter</vt:lpstr>
      <vt:lpstr>Inter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Grey Purple Technology Patterns Technology in Education Technology Presentation</dc:title>
  <dc:creator>Jivhesh Choudhari</dc:creator>
  <cp:lastModifiedBy>Jivhesh Choudhari</cp:lastModifiedBy>
  <cp:revision>164</cp:revision>
  <dcterms:created xsi:type="dcterms:W3CDTF">2006-08-16T00:00:00Z</dcterms:created>
  <dcterms:modified xsi:type="dcterms:W3CDTF">2023-02-16T04:25:56Z</dcterms:modified>
  <dc:identifier>DAFaqfR9v0I</dc:identifier>
</cp:coreProperties>
</file>