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3575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ilWiYEZ/1uSoMFN1/60/eY8b9x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Questria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/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n"/>
          <p:cNvSpPr txBox="1"/>
          <p:nvPr/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0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6" name="Google Shape;326;p9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223837" y="812800"/>
            <a:ext cx="70913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7" name="Google Shape;337;p10:notes"/>
          <p:cNvSpPr txBox="1"/>
          <p:nvPr/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223837" y="812800"/>
            <a:ext cx="7091400" cy="398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9" name="Google Shape;349;p11:notes"/>
          <p:cNvSpPr txBox="1"/>
          <p:nvPr/>
        </p:nvSpPr>
        <p:spPr>
          <a:xfrm>
            <a:off x="755650" y="5078412"/>
            <a:ext cx="60294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1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9" name="Google Shape;259;p4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7" name="Google Shape;267;p5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6" name="Google Shape;276;p6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:notes"/>
          <p:cNvSpPr/>
          <p:nvPr>
            <p:ph idx="2" type="sldImg"/>
          </p:nvPr>
        </p:nvSpPr>
        <p:spPr>
          <a:xfrm>
            <a:off x="220662" y="812800"/>
            <a:ext cx="7104062" cy="3995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7" name="Google Shape;287;p7:notes"/>
          <p:cNvSpPr txBox="1"/>
          <p:nvPr/>
        </p:nvSpPr>
        <p:spPr>
          <a:xfrm>
            <a:off x="755650" y="5078412"/>
            <a:ext cx="6035675" cy="479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7c1d5606e_0_3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97c1d5606e_0_3:notes"/>
          <p:cNvSpPr/>
          <p:nvPr>
            <p:ph idx="2" type="sldImg"/>
          </p:nvPr>
        </p:nvSpPr>
        <p:spPr>
          <a:xfrm>
            <a:off x="220662" y="812800"/>
            <a:ext cx="7104000" cy="39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g97c1d5606e_0_3:notes"/>
          <p:cNvSpPr txBox="1"/>
          <p:nvPr/>
        </p:nvSpPr>
        <p:spPr>
          <a:xfrm>
            <a:off x="755650" y="5078412"/>
            <a:ext cx="60357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g97c1d5606e_0_3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97c1d5606e_0_15:notes"/>
          <p:cNvSpPr txBox="1"/>
          <p:nvPr/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97c1d5606e_0_15:notes"/>
          <p:cNvSpPr/>
          <p:nvPr>
            <p:ph idx="2" type="sldImg"/>
          </p:nvPr>
        </p:nvSpPr>
        <p:spPr>
          <a:xfrm>
            <a:off x="220662" y="812800"/>
            <a:ext cx="7104000" cy="399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g97c1d5606e_0_15:notes"/>
          <p:cNvSpPr txBox="1"/>
          <p:nvPr/>
        </p:nvSpPr>
        <p:spPr>
          <a:xfrm>
            <a:off x="755650" y="5078412"/>
            <a:ext cx="60357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g97c1d5606e_0_15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Explicar el concepto de identificador mínimo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2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 rot="5400000">
            <a:off x="7739063" y="2144713"/>
            <a:ext cx="52641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 rot="5400000">
            <a:off x="3216276" y="-3175"/>
            <a:ext cx="5264150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 rot="5400000">
            <a:off x="5158581" y="-435769"/>
            <a:ext cx="3754437" cy="88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31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3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3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589213" y="2133600"/>
            <a:ext cx="4370387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33"/>
          <p:cNvSpPr txBox="1"/>
          <p:nvPr>
            <p:ph idx="2" type="body"/>
          </p:nvPr>
        </p:nvSpPr>
        <p:spPr>
          <a:xfrm>
            <a:off x="7112000" y="2133600"/>
            <a:ext cx="4370388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3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8" name="Google Shape;208;p3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 rot="5400000">
            <a:off x="7939882" y="2488406"/>
            <a:ext cx="4503737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2388394" y="-173831"/>
            <a:ext cx="4503737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3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3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6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6" name="Google Shape;226;p3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3833019" y="-1618457"/>
            <a:ext cx="4503737" cy="109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609600" y="1604963"/>
            <a:ext cx="5399088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6161088" y="1604963"/>
            <a:ext cx="5399087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24" name="Google Shape;24;p13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3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6" name="Google Shape;36;p13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37" name="Google Shape;37;p13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3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3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3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3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" name="Google Shape;49;p13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4350"/>
            <a:ext cx="1744662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39" name="Google Shape;139;p15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140" name="Google Shape;140;p15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5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0" type="dt"/>
          </p:nvPr>
        </p:nvSpPr>
        <p:spPr>
          <a:xfrm>
            <a:off x="10361612" y="6130925"/>
            <a:ext cx="1123950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Google Shape;157;p15"/>
          <p:cNvSpPr/>
          <p:nvPr/>
        </p:nvSpPr>
        <p:spPr>
          <a:xfrm flipH="1" rot="10800000">
            <a:off x="-4762" y="712787"/>
            <a:ext cx="1589087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5"/>
          <p:cNvSpPr txBox="1"/>
          <p:nvPr>
            <p:ph idx="12" type="sldNum"/>
          </p:nvPr>
        </p:nvSpPr>
        <p:spPr>
          <a:xfrm>
            <a:off x="531812" y="787400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/>
        </p:nvSpPr>
        <p:spPr>
          <a:xfrm>
            <a:off x="2589212" y="2514600"/>
            <a:ext cx="8915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431800" y="4535487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 txBox="1"/>
          <p:nvPr/>
        </p:nvSpPr>
        <p:spPr>
          <a:xfrm>
            <a:off x="1640749" y="328487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8"/>
          <p:cNvSpPr txBox="1"/>
          <p:nvPr/>
        </p:nvSpPr>
        <p:spPr>
          <a:xfrm>
            <a:off x="1365250" y="1511300"/>
            <a:ext cx="864235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 dos formas más utilizadas para eliminar los atributos compuestos son: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sólo los atributos individuales</a:t>
            </a:r>
            <a:endParaRPr/>
          </a:p>
          <a:p>
            <a:pPr indent="-40005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todo en un sólo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"/>
          <p:cNvSpPr txBox="1"/>
          <p:nvPr/>
        </p:nvSpPr>
        <p:spPr>
          <a:xfrm>
            <a:off x="1692000" y="4191025"/>
            <a:ext cx="8184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¿CUAL ES LA MEJOR OPCIÓN? Ventajas y Desventajas</a:t>
            </a:r>
            <a:endParaRPr b="0" i="0" sz="14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1511300" y="720725"/>
            <a:ext cx="86423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imes New Roman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sólo los atributos individuales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9"/>
          <p:cNvSpPr txBox="1"/>
          <p:nvPr/>
        </p:nvSpPr>
        <p:spPr>
          <a:xfrm>
            <a:off x="1660675" y="4166050"/>
            <a:ext cx="8343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93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Char char="●"/>
            </a:pP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Considerar todo en un solo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775" y="1664238"/>
            <a:ext cx="3693388" cy="25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600" y="4725526"/>
            <a:ext cx="3535749" cy="20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/>
        </p:nvSpPr>
        <p:spPr>
          <a:xfrm>
            <a:off x="2227262" y="3730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116425" y="1395350"/>
            <a:ext cx="10821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50" y="1846262"/>
            <a:ext cx="4606543" cy="1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0"/>
          <p:cNvSpPr txBox="1"/>
          <p:nvPr/>
        </p:nvSpPr>
        <p:spPr>
          <a:xfrm>
            <a:off x="8613900" y="4876587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Observar cardinalidades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575" y="4529125"/>
            <a:ext cx="6007326" cy="2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0"/>
          <p:cNvSpPr/>
          <p:nvPr/>
        </p:nvSpPr>
        <p:spPr>
          <a:xfrm>
            <a:off x="5226325" y="3798475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1216025" y="1395400"/>
            <a:ext cx="101691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Para resolver los atributos polivalentes se debe agregar una entidad y una interrelación.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398450" y="5324137"/>
            <a:ext cx="360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Observar cardinalidades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325" y="1861852"/>
            <a:ext cx="3314700" cy="20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1"/>
          <p:cNvSpPr/>
          <p:nvPr/>
        </p:nvSpPr>
        <p:spPr>
          <a:xfrm>
            <a:off x="5379875" y="3967625"/>
            <a:ext cx="4416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900" y="4760350"/>
            <a:ext cx="5595549" cy="20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/>
          <p:nvPr/>
        </p:nvSpPr>
        <p:spPr>
          <a:xfrm>
            <a:off x="2227262" y="3730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Modelo Lógico Final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00" y="1352525"/>
            <a:ext cx="10018050" cy="5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/>
        </p:nvSpPr>
        <p:spPr>
          <a:xfrm>
            <a:off x="2247900" y="287337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Modelado Lógico- Introducción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03237" y="792162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697162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1524000" y="1428750"/>
            <a:ext cx="9515475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49262" lvl="0" marL="58102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Times New Roman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49262" lvl="0" marL="5810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 El propósito de la generación de un modelo ER Lógico es convertir el esquema conceptual en un modelo más cercano a la representación entendible por el SGBD.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262" lvl="0" marL="581025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Recordemos que el diseño conceptual busca representar, de la forma más clara posible, las necesidades del usuario. Una vez cumplido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este paso,  el diseño lógico busca representar un esquema equivalente, que sea más eficiente para su utilizació</a:t>
            </a:r>
            <a:r>
              <a:rPr b="0" i="0" lang="en-US" sz="2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/>
        </p:nvSpPr>
        <p:spPr>
          <a:xfrm>
            <a:off x="1728787" y="144462"/>
            <a:ext cx="95615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Decisiones sobre el Diseño Lógico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1439862" y="1660525"/>
            <a:ext cx="9972675" cy="28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Questrial"/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Las decisiones sobre el diseño lógico están vinculadas, básicamente, con cuestiones generales de rendimiento y con un conjunto de reglas que actúan sobre características del esquema conceptual que no están presentes en los SGBD relacionales.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Decisiones sobre el Diseño Lógico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2497137" y="1660525"/>
            <a:ext cx="8915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Quest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</a:t>
            </a: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esolver las Jerarquías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est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Resolver Atributos Compuestos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Quest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- Resolver Atributos Polivalentes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/>
          <p:nvPr/>
        </p:nvSpPr>
        <p:spPr>
          <a:xfrm>
            <a:off x="1800225" y="144462"/>
            <a:ext cx="97917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775F55"/>
                </a:solidFill>
                <a:latin typeface="Questrial"/>
                <a:ea typeface="Questrial"/>
                <a:cs typeface="Questrial"/>
                <a:sym typeface="Questrial"/>
              </a:rPr>
              <a:t>Modelo Conceptual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2497137" y="1660525"/>
            <a:ext cx="891540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3362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120850"/>
            <a:ext cx="9192201" cy="56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0" i="0" lang="en-US" sz="4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Resolver Jerarquías</a:t>
            </a: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2244725" y="1589087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3362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Total Exclusiva (T, E)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Tres posibilidades, dejar todo, dejar sólo los hijos o dejar sólo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2344737" y="2590800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Total Superpuesta (T, S)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</a:t>
            </a:r>
            <a:r>
              <a:rPr lang="en-US" sz="2700">
                <a:latin typeface="Questrial"/>
                <a:ea typeface="Questrial"/>
                <a:cs typeface="Questrial"/>
                <a:sym typeface="Questrial"/>
              </a:rPr>
              <a:t>eliminar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2460625" y="3887787"/>
            <a:ext cx="89154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Parcial Exclusiva (P, E)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</a:t>
            </a:r>
            <a:r>
              <a:rPr lang="en-US" sz="2700">
                <a:latin typeface="Questrial"/>
                <a:ea typeface="Questrial"/>
                <a:cs typeface="Questrial"/>
                <a:sym typeface="Questrial"/>
              </a:rPr>
              <a:t>eliminar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2376487" y="5111750"/>
            <a:ext cx="8915400" cy="93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Quest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Parcial Superpuesta (P, S)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: Dos posibilidades, dejar todo o dejar sólo al padre. No se puede </a:t>
            </a:r>
            <a:r>
              <a:rPr lang="en-US" sz="2700">
                <a:latin typeface="Questrial"/>
                <a:ea typeface="Questrial"/>
                <a:cs typeface="Questrial"/>
                <a:sym typeface="Questrial"/>
              </a:rPr>
              <a:t>eliminar</a:t>
            </a:r>
            <a:r>
              <a:rPr b="0" i="0" lang="en-US" sz="27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al padre.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/>
          <p:nvPr/>
        </p:nvSpPr>
        <p:spPr>
          <a:xfrm>
            <a:off x="1587375" y="175300"/>
            <a:ext cx="102393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</a:t>
            </a: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Jerarquía</a:t>
            </a: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(T,E)</a:t>
            </a: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- Primer opci</a:t>
            </a: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ón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dejar todas las entidades</a:t>
            </a:r>
            <a:endParaRPr b="1" i="0" sz="1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291" name="Google Shape;291;p7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7"/>
          <p:cNvSpPr txBox="1"/>
          <p:nvPr/>
        </p:nvSpPr>
        <p:spPr>
          <a:xfrm>
            <a:off x="1838350" y="5400675"/>
            <a:ext cx="91947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34950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 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Si las entidades hijas no tienen identificador debo bajarlo desde el padre. Caso contrario es opcional - NoDocente pued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no bajarlo, pero si lo baj</a:t>
            </a: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o</a:t>
            </a:r>
            <a:r>
              <a:rPr b="1" i="0" lang="en-US" sz="19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no debo cruzarlo con cuil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00" y="1265200"/>
            <a:ext cx="6384875" cy="40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7c1d5606e_0_3"/>
          <p:cNvSpPr txBox="1"/>
          <p:nvPr/>
        </p:nvSpPr>
        <p:spPr>
          <a:xfrm>
            <a:off x="1587375" y="17531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lang="en-US" sz="24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</a:t>
            </a:r>
            <a:r>
              <a:rPr b="1" i="0" lang="en-US" sz="2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Jerarquía</a:t>
            </a:r>
            <a:r>
              <a:rPr b="1" lang="en-US" sz="24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(T,E)</a:t>
            </a:r>
            <a:r>
              <a:rPr b="1" i="0" lang="en-US" sz="2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- </a:t>
            </a:r>
            <a:r>
              <a:rPr b="1" lang="en-US" sz="24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Segunda</a:t>
            </a:r>
            <a:r>
              <a:rPr b="1" i="0" lang="en-US" sz="24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opci</a:t>
            </a:r>
            <a:r>
              <a:rPr b="1" lang="en-US" sz="24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ón</a:t>
            </a:r>
            <a:r>
              <a:rPr b="1" i="0" lang="en-US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- dejar solo al padre</a:t>
            </a:r>
            <a:endParaRPr b="1" i="0" sz="1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301" name="Google Shape;301;g97c1d5606e_0_3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97c1d5606e_0_3"/>
          <p:cNvSpPr txBox="1"/>
          <p:nvPr/>
        </p:nvSpPr>
        <p:spPr>
          <a:xfrm>
            <a:off x="1359875" y="4750450"/>
            <a:ext cx="9194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estrial"/>
              <a:buChar char="●"/>
            </a:pP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Todos los atributos de los hijos pasan al padre.</a:t>
            </a:r>
            <a:endParaRPr b="1" sz="1900"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estrial"/>
              <a:buChar char="●"/>
            </a:pP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Deben pasar como no obligatorios.</a:t>
            </a:r>
            <a:endParaRPr b="1" sz="1900"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estrial"/>
              <a:buChar char="●"/>
            </a:pP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Si en el hijo era un atributo identificador, debe dejar de serlo. (Nunca un identificador puede ser opcional)</a:t>
            </a:r>
            <a:endParaRPr b="1" sz="1900">
              <a:latin typeface="Questrial"/>
              <a:ea typeface="Questrial"/>
              <a:cs typeface="Questrial"/>
              <a:sym typeface="Questrial"/>
            </a:endParaRPr>
          </a:p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estrial"/>
              <a:buChar char="●"/>
            </a:pP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Si bien puede deducirse es una buena opción agregar un atributo que identifique que tipo de empleado es (tipo_empleado).</a:t>
            </a:r>
            <a:endParaRPr b="1" sz="19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3" name="Google Shape;303;g97c1d5606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257" y="1537575"/>
            <a:ext cx="4716969" cy="30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97c1d5606e_0_15"/>
          <p:cNvSpPr txBox="1"/>
          <p:nvPr/>
        </p:nvSpPr>
        <p:spPr>
          <a:xfrm>
            <a:off x="1587375" y="17531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400"/>
              <a:buFont typeface="Questrial"/>
              <a:buNone/>
            </a:pP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Resuelvo</a:t>
            </a: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Jerarquía</a:t>
            </a: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(T,E)</a:t>
            </a: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- </a:t>
            </a: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Tercer</a:t>
            </a:r>
            <a:r>
              <a:rPr b="1" i="0" lang="en-US" sz="2500" u="none" cap="none" strike="noStrike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 opci</a:t>
            </a:r>
            <a:r>
              <a:rPr b="1" lang="en-US" sz="2500">
                <a:solidFill>
                  <a:srgbClr val="333333"/>
                </a:solidFill>
                <a:latin typeface="Questrial"/>
                <a:ea typeface="Questrial"/>
                <a:cs typeface="Questrial"/>
                <a:sym typeface="Questrial"/>
              </a:rPr>
              <a:t>ón - Dejar solo a los hijos</a:t>
            </a:r>
            <a:r>
              <a:rPr b="1" i="0" lang="en-US" sz="25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100" u="none" cap="none" strike="noStrike">
              <a:solidFill>
                <a:srgbClr val="000000"/>
              </a:solidFill>
            </a:endParaRPr>
          </a:p>
        </p:txBody>
      </p:sp>
      <p:cxnSp>
        <p:nvCxnSpPr>
          <p:cNvPr id="311" name="Google Shape;311;g97c1d5606e_0_15"/>
          <p:cNvCxnSpPr/>
          <p:nvPr/>
        </p:nvCxnSpPr>
        <p:spPr>
          <a:xfrm flipH="1">
            <a:off x="3671974" y="1727200"/>
            <a:ext cx="1500" cy="1500"/>
          </a:xfrm>
          <a:prstGeom prst="bent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97c1d5606e_0_15"/>
          <p:cNvSpPr txBox="1"/>
          <p:nvPr/>
        </p:nvSpPr>
        <p:spPr>
          <a:xfrm>
            <a:off x="1587375" y="5106225"/>
            <a:ext cx="9194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92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Questrial"/>
              <a:buChar char="●"/>
            </a:pPr>
            <a:r>
              <a:rPr b="1" lang="en-US" sz="1900">
                <a:latin typeface="Questrial"/>
                <a:ea typeface="Questrial"/>
                <a:cs typeface="Questrial"/>
                <a:sym typeface="Questrial"/>
              </a:rPr>
              <a:t>Se deben bajar los atributos del padre a cada uno de los hijos.</a:t>
            </a:r>
            <a:endParaRPr b="1" sz="1900"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13" name="Google Shape;313;g97c1d5606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51" y="1547374"/>
            <a:ext cx="6796976" cy="32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