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7019925" cx="12171350"/>
  <p:notesSz cx="6858000" cy="9144000"/>
  <p:embeddedFontLst>
    <p:embeddedFont>
      <p:font typeface="Libre Baskerville"/>
      <p:regular r:id="rId27"/>
      <p:bold r:id="rId28"/>
      <p:italic r:id="rId29"/>
    </p:embeddedFont>
    <p:embeddedFont>
      <p:font typeface="Rambla"/>
      <p:regular r:id="rId30"/>
      <p:bold r:id="rId31"/>
      <p:italic r:id="rId32"/>
      <p:boldItalic r:id="rId33"/>
    </p:embeddedFont>
    <p:embeddedFont>
      <p:font typeface="Century Gothic"/>
      <p:regular r:id="rId34"/>
      <p:bold r:id="rId35"/>
      <p:italic r:id="rId36"/>
      <p:boldItalic r:id="rId37"/>
    </p:embeddedFont>
    <p:embeddedFont>
      <p:font typeface="Questrial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9" roundtripDataSignature="AMtx7mjxe9MAbHTOA4dTOG28WzezQxrn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2374E1-FEC4-40A4-BE83-953A6F0972FF}">
  <a:tblStyle styleId="{952374E1-FEC4-40A4-BE83-953A6F0972F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LibreBaskerville-bold.fntdata"/><Relationship Id="rId27" Type="http://schemas.openxmlformats.org/officeDocument/2006/relationships/font" Target="fonts/LibreBaskerville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LibreBaskerville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mbla-bold.fntdata"/><Relationship Id="rId30" Type="http://schemas.openxmlformats.org/officeDocument/2006/relationships/font" Target="fonts/Rambla-regular.fntdata"/><Relationship Id="rId11" Type="http://schemas.openxmlformats.org/officeDocument/2006/relationships/slide" Target="slides/slide4.xml"/><Relationship Id="rId33" Type="http://schemas.openxmlformats.org/officeDocument/2006/relationships/font" Target="fonts/Rambla-boldItalic.fntdata"/><Relationship Id="rId10" Type="http://schemas.openxmlformats.org/officeDocument/2006/relationships/slide" Target="slides/slide3.xml"/><Relationship Id="rId32" Type="http://schemas.openxmlformats.org/officeDocument/2006/relationships/font" Target="fonts/Rambla-italic.fntdata"/><Relationship Id="rId13" Type="http://schemas.openxmlformats.org/officeDocument/2006/relationships/slide" Target="slides/slide6.xml"/><Relationship Id="rId35" Type="http://schemas.openxmlformats.org/officeDocument/2006/relationships/font" Target="fonts/CenturyGothic-bold.fntdata"/><Relationship Id="rId12" Type="http://schemas.openxmlformats.org/officeDocument/2006/relationships/slide" Target="slides/slide5.xml"/><Relationship Id="rId34" Type="http://schemas.openxmlformats.org/officeDocument/2006/relationships/font" Target="fonts/CenturyGothic-regular.fntdata"/><Relationship Id="rId15" Type="http://schemas.openxmlformats.org/officeDocument/2006/relationships/slide" Target="slides/slide8.xml"/><Relationship Id="rId37" Type="http://schemas.openxmlformats.org/officeDocument/2006/relationships/font" Target="fonts/CenturyGothic-boldItalic.fntdata"/><Relationship Id="rId14" Type="http://schemas.openxmlformats.org/officeDocument/2006/relationships/slide" Target="slides/slide7.xml"/><Relationship Id="rId36" Type="http://schemas.openxmlformats.org/officeDocument/2006/relationships/font" Target="fonts/CenturyGothic-italic.fntdata"/><Relationship Id="rId17" Type="http://schemas.openxmlformats.org/officeDocument/2006/relationships/slide" Target="slides/slide10.xml"/><Relationship Id="rId39" Type="http://customschemas.google.com/relationships/presentationmetadata" Target="metadata"/><Relationship Id="rId16" Type="http://schemas.openxmlformats.org/officeDocument/2006/relationships/slide" Target="slides/slide9.xml"/><Relationship Id="rId38" Type="http://schemas.openxmlformats.org/officeDocument/2006/relationships/font" Target="fonts/Questrial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8312" y="10155237"/>
            <a:ext cx="326072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/>
          <p:nvPr>
            <p:ph idx="2" type="sldImg"/>
          </p:nvPr>
        </p:nvSpPr>
        <p:spPr>
          <a:xfrm>
            <a:off x="306387" y="812800"/>
            <a:ext cx="6924675" cy="39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" name="Google Shape;17;n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n"/>
          <p:cNvSpPr/>
          <p:nvPr/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n"/>
          <p:cNvSpPr/>
          <p:nvPr/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n"/>
          <p:cNvSpPr/>
          <p:nvPr/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n"/>
          <p:cNvSpPr txBox="1"/>
          <p:nvPr>
            <p:ph idx="3" type="sldNum"/>
          </p:nvPr>
        </p:nvSpPr>
        <p:spPr>
          <a:xfrm>
            <a:off x="4278312" y="10155237"/>
            <a:ext cx="326072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" name="Google Shape;47;p1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/>
        </p:nvSpPr>
        <p:spPr>
          <a:xfrm>
            <a:off x="4278312" y="10156825"/>
            <a:ext cx="32718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304800" y="812800"/>
            <a:ext cx="69486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8" name="Google Shape;178;p10:notes"/>
          <p:cNvSpPr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755650" y="5078412"/>
            <a:ext cx="6027600" cy="47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1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p11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9" name="Google Shape;209;p12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3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8" name="Google Shape;218;p13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p14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5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5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2" name="Google Shape;242;p15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5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6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6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4" name="Google Shape;254;p16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6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/>
          <p:nvPr/>
        </p:nvSpPr>
        <p:spPr>
          <a:xfrm>
            <a:off x="4278312" y="10156825"/>
            <a:ext cx="32718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7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7:notes"/>
          <p:cNvSpPr/>
          <p:nvPr>
            <p:ph idx="2" type="sldImg"/>
          </p:nvPr>
        </p:nvSpPr>
        <p:spPr>
          <a:xfrm>
            <a:off x="304800" y="812800"/>
            <a:ext cx="69486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6" name="Google Shape;266;p17:notes"/>
          <p:cNvSpPr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7:notes"/>
          <p:cNvSpPr txBox="1"/>
          <p:nvPr>
            <p:ph idx="1" type="body"/>
          </p:nvPr>
        </p:nvSpPr>
        <p:spPr>
          <a:xfrm>
            <a:off x="755650" y="5078412"/>
            <a:ext cx="6027600" cy="47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 pasaria si se tuviese el stock del producto?? Deberían por cada producto en los renglones sumar la cantidad al stock antes de eliminar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e2b53c463_0_0:notes"/>
          <p:cNvSpPr txBox="1"/>
          <p:nvPr/>
        </p:nvSpPr>
        <p:spPr>
          <a:xfrm>
            <a:off x="4278312" y="10156825"/>
            <a:ext cx="32718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9e2b53c463_0_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9e2b53c463_0_0:notes"/>
          <p:cNvSpPr/>
          <p:nvPr>
            <p:ph idx="2" type="sldImg"/>
          </p:nvPr>
        </p:nvSpPr>
        <p:spPr>
          <a:xfrm>
            <a:off x="304800" y="812800"/>
            <a:ext cx="69486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8" name="Google Shape;278;g9e2b53c463_0_0:notes"/>
          <p:cNvSpPr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9e2b53c463_0_0:notes"/>
          <p:cNvSpPr txBox="1"/>
          <p:nvPr>
            <p:ph idx="1" type="body"/>
          </p:nvPr>
        </p:nvSpPr>
        <p:spPr>
          <a:xfrm>
            <a:off x="755650" y="5078412"/>
            <a:ext cx="6027600" cy="47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 pasaria si se tuviese el stock del producto?? Deberían por cada producto en los renglones sumar la cantidad al stock antes de eliminar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8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8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0" name="Google Shape;290;p18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8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" name="Google Shape;55;p2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" name="Google Shape;64;p3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:notes"/>
          <p:cNvSpPr/>
          <p:nvPr/>
        </p:nvSpPr>
        <p:spPr>
          <a:xfrm>
            <a:off x="755650" y="5078412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" name="Google Shape;79;p4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5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" name="Google Shape;109;p6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:notes"/>
          <p:cNvSpPr/>
          <p:nvPr/>
        </p:nvSpPr>
        <p:spPr>
          <a:xfrm>
            <a:off x="755650" y="5078412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7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2" name="Google Shape;142;p8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IMPORTANTE: recalcar que antes de hacer producto natural verifiquen que solo se llamen igual los campos por los que deseen cruzar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2" name="Google Shape;162;p9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idx="10" type="dt"/>
          </p:nvPr>
        </p:nvSpPr>
        <p:spPr>
          <a:xfrm>
            <a:off x="101600" y="6213475"/>
            <a:ext cx="2716212" cy="68103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10648950" y="233362"/>
            <a:ext cx="1093787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idx="10" type="dt"/>
          </p:nvPr>
        </p:nvSpPr>
        <p:spPr>
          <a:xfrm>
            <a:off x="10340975" y="6276975"/>
            <a:ext cx="1101725" cy="364013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2"/>
          <p:cNvSpPr txBox="1"/>
          <p:nvPr>
            <p:ph idx="11" type="ftr"/>
          </p:nvPr>
        </p:nvSpPr>
        <p:spPr>
          <a:xfrm>
            <a:off x="2584450" y="6281737"/>
            <a:ext cx="7561262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2"/>
          <p:cNvSpPr txBox="1"/>
          <p:nvPr>
            <p:ph idx="12" type="sldNum"/>
          </p:nvPr>
        </p:nvSpPr>
        <p:spPr>
          <a:xfrm>
            <a:off x="530225" y="806450"/>
            <a:ext cx="735012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/>
          <p:nvPr/>
        </p:nvSpPr>
        <p:spPr>
          <a:xfrm>
            <a:off x="0" y="0"/>
            <a:ext cx="182562" cy="7021512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9"/>
          <p:cNvSpPr txBox="1"/>
          <p:nvPr>
            <p:ph type="title"/>
          </p:nvPr>
        </p:nvSpPr>
        <p:spPr>
          <a:xfrm>
            <a:off x="2584450" y="2363787"/>
            <a:ext cx="8855075" cy="2481262"/>
          </a:xfrm>
          <a:prstGeom prst="rect">
            <a:avLst/>
          </a:prstGeom>
          <a:noFill/>
          <a:ln>
            <a:noFill/>
          </a:ln>
        </p:spPr>
        <p:txBody>
          <a:bodyPr anchorCtr="0" anchor="b" bIns="54000" lIns="108000" spcFirstLastPara="1" rIns="108000" wrap="square" tIns="54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608012" y="1643062"/>
            <a:ext cx="10909300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5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101600" y="6213475"/>
            <a:ext cx="2716212" cy="68103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10648950" y="233362"/>
            <a:ext cx="1093787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/>
          <p:nvPr/>
        </p:nvSpPr>
        <p:spPr>
          <a:xfrm>
            <a:off x="0" y="0"/>
            <a:ext cx="182562" cy="7021512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1"/>
          <p:cNvSpPr txBox="1"/>
          <p:nvPr>
            <p:ph type="title"/>
          </p:nvPr>
        </p:nvSpPr>
        <p:spPr>
          <a:xfrm>
            <a:off x="2587625" y="638175"/>
            <a:ext cx="8851900" cy="248126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2584450" y="2184400"/>
            <a:ext cx="8855075" cy="65182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21"/>
          <p:cNvSpPr txBox="1"/>
          <p:nvPr>
            <p:ph idx="10" type="dt"/>
          </p:nvPr>
        </p:nvSpPr>
        <p:spPr>
          <a:xfrm>
            <a:off x="10340975" y="6276975"/>
            <a:ext cx="1101725" cy="364013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21"/>
          <p:cNvSpPr txBox="1"/>
          <p:nvPr>
            <p:ph idx="11" type="ftr"/>
          </p:nvPr>
        </p:nvSpPr>
        <p:spPr>
          <a:xfrm>
            <a:off x="2584450" y="6281737"/>
            <a:ext cx="7561262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530225" y="806450"/>
            <a:ext cx="735012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/>
        </p:nvSpPr>
        <p:spPr>
          <a:xfrm>
            <a:off x="2393950" y="2574925"/>
            <a:ext cx="11864975" cy="231616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300"/>
              <a:buFont typeface="Century Gothic"/>
              <a:buNone/>
            </a:pPr>
            <a:r>
              <a:rPr b="0" i="0" lang="en-US" sz="43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Diseño de Bases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508125" y="522287"/>
            <a:ext cx="108522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Operaciones – División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0"/>
          <p:cNvSpPr txBox="1"/>
          <p:nvPr/>
        </p:nvSpPr>
        <p:spPr>
          <a:xfrm>
            <a:off x="4673600" y="1271587"/>
            <a:ext cx="16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T1 %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5708675" y="3792400"/>
            <a:ext cx="22860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futbol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÷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0"/>
          <p:cNvSpPr txBox="1"/>
          <p:nvPr/>
        </p:nvSpPr>
        <p:spPr>
          <a:xfrm>
            <a:off x="710049" y="3054787"/>
            <a:ext cx="2214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futbol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3578450" y="3054763"/>
            <a:ext cx="23844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798725" y="1827449"/>
            <a:ext cx="10803000" cy="936600"/>
          </a:xfrm>
          <a:prstGeom prst="rect">
            <a:avLst/>
          </a:prstGeom>
          <a:solidFill>
            <a:srgbClr val="F3F3F3"/>
          </a:solidFill>
          <a:ln cap="sq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 una tabla con los campos de T1-T2 (están en T1 y no en T2), donde los valores en esos campos de T1 se corresponden con TODAS las tuplas en T2. El esquema de T2 deber estar incluido en T1.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7" name="Google Shape;187;p10"/>
          <p:cNvGraphicFramePr/>
          <p:nvPr/>
        </p:nvGraphicFramePr>
        <p:xfrm>
          <a:off x="720725" y="3570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{952374E1-FEC4-40A4-BE83-953A6F0972FF}</a:tableStyleId>
              </a:tblPr>
              <a:tblGrid>
                <a:gridCol w="1096600"/>
                <a:gridCol w="1096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Gonzalez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8" name="Google Shape;188;p10"/>
          <p:cNvGraphicFramePr/>
          <p:nvPr/>
        </p:nvGraphicFramePr>
        <p:xfrm>
          <a:off x="3778725" y="3570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{952374E1-FEC4-40A4-BE83-953A6F0972FF}</a:tableStyleId>
              </a:tblPr>
              <a:tblGrid>
                <a:gridCol w="1442950"/>
              </a:tblGrid>
              <a:tr h="44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4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Gonzalez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4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9" name="Google Shape;189;p10"/>
          <p:cNvGraphicFramePr/>
          <p:nvPr/>
        </p:nvGraphicFramePr>
        <p:xfrm>
          <a:off x="8481675" y="3570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{952374E1-FEC4-40A4-BE83-953A6F0972FF}</a:tableStyleId>
              </a:tblPr>
              <a:tblGrid>
                <a:gridCol w="1442950"/>
              </a:tblGrid>
              <a:tr h="44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4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/>
          <p:nvPr/>
        </p:nvSpPr>
        <p:spPr>
          <a:xfrm>
            <a:off x="150812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Operaciones – Renombre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2749550" y="3471862"/>
            <a:ext cx="106997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5214937" y="3482975"/>
            <a:ext cx="93662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1"/>
          <p:cNvSpPr txBox="1"/>
          <p:nvPr/>
        </p:nvSpPr>
        <p:spPr>
          <a:xfrm>
            <a:off x="4392612" y="1200150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 (Table)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1"/>
          <p:cNvSpPr txBox="1"/>
          <p:nvPr/>
        </p:nvSpPr>
        <p:spPr>
          <a:xfrm>
            <a:off x="3095625" y="1800225"/>
            <a:ext cx="5111750" cy="914400"/>
          </a:xfrm>
          <a:prstGeom prst="rect">
            <a:avLst/>
          </a:prstGeom>
          <a:solidFill>
            <a:srgbClr val="EFEFEF"/>
          </a:solidFill>
          <a:ln cap="sq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Renombra la tabla Table a 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1"/>
          <p:cNvSpPr txBox="1"/>
          <p:nvPr/>
        </p:nvSpPr>
        <p:spPr>
          <a:xfrm>
            <a:off x="1223962" y="3168650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Operaciones – Asignación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4032250" y="4173537"/>
            <a:ext cx="3455987" cy="89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 ⇐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Consulta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1223962" y="4773612"/>
            <a:ext cx="10583862" cy="696912"/>
          </a:xfrm>
          <a:prstGeom prst="rect">
            <a:avLst/>
          </a:prstGeom>
          <a:solidFill>
            <a:srgbClr val="EFEFEF"/>
          </a:solidFill>
          <a:ln cap="sq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Vuelca a A los resultados de CONSULTA. Luego puedo utilizar 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/>
          <p:nvPr/>
        </p:nvSpPr>
        <p:spPr>
          <a:xfrm>
            <a:off x="1728787" y="425450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Actualización de tablas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2"/>
          <p:cNvSpPr txBox="1"/>
          <p:nvPr/>
        </p:nvSpPr>
        <p:spPr>
          <a:xfrm>
            <a:off x="1152525" y="1476375"/>
            <a:ext cx="1029652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58761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Producto=(</a:t>
            </a:r>
            <a:r>
              <a:rPr b="0" i="0" lang="en-US" sz="2400" u="sng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codProd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desc, existAct, existMin, pVAct)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8762" lvl="0" marL="27305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Incorporar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producto (1235, “tuerca de 9 mm”, 10, 50,$10):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Producto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⇐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Producto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{(1235, “tuerca de 9 mm”, 10, 50,$10)}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8762" lvl="0" marL="27305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Eliminar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el producto 893: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Producto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⇐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Producto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–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codProd=893(Producto)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8762" lvl="0" marL="27305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Aumentar el 1% el precio de venta actual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todos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los productos: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pVAct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⇐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pVAct * 1,01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(Producto)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/>
          <p:nvPr/>
        </p:nvSpPr>
        <p:spPr>
          <a:xfrm>
            <a:off x="150812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Ejemplo práctico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3"/>
          <p:cNvSpPr/>
          <p:nvPr/>
        </p:nvSpPr>
        <p:spPr>
          <a:xfrm>
            <a:off x="2749550" y="3471862"/>
            <a:ext cx="106997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3"/>
          <p:cNvSpPr/>
          <p:nvPr/>
        </p:nvSpPr>
        <p:spPr>
          <a:xfrm>
            <a:off x="5214937" y="3482975"/>
            <a:ext cx="93662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3"/>
          <p:cNvSpPr txBox="1"/>
          <p:nvPr/>
        </p:nvSpPr>
        <p:spPr>
          <a:xfrm>
            <a:off x="2087562" y="1203325"/>
            <a:ext cx="8305800" cy="24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mbla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Modelo Físico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PRODUCTO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idproducto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, nombre, códigobarra, preciocosto)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CLIENTE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idcliente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, nombre, dirección, idlocalidad(FK))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FACTURA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idfactura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, fecha, montofactura, idcliente(FK))	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RENGLON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idfactura, renglon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, idproducto(FK), precioventa, cantidad)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LOCALIDAD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idlocalidad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, descripcion)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25" name="Google Shape;225;p13"/>
          <p:cNvSpPr txBox="1"/>
          <p:nvPr/>
        </p:nvSpPr>
        <p:spPr>
          <a:xfrm>
            <a:off x="2160587" y="3600450"/>
            <a:ext cx="9144000" cy="273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Obtener identificador, fecha y monto de todas las facturas del mes de agosto del año 20</a:t>
            </a:r>
            <a:r>
              <a:rPr lang="en-US" sz="2700">
                <a:latin typeface="Rambla"/>
                <a:ea typeface="Rambla"/>
                <a:cs typeface="Rambla"/>
                <a:sym typeface="Rambla"/>
              </a:rPr>
              <a:t>20</a:t>
            </a: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idfactura, fecha, montofactura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(σ 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(fecha &gt;= ’01/08/20</a:t>
            </a:r>
            <a:r>
              <a:rPr baseline="-25000" lang="en-US" sz="2400">
                <a:latin typeface="Rambla"/>
                <a:ea typeface="Rambla"/>
                <a:cs typeface="Rambla"/>
                <a:sym typeface="Rambla"/>
              </a:rPr>
              <a:t>20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’)^(fecha =&lt; ’31/08/20</a:t>
            </a:r>
            <a:r>
              <a:rPr baseline="-25000" lang="en-US" sz="2400">
                <a:latin typeface="Rambla"/>
                <a:ea typeface="Rambla"/>
                <a:cs typeface="Rambla"/>
                <a:sym typeface="Rambla"/>
              </a:rPr>
              <a:t>20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’)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(Factura)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/>
          <p:nvPr/>
        </p:nvSpPr>
        <p:spPr>
          <a:xfrm>
            <a:off x="150812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Ejemplo práctico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4"/>
          <p:cNvSpPr/>
          <p:nvPr/>
        </p:nvSpPr>
        <p:spPr>
          <a:xfrm>
            <a:off x="2749550" y="3471862"/>
            <a:ext cx="106997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4"/>
          <p:cNvSpPr/>
          <p:nvPr/>
        </p:nvSpPr>
        <p:spPr>
          <a:xfrm>
            <a:off x="5214937" y="3482975"/>
            <a:ext cx="93662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4"/>
          <p:cNvSpPr txBox="1"/>
          <p:nvPr/>
        </p:nvSpPr>
        <p:spPr>
          <a:xfrm>
            <a:off x="2024762" y="1203325"/>
            <a:ext cx="8305800" cy="24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PRODUCTO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lang="en-US" sz="1800" u="sng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idproducto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nombre, códigobarra, preciocosto)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CLIENTE 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= (</a:t>
            </a:r>
            <a:r>
              <a:rPr lang="en-US" sz="1800" u="sng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idcliente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nombre, dirección, idlocalidad(FK))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FACTURA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lang="en-US" sz="1800" u="sng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fecha, montofactura, idcliente(FK))	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RENGLON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lang="en-US" sz="1800" u="sng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idfactura, renglon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idproducto(FK), precioventa, cantidad)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LOCALIDAD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lang="en-US" sz="1800" u="sng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idlocalidad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descripcion)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mbla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37" name="Google Shape;237;p14"/>
          <p:cNvSpPr txBox="1"/>
          <p:nvPr/>
        </p:nvSpPr>
        <p:spPr>
          <a:xfrm>
            <a:off x="1944687" y="3384550"/>
            <a:ext cx="9647237" cy="3959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Obtener el nombre y la dirección de aquellos clientes que viven en la ciudad de La Plata.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nombre, direccion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(σ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(cliente.idlocalidad = localidad.idlocalidad)^(descripcion = “La Plata”)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(cliente x localidad)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ambl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¿Otra solución posible?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/>
          <p:nvPr/>
        </p:nvSpPr>
        <p:spPr>
          <a:xfrm>
            <a:off x="150812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Ejemplo práctico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5"/>
          <p:cNvSpPr/>
          <p:nvPr/>
        </p:nvSpPr>
        <p:spPr>
          <a:xfrm>
            <a:off x="2749550" y="3471862"/>
            <a:ext cx="106997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5"/>
          <p:cNvSpPr/>
          <p:nvPr/>
        </p:nvSpPr>
        <p:spPr>
          <a:xfrm>
            <a:off x="5214937" y="3482975"/>
            <a:ext cx="93662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2087562" y="1203325"/>
            <a:ext cx="8305800" cy="24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PRODUCTO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lang="en-US" sz="1800" u="sng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idproducto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nombre, códigobarra, preciocosto)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CLIENTE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lang="en-US" sz="1800" u="sng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idcliente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nombre, dirección, idlocalidad(FK))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FACTURA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lang="en-US" sz="1800" u="sng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fecha, montofactura, idcliente(FK))	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RENGLON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lang="en-US" sz="1800" u="sng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idfactura, renglon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idproducto(FK), precioventa, cantidad)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LOCALIDAD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lang="en-US" sz="1800" u="sng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idlocalidad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descripcion)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mbla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2089150" y="3236912"/>
            <a:ext cx="9144000" cy="3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Obtener el nombre y la dirección de aquellos clientes que hayan comprado productos con un precio de costo menor a $100.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nombre, direccion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((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idfactura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((σ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(preciocosto &lt; 100)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(Producto) ) |x| Renglon) ) |x| Factura) |x| Cliente)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/>
          <p:nvPr/>
        </p:nvSpPr>
        <p:spPr>
          <a:xfrm>
            <a:off x="150812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Ejemplo práctico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2749550" y="3471862"/>
            <a:ext cx="106997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6"/>
          <p:cNvSpPr/>
          <p:nvPr/>
        </p:nvSpPr>
        <p:spPr>
          <a:xfrm>
            <a:off x="5214937" y="3482975"/>
            <a:ext cx="93662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6"/>
          <p:cNvSpPr txBox="1"/>
          <p:nvPr/>
        </p:nvSpPr>
        <p:spPr>
          <a:xfrm>
            <a:off x="2087562" y="1203325"/>
            <a:ext cx="8305800" cy="24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PRODUCTO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lang="en-US" sz="1800" u="sng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idproducto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nombre, códigobarra, preciocosto)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CLIENTE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lang="en-US" sz="1800" u="sng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idcliente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nombre, dirección, idlocalidad(FK))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FACTURA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lang="en-US" sz="1800" u="sng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fecha, montofactura, idcliente(FK))	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RENGLON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lang="en-US" sz="1800" u="sng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idfactura, renglon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idproducto(FK), precioventa, cantidad)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LOCALIDAD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lang="en-US" sz="1800" u="sng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idlocalidad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descripcion)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mbla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61" name="Google Shape;261;p16"/>
          <p:cNvSpPr txBox="1"/>
          <p:nvPr/>
        </p:nvSpPr>
        <p:spPr>
          <a:xfrm>
            <a:off x="1079500" y="3168650"/>
            <a:ext cx="11520487" cy="2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Dar de baja aquellos productos que nunca fueron facturados.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mbla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Producto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⇐</a:t>
            </a:r>
            <a:r>
              <a:rPr b="0" i="0" lang="en-US" sz="2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0" i="0" lang="en-US" sz="2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idproducto, nombre, codigobarra, preciocosto</a:t>
            </a:r>
            <a:r>
              <a:rPr b="0" i="0" lang="en-US" sz="2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(Factura |x| Renglon |x| Producto)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"/>
          <p:cNvSpPr txBox="1"/>
          <p:nvPr/>
        </p:nvSpPr>
        <p:spPr>
          <a:xfrm>
            <a:off x="1508125" y="522287"/>
            <a:ext cx="108522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Ejemplo práctico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7"/>
          <p:cNvSpPr/>
          <p:nvPr/>
        </p:nvSpPr>
        <p:spPr>
          <a:xfrm>
            <a:off x="2749550" y="3471862"/>
            <a:ext cx="10701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5214937" y="3482975"/>
            <a:ext cx="936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7"/>
          <p:cNvSpPr txBox="1"/>
          <p:nvPr/>
        </p:nvSpPr>
        <p:spPr>
          <a:xfrm>
            <a:off x="2087562" y="1203325"/>
            <a:ext cx="8305800" cy="24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PRODUCTO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lang="en-US" sz="1800" u="sng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idproducto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nombre, códigobarra, preciocosto)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CLIENTE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lang="en-US" sz="1800" u="sng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idcliente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nombre, dirección, idlocalidad(FK))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FACTURA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lang="en-US" sz="1800" u="sng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fecha, montofactura, idcliente(FK))	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RENGLON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lang="en-US" sz="1800" u="sng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idfactura, renglon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idproducto(FK), precioventa, cantidad)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LOCALIDAD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lang="en-US" sz="1800" u="sng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idlocalidad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descripcion)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mbla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73" name="Google Shape;273;p17"/>
          <p:cNvSpPr txBox="1"/>
          <p:nvPr/>
        </p:nvSpPr>
        <p:spPr>
          <a:xfrm>
            <a:off x="325375" y="3188150"/>
            <a:ext cx="11520600" cy="23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Dar de baja las facturas del cliente ‘Ramon Perez’.</a:t>
            </a:r>
            <a:endParaRPr b="0" i="0" sz="27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FacturasDPerez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⇐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idfactura, fecha, montofactura,idCliente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Factura |x| (σ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(nombre=’Ramon Perez’)</a:t>
            </a: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Cliente)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RenglonesDPerez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⇐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idfactura, renglon,idProducto, precioVenta, cantidad</a:t>
            </a:r>
            <a:r>
              <a:rPr b="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FacturasDPerez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|x| Renglon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Renglones⇐Renglones-RenglonesDPerez</a:t>
            </a:r>
            <a:endParaRPr b="0" i="0" sz="27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Facturas</a:t>
            </a: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⇐Facturas-FacturasDPerez</a:t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mbla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e2b53c463_0_0"/>
          <p:cNvSpPr txBox="1"/>
          <p:nvPr/>
        </p:nvSpPr>
        <p:spPr>
          <a:xfrm>
            <a:off x="1508125" y="522287"/>
            <a:ext cx="108522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Ejemplo práctico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9e2b53c463_0_0"/>
          <p:cNvSpPr/>
          <p:nvPr/>
        </p:nvSpPr>
        <p:spPr>
          <a:xfrm>
            <a:off x="2749550" y="3471862"/>
            <a:ext cx="10701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9e2b53c463_0_0"/>
          <p:cNvSpPr/>
          <p:nvPr/>
        </p:nvSpPr>
        <p:spPr>
          <a:xfrm>
            <a:off x="5214937" y="3482975"/>
            <a:ext cx="936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9e2b53c463_0_0"/>
          <p:cNvSpPr txBox="1"/>
          <p:nvPr/>
        </p:nvSpPr>
        <p:spPr>
          <a:xfrm>
            <a:off x="1221062" y="1291250"/>
            <a:ext cx="8305800" cy="24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PRODUCTO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lang="en-US" sz="1800" u="sng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idproducto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nombre, códigobarra, preciocosto)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CLIENTE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lang="en-US" sz="1800" u="sng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idcliente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nombre, dirección, idlocalidad(FK))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FACTURA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lang="en-US" sz="1800" u="sng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fecha, montofactura, idcliente(FK))	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RENGLON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lang="en-US" sz="1800" u="sng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idfactura, renglon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idproducto(FK), precioventa, cantidad)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LOCALIDAD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lang="en-US" sz="1800" u="sng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idlocalidad</a:t>
            </a: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descripcion)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mbla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85" name="Google Shape;285;g9e2b53c463_0_0"/>
          <p:cNvSpPr txBox="1"/>
          <p:nvPr/>
        </p:nvSpPr>
        <p:spPr>
          <a:xfrm>
            <a:off x="375625" y="3853725"/>
            <a:ext cx="11520600" cy="23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4787" lvl="0" marL="204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▶"/>
            </a:pPr>
            <a:r>
              <a:rPr lang="en-US" sz="2700">
                <a:latin typeface="Rambla"/>
                <a:ea typeface="Rambla"/>
                <a:cs typeface="Rambla"/>
                <a:sym typeface="Rambla"/>
              </a:rPr>
              <a:t>Nombre de clientes que compraron todos los productos</a:t>
            </a:r>
            <a:endParaRPr b="0" i="0" sz="27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204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7" lvl="0" marL="204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(π</a:t>
            </a:r>
            <a:r>
              <a:rPr lang="en-US" sz="2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aseline="-25000" lang="en-US" sz="2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idProducto, nombre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(Cliente </a:t>
            </a:r>
            <a:r>
              <a:rPr lang="en-US" sz="24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|x|Factura |x| Renglon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)) %  </a:t>
            </a:r>
            <a:r>
              <a:rPr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aseline="-25000" lang="en-US" sz="2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idproducto </a:t>
            </a:r>
            <a:r>
              <a:rPr lang="en-US" sz="24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(Producto))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7" lvl="0" marL="204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7" lvl="0" marL="204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7" lvl="0" marL="204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7" lvl="0" marL="204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7" lvl="0" marL="204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7" lvl="0" marL="204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mbla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7" lvl="0" marL="204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7" lvl="0" marL="204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7" lvl="0" marL="204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7" lvl="0" marL="204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"/>
          <p:cNvSpPr txBox="1"/>
          <p:nvPr/>
        </p:nvSpPr>
        <p:spPr>
          <a:xfrm>
            <a:off x="2879725" y="258603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        ¿Consultas?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8"/>
          <p:cNvSpPr/>
          <p:nvPr/>
        </p:nvSpPr>
        <p:spPr>
          <a:xfrm>
            <a:off x="2749550" y="3471862"/>
            <a:ext cx="106997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/>
          <p:nvPr/>
        </p:nvSpPr>
        <p:spPr>
          <a:xfrm>
            <a:off x="5214937" y="3482975"/>
            <a:ext cx="93662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/>
        </p:nvSpPr>
        <p:spPr>
          <a:xfrm>
            <a:off x="160337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Arial"/>
              <a:buNone/>
            </a:pPr>
            <a:r>
              <a:rPr b="0" i="0" lang="en-US" sz="53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Álgebra relacional (AR)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1584325" y="2009775"/>
            <a:ext cx="9788400" cy="24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denomina álgebra relacional  a un conjunto de operaciones simples sobre tablas, a partir de las cuales se definen operaciones más complejas mediante composición. Define, por tanto, un lenguaje de manipulación de datos.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1511300" y="306387"/>
            <a:ext cx="756443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Operaciones - 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 txBox="1"/>
          <p:nvPr/>
        </p:nvSpPr>
        <p:spPr>
          <a:xfrm flipH="1">
            <a:off x="6838950" y="215900"/>
            <a:ext cx="208915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899275" y="1027212"/>
            <a:ext cx="11160000" cy="912900"/>
          </a:xfrm>
          <a:prstGeom prst="rect">
            <a:avLst/>
          </a:prstGeom>
          <a:solidFill>
            <a:srgbClr val="EFEFEF"/>
          </a:solidFill>
          <a:ln cap="sq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 una tabla que contiene únicamente aquellas tuplas de T que satisfacen el predicado 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511312" y="2319525"/>
            <a:ext cx="2519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persona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4188337" y="3651137"/>
            <a:ext cx="398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 </a:t>
            </a:r>
            <a:r>
              <a:rPr b="1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nombre=‘Carlos’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(persona)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3" name="Google Shape;73;p3"/>
          <p:cNvGraphicFramePr/>
          <p:nvPr/>
        </p:nvGraphicFramePr>
        <p:xfrm>
          <a:off x="1248900" y="2741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{952374E1-FEC4-40A4-BE83-953A6F0972FF}</a:tableStyleId>
              </a:tblPr>
              <a:tblGrid>
                <a:gridCol w="1322925"/>
                <a:gridCol w="13229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Juan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Perez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Bilardo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4" name="Google Shape;74;p3"/>
          <p:cNvGraphicFramePr/>
          <p:nvPr/>
        </p:nvGraphicFramePr>
        <p:xfrm>
          <a:off x="8171425" y="3244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{952374E1-FEC4-40A4-BE83-953A6F0972FF}</a:tableStyleId>
              </a:tblPr>
              <a:tblGrid>
                <a:gridCol w="1488025"/>
                <a:gridCol w="14880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Bilardo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/>
        </p:nvSpPr>
        <p:spPr>
          <a:xfrm>
            <a:off x="1387475" y="138112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Arial"/>
              <a:buNone/>
            </a:pPr>
            <a:r>
              <a:rPr b="0" i="0" lang="en-US" sz="53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Operaciones - Proyección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4572012" y="1036025"/>
            <a:ext cx="251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a1, … an (T)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845312" y="1574512"/>
            <a:ext cx="11018700" cy="696900"/>
          </a:xfrm>
          <a:prstGeom prst="rect">
            <a:avLst/>
          </a:prstGeom>
          <a:solidFill>
            <a:srgbClr val="F3F3F3"/>
          </a:solidFill>
          <a:ln cap="sq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 una tabla que tiene un subconjunto de atributos de T eliminando tuplas duplicadas.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2411249" y="2693412"/>
            <a:ext cx="25194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persona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5609850" y="4217362"/>
            <a:ext cx="34782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 </a:t>
            </a:r>
            <a:r>
              <a:rPr b="1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(persona)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/>
        </p:nvGraphicFramePr>
        <p:xfrm>
          <a:off x="1732000" y="320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{952374E1-FEC4-40A4-BE83-953A6F0972FF}</a:tableStyleId>
              </a:tblPr>
              <a:tblGrid>
                <a:gridCol w="1962325"/>
                <a:gridCol w="19155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Juan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Perez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Bilardo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8" name="Google Shape;88;p4"/>
          <p:cNvGraphicFramePr/>
          <p:nvPr/>
        </p:nvGraphicFramePr>
        <p:xfrm>
          <a:off x="8874850" y="3307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{952374E1-FEC4-40A4-BE83-953A6F0972FF}</a:tableStyleId>
              </a:tblPr>
              <a:tblGrid>
                <a:gridCol w="1564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Juan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/>
        </p:nvSpPr>
        <p:spPr>
          <a:xfrm>
            <a:off x="1387475" y="138112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Arial"/>
              <a:buNone/>
            </a:pPr>
            <a:r>
              <a:rPr b="0" i="0" lang="en-US" sz="53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Operaciones - Unión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030975" y="3171012"/>
            <a:ext cx="25002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futbol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7920037" y="431800"/>
            <a:ext cx="17922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ibre Baskervill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T1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576262" y="960437"/>
            <a:ext cx="11404500" cy="984300"/>
          </a:xfrm>
          <a:prstGeom prst="rect">
            <a:avLst/>
          </a:prstGeom>
          <a:solidFill>
            <a:srgbClr val="EFEFEF"/>
          </a:solidFill>
          <a:ln cap="sq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 una tabla que contiene todas las tuplas de T1 más todas las de T2, eliminando tuplas duplicadas. T1 y T2 deben ser compatibles (sus esquemas deben ser equivalentes en la cantidad, posición y dominio de los atributos, aunque sus nombres sí pueden ser distintos).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4103650" y="3168650"/>
            <a:ext cx="2519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6767512" y="4305300"/>
            <a:ext cx="2449512" cy="806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futbol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p5"/>
          <p:cNvGraphicFramePr/>
          <p:nvPr/>
        </p:nvGraphicFramePr>
        <p:xfrm>
          <a:off x="931450" y="386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{952374E1-FEC4-40A4-BE83-953A6F0972FF}</a:tableStyleId>
              </a:tblPr>
              <a:tblGrid>
                <a:gridCol w="1389100"/>
                <a:gridCol w="1389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3" name="Google Shape;103;p5"/>
          <p:cNvGraphicFramePr/>
          <p:nvPr/>
        </p:nvGraphicFramePr>
        <p:xfrm>
          <a:off x="3947675" y="386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{952374E1-FEC4-40A4-BE83-953A6F0972FF}</a:tableStyleId>
              </a:tblPr>
              <a:tblGrid>
                <a:gridCol w="1322100"/>
                <a:gridCol w="12597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Rafael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Nadal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Roger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Federer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4" name="Google Shape;104;p5"/>
          <p:cNvGraphicFramePr/>
          <p:nvPr/>
        </p:nvGraphicFramePr>
        <p:xfrm>
          <a:off x="8811600" y="3271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{952374E1-FEC4-40A4-BE83-953A6F0972FF}</a:tableStyleId>
              </a:tblPr>
              <a:tblGrid>
                <a:gridCol w="1191125"/>
                <a:gridCol w="11755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Rafael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Nadal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Roger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Federer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/>
        </p:nvSpPr>
        <p:spPr>
          <a:xfrm>
            <a:off x="1508125" y="522287"/>
            <a:ext cx="108522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Arial"/>
              <a:buNone/>
            </a:pPr>
            <a:r>
              <a:rPr b="0" i="0" lang="en-US" sz="53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Operaciones - intersección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5110162" y="1439862"/>
            <a:ext cx="165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ibre Baskervill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T1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461962" y="1966912"/>
            <a:ext cx="11561762" cy="914400"/>
          </a:xfrm>
          <a:prstGeom prst="rect">
            <a:avLst/>
          </a:prstGeom>
          <a:solidFill>
            <a:srgbClr val="EFEFEF"/>
          </a:solidFill>
          <a:ln cap="sq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 una tabla que contiene todas las tuplas que se encuentran tanto en T1 como en T2. T1 y T2 deben tener esquemas compatibles.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6498287" y="4045787"/>
            <a:ext cx="23130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futbol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1030975" y="3171012"/>
            <a:ext cx="25002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futbol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4103650" y="3168650"/>
            <a:ext cx="2519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9" name="Google Shape;119;p6"/>
          <p:cNvGraphicFramePr/>
          <p:nvPr/>
        </p:nvGraphicFramePr>
        <p:xfrm>
          <a:off x="931450" y="386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{952374E1-FEC4-40A4-BE83-953A6F0972FF}</a:tableStyleId>
              </a:tblPr>
              <a:tblGrid>
                <a:gridCol w="1389100"/>
                <a:gridCol w="1389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0" name="Google Shape;120;p6"/>
          <p:cNvGraphicFramePr/>
          <p:nvPr/>
        </p:nvGraphicFramePr>
        <p:xfrm>
          <a:off x="3916475" y="386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{952374E1-FEC4-40A4-BE83-953A6F0972FF}</a:tableStyleId>
              </a:tblPr>
              <a:tblGrid>
                <a:gridCol w="1322100"/>
                <a:gridCol w="12597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Rafael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Nadal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1" name="Google Shape;121;p6"/>
          <p:cNvGraphicFramePr/>
          <p:nvPr/>
        </p:nvGraphicFramePr>
        <p:xfrm>
          <a:off x="8733275" y="386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{952374E1-FEC4-40A4-BE83-953A6F0972FF}</a:tableStyleId>
              </a:tblPr>
              <a:tblGrid>
                <a:gridCol w="1191450"/>
                <a:gridCol w="11755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/>
        </p:nvSpPr>
        <p:spPr>
          <a:xfrm>
            <a:off x="1511300" y="144462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Operaciones – producto cartesiano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4895850" y="838200"/>
            <a:ext cx="16557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ibre Baskervill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T1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952500" y="1241437"/>
            <a:ext cx="10091700" cy="914400"/>
          </a:xfrm>
          <a:prstGeom prst="rect">
            <a:avLst/>
          </a:prstGeom>
          <a:solidFill>
            <a:srgbClr val="EFEFEF"/>
          </a:solidFill>
          <a:ln cap="sq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 una tabla concatenando cada tupla de T1 con todas las tuplas de T2.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4824462" y="3898687"/>
            <a:ext cx="23478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futbol x tenis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307012" y="2913012"/>
            <a:ext cx="25002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futbol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2442550" y="2913000"/>
            <a:ext cx="25194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5" name="Google Shape;135;p7"/>
          <p:cNvGraphicFramePr/>
          <p:nvPr/>
        </p:nvGraphicFramePr>
        <p:xfrm>
          <a:off x="307000" y="3497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{952374E1-FEC4-40A4-BE83-953A6F0972FF}</a:tableStyleId>
              </a:tblPr>
              <a:tblGrid>
                <a:gridCol w="1096600"/>
                <a:gridCol w="1096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Facu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Oreja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6" name="Google Shape;136;p7"/>
          <p:cNvGraphicFramePr/>
          <p:nvPr/>
        </p:nvGraphicFramePr>
        <p:xfrm>
          <a:off x="2605650" y="3497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{952374E1-FEC4-40A4-BE83-953A6F0972FF}</a:tableStyleId>
              </a:tblPr>
              <a:tblGrid>
                <a:gridCol w="1123100"/>
                <a:gridCol w="1070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Rafael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Nadal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7" name="Google Shape;137;p7"/>
          <p:cNvGraphicFramePr/>
          <p:nvPr/>
        </p:nvGraphicFramePr>
        <p:xfrm>
          <a:off x="6443850" y="3497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{952374E1-FEC4-40A4-BE83-953A6F0972FF}</a:tableStyleId>
              </a:tblPr>
              <a:tblGrid>
                <a:gridCol w="1373375"/>
                <a:gridCol w="1373375"/>
                <a:gridCol w="1373375"/>
                <a:gridCol w="13733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Futbol.nombre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Futbol.apellido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Tenis.nombre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Tenis.apellido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Rafael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Nadal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Rafael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Nadal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Facu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Oreja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Rafael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Nadal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Facu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Oreja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1439862" y="0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Operaciones – producto natural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344225" y="2430887"/>
            <a:ext cx="2087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futbol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3364337" y="1474187"/>
            <a:ext cx="1944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5694362" y="2592387"/>
            <a:ext cx="1938337" cy="62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futbol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|</a:t>
            </a:r>
            <a:r>
              <a:rPr b="1" i="0" lang="en-US" sz="16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b="1" i="0" lang="en-US" sz="1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|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291412" y="706862"/>
            <a:ext cx="11907900" cy="662100"/>
          </a:xfrm>
          <a:prstGeom prst="rect">
            <a:avLst/>
          </a:prstGeom>
          <a:solidFill>
            <a:srgbClr val="EFEFEF"/>
          </a:solidFill>
          <a:ln cap="sq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 una tabla concatenando tuplas de ambas tablas que tengan valores iguales en atributos con igual nombre (equicombinación). Se elimina uno de los ejemplares de cada atributo común.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8351837" y="144462"/>
            <a:ext cx="17954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ibre Baskervill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T1 |</a:t>
            </a: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| 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8"/>
          <p:cNvSpPr txBox="1"/>
          <p:nvPr/>
        </p:nvSpPr>
        <p:spPr>
          <a:xfrm>
            <a:off x="5648325" y="5184775"/>
            <a:ext cx="1938337" cy="62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futbol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|</a:t>
            </a:r>
            <a:r>
              <a:rPr b="1" i="0" lang="en-US" sz="16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b="1" i="0" lang="en-US" sz="1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|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2" name="Google Shape;152;p8"/>
          <p:cNvGraphicFramePr/>
          <p:nvPr/>
        </p:nvGraphicFramePr>
        <p:xfrm>
          <a:off x="291400" y="2946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{952374E1-FEC4-40A4-BE83-953A6F0972FF}</a:tableStyleId>
              </a:tblPr>
              <a:tblGrid>
                <a:gridCol w="1096600"/>
                <a:gridCol w="1096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Facu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Oreja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3" name="Google Shape;153;p8"/>
          <p:cNvGraphicFramePr/>
          <p:nvPr/>
        </p:nvGraphicFramePr>
        <p:xfrm>
          <a:off x="3240075" y="229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{952374E1-FEC4-40A4-BE83-953A6F0972FF}</a:tableStyleId>
              </a:tblPr>
              <a:tblGrid>
                <a:gridCol w="1096600"/>
                <a:gridCol w="1096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Gonzalez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4" name="Google Shape;154;p8"/>
          <p:cNvGraphicFramePr/>
          <p:nvPr/>
        </p:nvGraphicFramePr>
        <p:xfrm>
          <a:off x="3240075" y="4748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{952374E1-FEC4-40A4-BE83-953A6F0972FF}</a:tableStyleId>
              </a:tblPr>
              <a:tblGrid>
                <a:gridCol w="1096600"/>
                <a:gridCol w="1096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Gonzalez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5" name="Google Shape;155;p8"/>
          <p:cNvSpPr txBox="1"/>
          <p:nvPr/>
        </p:nvSpPr>
        <p:spPr>
          <a:xfrm>
            <a:off x="3364337" y="4124037"/>
            <a:ext cx="1944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" name="Google Shape;156;p8"/>
          <p:cNvGraphicFramePr/>
          <p:nvPr/>
        </p:nvGraphicFramePr>
        <p:xfrm>
          <a:off x="8152963" y="2430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{952374E1-FEC4-40A4-BE83-953A6F0972FF}</a:tableStyleId>
              </a:tblPr>
              <a:tblGrid>
                <a:gridCol w="1545100"/>
                <a:gridCol w="1545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Futbol.Nombre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Futbol.Apellido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7" name="Google Shape;157;p8"/>
          <p:cNvGraphicFramePr/>
          <p:nvPr/>
        </p:nvGraphicFramePr>
        <p:xfrm>
          <a:off x="7801675" y="4632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{952374E1-FEC4-40A4-BE83-953A6F0972FF}</a:tableStyleId>
              </a:tblPr>
              <a:tblGrid>
                <a:gridCol w="1370775"/>
                <a:gridCol w="1370775"/>
                <a:gridCol w="1370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Futbol.Nombre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Futbol.Apellido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Tenis.apellido1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Gonzalez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/>
          <p:nvPr/>
        </p:nvSpPr>
        <p:spPr>
          <a:xfrm>
            <a:off x="150812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Operaciones – Diferencia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4751387" y="1223962"/>
            <a:ext cx="12874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T1 – 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641350" y="1728787"/>
            <a:ext cx="10802937" cy="914400"/>
          </a:xfrm>
          <a:prstGeom prst="rect">
            <a:avLst/>
          </a:prstGeom>
          <a:solidFill>
            <a:srgbClr val="EFEFEF"/>
          </a:solidFill>
          <a:ln cap="sq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 una tabla que contiene todas las tuplas de T1 que no se encuentran en T2. T1 y T2 deben tener esquemas compatibles.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5929312" y="4311650"/>
            <a:ext cx="1800225" cy="62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futbol – 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467925" y="3441700"/>
            <a:ext cx="2214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futbol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3402012" y="3441700"/>
            <a:ext cx="19177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9"/>
          <p:cNvGraphicFramePr/>
          <p:nvPr/>
        </p:nvGraphicFramePr>
        <p:xfrm>
          <a:off x="478600" y="4146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{952374E1-FEC4-40A4-BE83-953A6F0972FF}</a:tableStyleId>
              </a:tblPr>
              <a:tblGrid>
                <a:gridCol w="1096600"/>
                <a:gridCol w="1096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Facu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Oreja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2" name="Google Shape;172;p9"/>
          <p:cNvGraphicFramePr/>
          <p:nvPr/>
        </p:nvGraphicFramePr>
        <p:xfrm>
          <a:off x="3264250" y="4146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{952374E1-FEC4-40A4-BE83-953A6F0972FF}</a:tableStyleId>
              </a:tblPr>
              <a:tblGrid>
                <a:gridCol w="1096600"/>
                <a:gridCol w="1096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Gonzalez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3" name="Google Shape;173;p9"/>
          <p:cNvGraphicFramePr/>
          <p:nvPr/>
        </p:nvGraphicFramePr>
        <p:xfrm>
          <a:off x="8427325" y="4239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{952374E1-FEC4-40A4-BE83-953A6F0972FF}</a:tableStyleId>
              </a:tblPr>
              <a:tblGrid>
                <a:gridCol w="1096600"/>
                <a:gridCol w="1096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Facu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Oreja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