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3588" cy="6858000"/>
  <p:notesSz cx="7315200" cy="96012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n"/>
          <p:cNvSpPr txBox="1">
            <a:spLocks noGrp="1"/>
          </p:cNvSpPr>
          <p:nvPr>
            <p:ph type="hdr" idx="3"/>
          </p:nvPr>
        </p:nvSpPr>
        <p:spPr>
          <a:xfrm>
            <a:off x="1" y="0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n"/>
          <p:cNvSpPr txBox="1">
            <a:spLocks noGrp="1"/>
          </p:cNvSpPr>
          <p:nvPr>
            <p:ph type="dt" idx="10"/>
          </p:nvPr>
        </p:nvSpPr>
        <p:spPr>
          <a:xfrm>
            <a:off x="4563534" y="0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n"/>
          <p:cNvSpPr txBox="1">
            <a:spLocks noGrp="1"/>
          </p:cNvSpPr>
          <p:nvPr>
            <p:ph type="ftr" idx="11"/>
          </p:nvPr>
        </p:nvSpPr>
        <p:spPr>
          <a:xfrm>
            <a:off x="1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n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 sz="15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500" b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  <p:sp>
        <p:nvSpPr>
          <p:cNvPr id="307" name="Google Shape;3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8712" cy="4206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8" name="Google Shape;308;p8:notes"/>
          <p:cNvSpPr txBox="1"/>
          <p:nvPr/>
        </p:nvSpPr>
        <p:spPr>
          <a:xfrm>
            <a:off x="806027" y="5332334"/>
            <a:ext cx="6449907" cy="505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9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  <p:sp>
        <p:nvSpPr>
          <p:cNvPr id="326" name="Google Shape;3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7" name="Google Shape;327;p10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  <p:sp>
        <p:nvSpPr>
          <p:cNvPr id="337" name="Google Shape;3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8" name="Google Shape;338;p11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  <p:sp>
        <p:nvSpPr>
          <p:cNvPr id="353" name="Google Shape;3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4" name="Google Shape;354;p12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2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  <p:sp>
        <p:nvSpPr>
          <p:cNvPr id="365" name="Google Shape;3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6" name="Google Shape;366;p13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  <p:sp>
        <p:nvSpPr>
          <p:cNvPr id="382" name="Google Shape;3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3" name="Google Shape;383;p14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4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  <p:sp>
        <p:nvSpPr>
          <p:cNvPr id="398" name="Google Shape;3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Google Shape;399;p15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5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  <p:sp>
        <p:nvSpPr>
          <p:cNvPr id="407" name="Google Shape;4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8" name="Google Shape;408;p16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6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  <p:sp>
        <p:nvSpPr>
          <p:cNvPr id="415" name="Google Shape;4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6" name="Google Shape;416;p17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7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2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20</a:t>
            </a:fld>
            <a:endParaRPr/>
          </a:p>
        </p:txBody>
      </p:sp>
      <p:sp>
        <p:nvSpPr>
          <p:cNvPr id="423" name="Google Shape;4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4" name="Google Shape;424;p18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8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21</a:t>
            </a:fld>
            <a:endParaRPr/>
          </a:p>
        </p:txBody>
      </p:sp>
      <p:sp>
        <p:nvSpPr>
          <p:cNvPr id="431" name="Google Shape;4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2" name="Google Shape;432;p20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9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22</a:t>
            </a:fld>
            <a:endParaRPr/>
          </a:p>
        </p:txBody>
      </p:sp>
      <p:sp>
        <p:nvSpPr>
          <p:cNvPr id="440" name="Google Shape;4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1" name="Google Shape;441;p19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FF0000"/>
                </a:solidFill>
              </a:rPr>
              <a:t>Explicar que pasa cuando se tiene mas de un string en el archivo de texto, los string van al final de la linea y uno por linea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23</a:t>
            </a:fld>
            <a:endParaRPr/>
          </a:p>
        </p:txBody>
      </p:sp>
      <p:sp>
        <p:nvSpPr>
          <p:cNvPr id="448" name="Google Shape;4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9" name="Google Shape;449;p21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25b5b82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00" cy="41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25b5b8272_0_0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525b5b8272_0_0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f2676e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00" cy="41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0f2676e2a_0_0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70f2676e2a_0_0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2668e3d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00" cy="41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2668e3db9_0_0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52668e3db9_0_0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  <p:sp>
        <p:nvSpPr>
          <p:cNvPr id="272" name="Google Shape;272;p4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  <p:sp>
        <p:nvSpPr>
          <p:cNvPr id="280" name="Google Shape;280;p5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  <p:sp>
        <p:nvSpPr>
          <p:cNvPr id="288" name="Google Shape;288;p6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  <p:sp>
        <p:nvSpPr>
          <p:cNvPr id="298" name="Google Shape;2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9" name="Google Shape;299;p7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18456"/>
            <a:ext cx="4511675" cy="109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 rot="5400000">
            <a:off x="7943057" y="2491582"/>
            <a:ext cx="4511675" cy="273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1"/>
          </p:nvPr>
        </p:nvSpPr>
        <p:spPr>
          <a:xfrm rot="5400000">
            <a:off x="2387600" y="-173037"/>
            <a:ext cx="4511675" cy="806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4373562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body" idx="2"/>
          </p:nvPr>
        </p:nvSpPr>
        <p:spPr>
          <a:xfrm>
            <a:off x="7115175" y="2133600"/>
            <a:ext cx="4375150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 rot="5400000">
            <a:off x="5158581" y="-435769"/>
            <a:ext cx="3762375" cy="890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 rot="5400000">
            <a:off x="7742238" y="2147888"/>
            <a:ext cx="5272087" cy="222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body" idx="1"/>
          </p:nvPr>
        </p:nvSpPr>
        <p:spPr>
          <a:xfrm rot="5400000">
            <a:off x="3215482" y="-2381"/>
            <a:ext cx="5272087" cy="652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402263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body" idx="2"/>
          </p:nvPr>
        </p:nvSpPr>
        <p:spPr>
          <a:xfrm>
            <a:off x="6164263" y="1604963"/>
            <a:ext cx="5403850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9" name="Google Shape;19;p1"/>
            <p:cNvSpPr/>
            <p:nvPr/>
          </p:nvSpPr>
          <p:spPr>
            <a:xfrm>
              <a:off x="0" y="1622"/>
              <a:ext cx="54" cy="385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1" y="1988"/>
              <a:ext cx="398" cy="1454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08" y="3431"/>
              <a:ext cx="375" cy="88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05" y="4097"/>
              <a:ext cx="99" cy="220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63" y="2016"/>
              <a:ext cx="508" cy="2088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4" y="144"/>
              <a:ext cx="58" cy="1835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9" y="1855"/>
              <a:ext cx="40" cy="30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485" y="3451"/>
              <a:ext cx="111" cy="636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88" y="881"/>
              <a:ext cx="1299" cy="2541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81" y="4113"/>
              <a:ext cx="93" cy="203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85" y="3376"/>
              <a:ext cx="14" cy="13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35" y="3934"/>
              <a:ext cx="141" cy="383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1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32" name="Google Shape;32;p1"/>
            <p:cNvSpPr/>
            <p:nvPr/>
          </p:nvSpPr>
          <p:spPr>
            <a:xfrm>
              <a:off x="17" y="0"/>
              <a:ext cx="302" cy="2763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347" y="2719"/>
              <a:ext cx="257" cy="987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34" y="3693"/>
              <a:ext cx="262" cy="615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329" y="2749"/>
              <a:ext cx="338" cy="1399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95" y="812"/>
              <a:ext cx="101" cy="1898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00" y="4139"/>
              <a:ext cx="75" cy="168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17" y="2587"/>
              <a:ext cx="43" cy="31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613" y="1982"/>
              <a:ext cx="879" cy="1702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76" y="4158"/>
              <a:ext cx="67" cy="1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13" y="3715"/>
              <a:ext cx="78" cy="416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13" y="3636"/>
              <a:ext cx="15" cy="134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34" y="3983"/>
              <a:ext cx="123" cy="325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0" y="4324350"/>
            <a:ext cx="1744663" cy="777875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4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27" name="Google Shape;127;p14"/>
            <p:cNvSpPr/>
            <p:nvPr/>
          </p:nvSpPr>
          <p:spPr>
            <a:xfrm>
              <a:off x="0" y="1622"/>
              <a:ext cx="54" cy="385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81" y="1988"/>
              <a:ext cx="398" cy="1454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08" y="3431"/>
              <a:ext cx="375" cy="88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05" y="4097"/>
              <a:ext cx="99" cy="220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3" y="2016"/>
              <a:ext cx="508" cy="2088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4" y="144"/>
              <a:ext cx="58" cy="1835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9" y="1855"/>
              <a:ext cx="40" cy="30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85" y="3451"/>
              <a:ext cx="111" cy="636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88" y="881"/>
              <a:ext cx="1299" cy="2541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81" y="4113"/>
              <a:ext cx="93" cy="203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85" y="3376"/>
              <a:ext cx="14" cy="13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35" y="3934"/>
              <a:ext cx="141" cy="383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140" name="Google Shape;140;p14"/>
            <p:cNvSpPr/>
            <p:nvPr/>
          </p:nvSpPr>
          <p:spPr>
            <a:xfrm>
              <a:off x="17" y="0"/>
              <a:ext cx="302" cy="2763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347" y="2719"/>
              <a:ext cx="257" cy="987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634" y="3693"/>
              <a:ext cx="262" cy="615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329" y="2749"/>
              <a:ext cx="338" cy="1399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95" y="812"/>
              <a:ext cx="101" cy="1898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00" y="4139"/>
              <a:ext cx="75" cy="168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17" y="2587"/>
              <a:ext cx="43" cy="31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13" y="1982"/>
              <a:ext cx="879" cy="1702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76" y="4158"/>
              <a:ext cx="67" cy="1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13" y="3715"/>
              <a:ext cx="78" cy="416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613" y="3636"/>
              <a:ext cx="15" cy="134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634" y="3983"/>
              <a:ext cx="123" cy="325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4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/>
          <p:nvPr/>
        </p:nvSpPr>
        <p:spPr>
          <a:xfrm rot="10800000" flipH="1">
            <a:off x="-4763" y="712788"/>
            <a:ext cx="1589088" cy="506412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2453456" y="952560"/>
            <a:ext cx="9915116" cy="154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453400" y="2714760"/>
            <a:ext cx="8915040" cy="371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1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/>
        </p:nvSpPr>
        <p:spPr>
          <a:xfrm>
            <a:off x="444500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1739076" y="2214554"/>
            <a:ext cx="10223500" cy="366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Dos formas:  </a:t>
            </a:r>
            <a:endParaRPr/>
          </a:p>
          <a:p>
            <a:pPr marL="841375" marR="0" lvl="0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archivo_logico:  </a:t>
            </a: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of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tipo_de_dato</a:t>
            </a: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841375" marR="0" lvl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41375" marR="0" lvl="0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type </a:t>
            </a: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archivo = </a:t>
            </a: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of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tipo_de_datos;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  var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archivo_logico:  archivo</a:t>
            </a:r>
            <a:r>
              <a:rPr lang="es-AR" sz="2800" i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800" i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1739076" y="1571612"/>
            <a:ext cx="79914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A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AR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Definición de Archivos</a:t>
            </a:r>
            <a:endParaRPr/>
          </a:p>
        </p:txBody>
      </p:sp>
      <p:sp>
        <p:nvSpPr>
          <p:cNvPr id="314" name="Google Shape;314;p35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 básicas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/>
        </p:nvSpPr>
        <p:spPr>
          <a:xfrm>
            <a:off x="663575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1810514" y="285728"/>
            <a:ext cx="10223500" cy="635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persona =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	dni: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[8];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apellido: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[25];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nombre: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[25];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direccion: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[25];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	 sexo: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archivo_enteros  =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integer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archivo_string   =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archivo_personas =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persona;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enteros: archivo_enteros;  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texto: archivo_string; 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personas: archivo_personas;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1810514" y="214290"/>
            <a:ext cx="9787006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1810514" y="3786190"/>
            <a:ext cx="10223500" cy="240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(enteros, 'c:\archivos\enteros.dat');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(texto,' c:\archivos\texto.dat');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(personas, 'c:\archivos\personas.dat');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i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1739076" y="1714488"/>
            <a:ext cx="94275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(nombre_logico, nombre_fisico);</a:t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1739076" y="2500306"/>
            <a:ext cx="935837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 una correspondencia entre el archivo lógico y archivo físico.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1810514" y="4500570"/>
            <a:ext cx="5000660" cy="17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(enteros);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i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43" name="Google Shape;343;p38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1739076" y="1500174"/>
            <a:ext cx="93583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Apertura y creación de archivos</a:t>
            </a:r>
            <a:endParaRPr sz="3200" b="1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1739076" y="2357430"/>
            <a:ext cx="59715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1739076" y="3415729"/>
            <a:ext cx="54777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8239934" y="2428868"/>
            <a:ext cx="36433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 un archivo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8239934" y="3500438"/>
            <a:ext cx="328614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Abre un archivo existente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7525554" y="2571744"/>
            <a:ext cx="785818" cy="3240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7170352" y="3595026"/>
            <a:ext cx="1071570" cy="3240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1810514" y="4143380"/>
            <a:ext cx="5000660" cy="17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(enteros);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i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59" name="Google Shape;359;p39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39"/>
          <p:cNvSpPr/>
          <p:nvPr/>
        </p:nvSpPr>
        <p:spPr>
          <a:xfrm>
            <a:off x="1739076" y="1500174"/>
            <a:ext cx="93583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Cierre de archivos</a:t>
            </a:r>
            <a:endParaRPr sz="3200" b="1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39"/>
          <p:cNvSpPr/>
          <p:nvPr/>
        </p:nvSpPr>
        <p:spPr>
          <a:xfrm>
            <a:off x="1739076" y="2357430"/>
            <a:ext cx="54777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1739076" y="3071810"/>
            <a:ext cx="8501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Transfiere la información del buffer al disco.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40"/>
          <p:cNvSpPr txBox="1"/>
          <p:nvPr/>
        </p:nvSpPr>
        <p:spPr>
          <a:xfrm>
            <a:off x="1810514" y="4714884"/>
            <a:ext cx="4786346" cy="17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(enteros, e);  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(personas, p);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i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71" name="Google Shape;371;p40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1739076" y="1500174"/>
            <a:ext cx="93583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Lectura y escritura de archivos</a:t>
            </a:r>
            <a:endParaRPr sz="3200" b="1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1739076" y="2214554"/>
            <a:ext cx="76995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(nombre_logico, var_dato);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40"/>
          <p:cNvSpPr/>
          <p:nvPr/>
        </p:nvSpPr>
        <p:spPr>
          <a:xfrm>
            <a:off x="1739076" y="3546463"/>
            <a:ext cx="964413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tipo de dato de la variable 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var_dato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igual al tipo de datos de los elementos del archivo.</a:t>
            </a:r>
            <a:endParaRPr/>
          </a:p>
        </p:txBody>
      </p:sp>
      <p:sp>
        <p:nvSpPr>
          <p:cNvPr id="375" name="Google Shape;375;p40"/>
          <p:cNvSpPr/>
          <p:nvPr/>
        </p:nvSpPr>
        <p:spPr>
          <a:xfrm>
            <a:off x="1739076" y="2786058"/>
            <a:ext cx="7946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(nombre_logico, var_dato);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6882612" y="5286388"/>
            <a:ext cx="36433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: integer;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6168232" y="5429264"/>
            <a:ext cx="785818" cy="3240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0"/>
          <p:cNvSpPr/>
          <p:nvPr/>
        </p:nvSpPr>
        <p:spPr>
          <a:xfrm>
            <a:off x="6882612" y="5857892"/>
            <a:ext cx="36433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 : persona;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40"/>
          <p:cNvSpPr/>
          <p:nvPr/>
        </p:nvSpPr>
        <p:spPr>
          <a:xfrm>
            <a:off x="6168232" y="6000768"/>
            <a:ext cx="785818" cy="3240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41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 adicionales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p41"/>
          <p:cNvSpPr/>
          <p:nvPr/>
        </p:nvSpPr>
        <p:spPr>
          <a:xfrm>
            <a:off x="1667638" y="2000240"/>
            <a:ext cx="55721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Controla el fin de archivo.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p41"/>
          <p:cNvSpPr/>
          <p:nvPr/>
        </p:nvSpPr>
        <p:spPr>
          <a:xfrm>
            <a:off x="1690788" y="1500174"/>
            <a:ext cx="49840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41"/>
          <p:cNvSpPr/>
          <p:nvPr/>
        </p:nvSpPr>
        <p:spPr>
          <a:xfrm>
            <a:off x="1667638" y="2629911"/>
            <a:ext cx="62183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fileSize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41"/>
          <p:cNvSpPr/>
          <p:nvPr/>
        </p:nvSpPr>
        <p:spPr>
          <a:xfrm>
            <a:off x="1667638" y="3120094"/>
            <a:ext cx="68580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Devuelve el tamaño de un archivo.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41"/>
          <p:cNvSpPr/>
          <p:nvPr/>
        </p:nvSpPr>
        <p:spPr>
          <a:xfrm>
            <a:off x="1667638" y="3772919"/>
            <a:ext cx="59715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41"/>
          <p:cNvSpPr/>
          <p:nvPr/>
        </p:nvSpPr>
        <p:spPr>
          <a:xfrm>
            <a:off x="1667638" y="4334540"/>
            <a:ext cx="9715568" cy="100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Devuelve la posición actual del puntero en el archivo.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longitud fija, los registros se numeran de 0..N-1.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p41"/>
          <p:cNvSpPr/>
          <p:nvPr/>
        </p:nvSpPr>
        <p:spPr>
          <a:xfrm>
            <a:off x="1667638" y="5487431"/>
            <a:ext cx="64652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(nombre_logico, pos);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1667638" y="6049052"/>
            <a:ext cx="99298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Establece la posición del puntero en el archivo.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42"/>
          <p:cNvSpPr txBox="1"/>
          <p:nvPr/>
        </p:nvSpPr>
        <p:spPr>
          <a:xfrm>
            <a:off x="2087563" y="804867"/>
            <a:ext cx="8224073" cy="548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creacion_archivo;</a:t>
            </a:r>
            <a:endParaRPr/>
          </a:p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endParaRPr sz="2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persona = </a:t>
            </a:r>
            <a:r>
              <a:rPr lang="es-A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endParaRPr/>
          </a:p>
          <a:p>
            <a:pPr marL="107950" marR="0" lvl="0" indent="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dni: string[8]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apellidoyNombre: string[30];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direccion	: string[40];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sexo			: char;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salario	: real;</a:t>
            </a:r>
            <a:endParaRPr/>
          </a:p>
          <a:p>
            <a:pPr marL="107950" marR="0" lvl="0" indent="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archivo_personas = </a:t>
            </a:r>
            <a:r>
              <a:rPr lang="es-A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persona;</a:t>
            </a:r>
            <a:endParaRPr/>
          </a:p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personas: archivo_personas;</a:t>
            </a:r>
            <a:endParaRPr/>
          </a:p>
          <a:p>
            <a:pPr marL="107950" marR="0" lvl="0" indent="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nombre_fisico: string[12];</a:t>
            </a:r>
            <a:endParaRPr/>
          </a:p>
          <a:p>
            <a:pPr marL="107950" marR="0" lvl="0" indent="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per: persona;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42"/>
          <p:cNvSpPr txBox="1"/>
          <p:nvPr/>
        </p:nvSpPr>
        <p:spPr>
          <a:xfrm>
            <a:off x="1810514" y="214290"/>
            <a:ext cx="9787006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/>
        </p:nvSpPr>
        <p:spPr>
          <a:xfrm>
            <a:off x="1524761" y="1071546"/>
            <a:ext cx="10358511" cy="542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('Ingrese el nombre del archivo: ');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(nombre_fisico)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lang="es-AR" sz="28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{enlace entre el nombre lógico y el nombre </a:t>
            </a:r>
            <a:endParaRPr sz="2800" b="1" i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lang="es-AR" sz="28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físico}</a:t>
            </a:r>
            <a:endParaRPr/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(personas, nombre_fisico);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lang="es-AR" sz="28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{apertura del archivo para creación}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866775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s-AR" sz="16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22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{lectura del DNI una persona}</a:t>
            </a:r>
            <a:endParaRPr/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(per.dni); 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(per.dni &lt;&gt; ‘') 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sz="2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{lectura del resto de los datos de la persona}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(per.apellidoyNombre);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(per.direccion);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(per.sexo);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(per.salario);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{escritura del registro de la persona en el archivo}</a:t>
            </a: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(personas, per);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{lectura del DNI de una nueva persona}</a:t>
            </a:r>
            <a:endParaRPr/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(per.dni);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49263" marR="0" lvl="0" indent="12223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s-AR" sz="22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{cierre del archivo}</a:t>
            </a:r>
            <a:endParaRPr/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(personas);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  <p:sp>
        <p:nvSpPr>
          <p:cNvPr id="420" name="Google Shape;420;p44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1739076" y="357166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1286136" y="1285920"/>
            <a:ext cx="11168640" cy="50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4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strike="noStrike">
                <a:solidFill>
                  <a:srgbClr val="262626"/>
                </a:solidFill>
              </a:rPr>
              <a:t>Profesores: 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531813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262626"/>
                </a:solidFill>
              </a:rPr>
              <a:t>Mg. Rodolfo Bertone   	Viernes   8.30 hs</a:t>
            </a:r>
            <a:endParaRPr/>
          </a:p>
          <a:p>
            <a:pPr marL="0" marR="0" lvl="0" indent="531813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262626"/>
                </a:solidFill>
              </a:rPr>
              <a:t>Mg. Thomas Pablo      	Jueves  14.30 hs</a:t>
            </a:r>
            <a:endParaRPr/>
          </a:p>
          <a:p>
            <a:pPr marL="1106640" marR="0" lvl="0" indent="-525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</a:endParaRPr>
          </a:p>
          <a:p>
            <a:pPr marL="365040" marR="0" lvl="0" indent="-240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b="1" strike="noStrike">
                <a:solidFill>
                  <a:srgbClr val="262626"/>
                </a:solidFill>
              </a:rPr>
              <a:t>Trabajos Prácticos: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5318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</a:endParaRPr>
          </a:p>
          <a:p>
            <a:pPr marL="0" marR="0" lvl="0" indent="5318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strike="noStrike">
                <a:solidFill>
                  <a:srgbClr val="262626"/>
                </a:solidFill>
              </a:rPr>
              <a:t>JTP: Lic. Castelli Viviana	Lunes   8 – 11 hs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5318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strike="noStrike">
                <a:solidFill>
                  <a:srgbClr val="262626"/>
                </a:solidFill>
              </a:rPr>
              <a:t>JTP: </a:t>
            </a:r>
            <a:r>
              <a:rPr lang="es-AR" sz="2800">
                <a:solidFill>
                  <a:srgbClr val="262626"/>
                </a:solidFill>
              </a:rPr>
              <a:t>Lic. Sobrado Ariel </a:t>
            </a:r>
            <a:r>
              <a:rPr lang="es-AR" sz="2800" strike="noStrike">
                <a:solidFill>
                  <a:srgbClr val="262626"/>
                </a:solidFill>
              </a:rPr>
              <a:t>	Martes 11 – 14 hs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5318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strike="noStrike">
                <a:solidFill>
                  <a:srgbClr val="262626"/>
                </a:solidFill>
              </a:rPr>
              <a:t>JTP: Lic. Nucilli Emanuel	Martes 1</a:t>
            </a:r>
            <a:r>
              <a:rPr lang="es-AR" sz="2800">
                <a:solidFill>
                  <a:srgbClr val="262626"/>
                </a:solidFill>
              </a:rPr>
              <a:t>8</a:t>
            </a:r>
            <a:r>
              <a:rPr lang="es-AR" sz="2800" strike="noStrike">
                <a:solidFill>
                  <a:srgbClr val="262626"/>
                </a:solidFill>
              </a:rPr>
              <a:t>.</a:t>
            </a:r>
            <a:r>
              <a:rPr lang="es-AR" sz="2800">
                <a:solidFill>
                  <a:srgbClr val="262626"/>
                </a:solidFill>
              </a:rPr>
              <a:t>00</a:t>
            </a:r>
            <a:r>
              <a:rPr lang="es-AR" sz="2800" strike="noStrike">
                <a:solidFill>
                  <a:srgbClr val="262626"/>
                </a:solidFill>
              </a:rPr>
              <a:t> – </a:t>
            </a:r>
            <a:r>
              <a:rPr lang="es-AR" sz="2800">
                <a:solidFill>
                  <a:srgbClr val="262626"/>
                </a:solidFill>
              </a:rPr>
              <a:t>21</a:t>
            </a:r>
            <a:r>
              <a:rPr lang="es-AR" sz="2800" strike="noStrike">
                <a:solidFill>
                  <a:srgbClr val="262626"/>
                </a:solidFill>
              </a:rPr>
              <a:t>.</a:t>
            </a:r>
            <a:r>
              <a:rPr lang="es-AR" sz="2800">
                <a:solidFill>
                  <a:srgbClr val="262626"/>
                </a:solidFill>
              </a:rPr>
              <a:t>0</a:t>
            </a:r>
            <a:r>
              <a:rPr lang="es-AR" sz="2800" strike="noStrike">
                <a:solidFill>
                  <a:srgbClr val="262626"/>
                </a:solidFill>
              </a:rPr>
              <a:t>0 hs</a:t>
            </a:r>
            <a:endParaRPr sz="1800" strike="noStrike">
              <a:solidFill>
                <a:srgbClr val="000000"/>
              </a:solidFill>
            </a:endParaRPr>
          </a:p>
          <a:p>
            <a:pPr marL="365040" marR="0" lvl="0" indent="-240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strike="noStrike">
                <a:solidFill>
                  <a:srgbClr val="262626"/>
                </a:solidFill>
              </a:rPr>
              <a:t>     </a:t>
            </a:r>
            <a:endParaRPr sz="1800" strike="noStrike">
              <a:solidFill>
                <a:srgbClr val="000000"/>
              </a:solidFill>
            </a:endParaRPr>
          </a:p>
          <a:p>
            <a:pPr marL="365040" marR="0" lvl="0" indent="-24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s-AR" sz="40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sz="4000"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tRegistroVotos=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codProv: integer;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codLoc: integer;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nroMesa: integer;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cantVotos: integer;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desc:String;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tArchVotos=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tRegistroVotos;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opc: Byte;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nomArch, nomArch2: String;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arch: tArchVotos; carga: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-AR" sz="22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 archivo de texto con datos de los votos, se lee de el y se genera archivo binario. 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votos: tRegistroVotos;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45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s-AR" sz="16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sz="4000"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{Opción 1 crea el archivo binario desde un texto}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 opc of 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1: begin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('Nombre del archivo de carga: 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(nomArch2);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Assign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 nomArch2); 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Reset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(carga);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{abre archivo de texto con datos}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{crea nuevo archivo binario}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(not eof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do begin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With votos do ReadLn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 codProv, codLoc, nroMesa, cantVotos, desc);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{lectura de archivo de texto}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	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votos);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binario}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end;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('Archivo cargado.');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ReadLn;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Close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{cierra los dos archivos}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end;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46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7" name="Google Shape;437;p46"/>
          <p:cNvSpPr txBox="1"/>
          <p:nvPr/>
        </p:nvSpPr>
        <p:spPr>
          <a:xfrm>
            <a:off x="4453720" y="1220924"/>
            <a:ext cx="7429552" cy="77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Que sucede cuando tengo más de 1 campo String en un archivo de texto?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s-AR" sz="16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sz="4000"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                   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('VOTOS');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('0. Terminar el Programa');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('1. Crear un archivo binario desde un arch texto');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'2. Abrir un archivo binario y exportar a texto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('Ingrese el nro. de opcion: ');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(opc);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(opc=1)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(opc=2) then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('Nombre del archivo de votos: 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(nomArch);</a:t>
            </a:r>
            <a:endParaRPr/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nomArch); </a:t>
            </a:r>
            <a:endParaRPr/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47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s-AR" sz="16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sz="4000"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{Opcion 2 exporta el contenido del binario a un texto}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s-AR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2: begin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Reset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{abre archivo binario}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9999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(carga);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{crea archivo de texto, se utiliza el mismo de opcion 1 a modo ejemplo}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while (not eof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do begin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votos);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{lee votos del arch binario}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3225" marR="0" lvl="1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With votos do </a:t>
            </a:r>
            <a:endParaRPr/>
          </a:p>
          <a:p>
            <a:pPr marL="403225" marR="0" lvl="1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</a:t>
            </a:r>
            <a:r>
              <a:rPr lang="es-AR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(codProv:5, codLoc:5, nroMesa:5, cantVotos:5, desc:5);</a:t>
            </a:r>
            <a:r>
              <a:rPr lang="es-AR" sz="2400" b="1" i="1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en pantalla el registro}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3225" marR="0" lvl="1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With votos do </a:t>
            </a:r>
            <a:endParaRPr/>
          </a:p>
          <a:p>
            <a:pPr marL="403225" marR="0" lvl="1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</a:t>
            </a:r>
            <a:r>
              <a:rPr lang="es-AR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</a:t>
            </a: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’ ‘,</a:t>
            </a:r>
            <a:r>
              <a:rPr lang="es-AR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codProv,</a:t>
            </a: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’ ‘</a:t>
            </a:r>
            <a:r>
              <a:rPr lang="es-AR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,codLoc,</a:t>
            </a: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’ ‘</a:t>
            </a:r>
            <a:r>
              <a:rPr lang="es-AR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nroMesa,</a:t>
            </a: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’ ‘</a:t>
            </a:r>
            <a:r>
              <a:rPr lang="es-AR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,cantVotos,</a:t>
            </a: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’ ‘</a:t>
            </a:r>
            <a:r>
              <a:rPr lang="es-AR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,desc);</a:t>
            </a:r>
            <a:r>
              <a:rPr lang="es-AR" sz="2400" b="1" i="1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en el archivo texto los campos separados por el 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carácter</a:t>
            </a:r>
            <a:r>
              <a:rPr lang="es-AR" sz="2400" b="1" i="1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blanco}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Close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48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 txBox="1">
            <a:spLocks noGrp="1"/>
          </p:cNvSpPr>
          <p:nvPr>
            <p:ph type="body" idx="1"/>
          </p:nvPr>
        </p:nvSpPr>
        <p:spPr>
          <a:xfrm>
            <a:off x="2088113" y="1832925"/>
            <a:ext cx="8901000" cy="3762300"/>
          </a:xfrm>
          <a:prstGeom prst="rect">
            <a:avLst/>
          </a:prstGeom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425"/>
              </a:spcAft>
              <a:buNone/>
            </a:pPr>
            <a:r>
              <a:rPr lang="es-AR" sz="4400">
                <a:solidFill>
                  <a:srgbClr val="262626"/>
                </a:solidFill>
              </a:rPr>
              <a:t>¿Dudas?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1739076" y="14285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1524600" y="1285920"/>
            <a:ext cx="10525680" cy="5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0120" marR="0" lvl="0" indent="-3297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440"/>
              <a:buFont typeface="Noto Sans Symbols"/>
              <a:buChar char="•"/>
            </a:pPr>
            <a:r>
              <a:rPr lang="es-AR" sz="3200" b="1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0588" marR="0" lvl="1" indent="-433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Teóricas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0588" marR="0" lvl="1" indent="-433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Explicaciones de Prácticas (donde se presentan ejemplos)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0588" marR="0" lvl="1" indent="-433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Prácticas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0588" marR="0" lvl="1" indent="-433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utilizará la plataforma Ideas – Curso IBBDD / FOD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120" marR="0" lvl="0" indent="-3297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120" marR="0" lvl="0" indent="-3297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440"/>
              <a:buFont typeface="Noto Sans Symbols"/>
              <a:buChar char="•"/>
            </a:pPr>
            <a:r>
              <a:rPr lang="es-AR" sz="3200" b="1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aprobar la cursada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Examen práctico:</a:t>
            </a: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sz="2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- 1° Fecha Martes 0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/06   18 hs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- 2° Fecha Martes 2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/06   18 hs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0640" marR="0" lvl="0" indent="-43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- 3° Fecha Martes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14</a:t>
            </a:r>
            <a:r>
              <a:rPr lang="es-AR" sz="2800" b="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/07   18 hs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8000" cy="1266900"/>
          </a:xfrm>
          <a:prstGeom prst="rect">
            <a:avLst/>
          </a:prstGeom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  <a:endParaRPr sz="44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901000" cy="3762300"/>
          </a:xfrm>
          <a:prstGeom prst="rect">
            <a:avLst/>
          </a:prstGeom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Trabajo Práctico de archivos -&gt; Se explicará durante la cursada.</a:t>
            </a:r>
            <a:endParaRPr sz="14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Para poder </a:t>
            </a:r>
            <a:r>
              <a:rPr lang="es-AR" sz="3000" b="1"/>
              <a:t>rendir el examen de práctica</a:t>
            </a:r>
            <a:r>
              <a:rPr lang="es-AR" sz="3000"/>
              <a:t> es necesario tener el </a:t>
            </a:r>
            <a:r>
              <a:rPr lang="es-AR" sz="3000" b="1"/>
              <a:t>70% de asistencia</a:t>
            </a:r>
            <a:r>
              <a:rPr lang="es-AR" sz="3000"/>
              <a:t> a clases y </a:t>
            </a:r>
            <a:r>
              <a:rPr lang="es-AR" sz="3000" b="1"/>
              <a:t>aprobado el Trabajo práctico de archivos.</a:t>
            </a:r>
            <a:endParaRPr sz="3000" b="1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Evaluación del Parcial es por temas.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8000" cy="1266900"/>
          </a:xfrm>
          <a:prstGeom prst="rect">
            <a:avLst/>
          </a:prstGeom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>
                <a:solidFill>
                  <a:srgbClr val="262626"/>
                </a:solidFill>
              </a:rPr>
              <a:t>Cambios de turno</a:t>
            </a:r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901000" cy="3762300"/>
          </a:xfrm>
          <a:prstGeom prst="rect">
            <a:avLst/>
          </a:prstGeom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/>
              <a:t>Sin excepción</a:t>
            </a:r>
            <a:r>
              <a:rPr lang="es-AR" sz="2400"/>
              <a:t> deberá presentar certificado laboral indicando rango horario de trabajo y referencias comprobables. </a:t>
            </a:r>
            <a:endParaRPr sz="2400"/>
          </a:p>
          <a:p>
            <a:pPr marL="0" lvl="0" indent="0" algn="just" rtl="0">
              <a:lnSpc>
                <a:spcPct val="115000"/>
              </a:lnSpc>
              <a:spcBef>
                <a:spcPts val="1425"/>
              </a:spcBef>
              <a:spcAft>
                <a:spcPts val="1425"/>
              </a:spcAft>
              <a:buNone/>
            </a:pPr>
            <a:r>
              <a:rPr lang="es-AR" sz="2400"/>
              <a:t>Tiempo </a:t>
            </a:r>
            <a:r>
              <a:rPr lang="es-AR" sz="2400" b="1"/>
              <a:t>máximo semana del 17 de marzo</a:t>
            </a:r>
            <a:r>
              <a:rPr lang="es-AR" sz="2400"/>
              <a:t> presentarlo a algún jtp  durante práctica.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/>
        </p:nvSpPr>
        <p:spPr>
          <a:xfrm>
            <a:off x="1953390" y="642918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Bibliografía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504825" y="792163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2382018" y="1285860"/>
            <a:ext cx="957269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endParaRPr sz="32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58775" marR="0" lvl="0" indent="-3587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s-AR" sz="3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Introducción a las Bases de Datos. Conceptos Básicos (Bertone, Thomas)</a:t>
            </a:r>
            <a:endParaRPr/>
          </a:p>
          <a:p>
            <a:pPr marL="358775" marR="0" lvl="0" indent="-35877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s-AR" sz="3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Estructuras de Archivos (Folk-Zoellick)</a:t>
            </a:r>
            <a:endParaRPr/>
          </a:p>
          <a:p>
            <a:pPr marL="358775" marR="0" lvl="0" indent="-35877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s-AR" sz="3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Files &amp; Databases: An Introduction (Smith-Barnes)</a:t>
            </a:r>
            <a:endParaRPr/>
          </a:p>
          <a:p>
            <a:pPr marL="358775" marR="0" lvl="0" indent="-35877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s-AR" sz="3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Bases de Datos (Korth Silvershatz)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/>
        </p:nvSpPr>
        <p:spPr>
          <a:xfrm>
            <a:off x="1810514" y="642918"/>
            <a:ext cx="9572692" cy="14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723900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4560409" y="2921257"/>
            <a:ext cx="3036583" cy="72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r>
              <a:rPr lang="es-AR" sz="4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/>
        </p:nvSpPr>
        <p:spPr>
          <a:xfrm>
            <a:off x="1239010" y="2571744"/>
            <a:ext cx="9929882" cy="235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Texto(Text):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Caracteres estructurados en líneas.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Lectura/escritura con conversión automática de tipos.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acceso es exclusivamente </a:t>
            </a:r>
            <a:r>
              <a:rPr lang="es-AR" sz="28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secuencial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Útiles para importar y exportar datos.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723900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1787364" y="511617"/>
            <a:ext cx="6626209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Archivos</a:t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1239010" y="1785926"/>
            <a:ext cx="8501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 de longitud fija (File of &lt;tipo_dato&gt;)</a:t>
            </a: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1239010" y="4857760"/>
            <a:ext cx="1028707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Bloques de bytes (File): 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verá más adelante en el curso.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/>
        </p:nvSpPr>
        <p:spPr>
          <a:xfrm>
            <a:off x="663575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1810514" y="1357298"/>
            <a:ext cx="9858444" cy="528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76"/>
              <a:buFont typeface="Times New Roman"/>
              <a:buNone/>
            </a:pPr>
            <a:r>
              <a:rPr lang="es-AR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acceso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Secuencial: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acceso a cada elemento de datos se realiza luego de haber accedido a su inmediato anterior.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Directo: 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recupera un elemento de datos de un archivo en un solo acceso. 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Secuencial indizado: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acceso a los elementos de un archivo se realiza mediante una estructura externa</a:t>
            </a: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tiene en cuenta el orden físico.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Acceso a la información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1672</Words>
  <Application>Microsoft Office PowerPoint</Application>
  <PresentationFormat>Personalizado</PresentationFormat>
  <Paragraphs>290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Times New Roman</vt:lpstr>
      <vt:lpstr>Arial</vt:lpstr>
      <vt:lpstr>Calibri</vt:lpstr>
      <vt:lpstr>Noto Sans Symbols</vt:lpstr>
      <vt:lpstr>Century Gothic</vt:lpstr>
      <vt:lpstr>Courier New</vt:lpstr>
      <vt:lpstr>Office Theme</vt:lpstr>
      <vt:lpstr>Office Theme</vt:lpstr>
      <vt:lpstr>Presentación de PowerPoint</vt:lpstr>
      <vt:lpstr>La Cátedra </vt:lpstr>
      <vt:lpstr>La Cátedra </vt:lpstr>
      <vt:lpstr>La Cátedra  </vt:lpstr>
      <vt:lpstr>Cambios de turno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senras</cp:lastModifiedBy>
  <cp:revision>1</cp:revision>
  <dcterms:modified xsi:type="dcterms:W3CDTF">2020-03-19T23:29:24Z</dcterms:modified>
</cp:coreProperties>
</file>