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3575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mwnAIkTks+suQAOkF+0CvBOIn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12D20F-33D4-4D13-82DE-738697117755}">
  <a:tblStyle styleId="{B312D20F-33D4-4D13-82DE-7386971177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8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9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0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755640" y="5078520"/>
            <a:ext cx="6021000" cy="4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4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4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6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"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2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3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4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4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6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"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2575080"/>
            <a:ext cx="72720" cy="59796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3"/>
          <p:cNvSpPr/>
          <p:nvPr/>
        </p:nvSpPr>
        <p:spPr>
          <a:xfrm>
            <a:off x="128520" y="3156120"/>
            <a:ext cx="618840" cy="2295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3"/>
          <p:cNvSpPr/>
          <p:nvPr/>
        </p:nvSpPr>
        <p:spPr>
          <a:xfrm>
            <a:off x="806400" y="5446800"/>
            <a:ext cx="582120" cy="139176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3"/>
          <p:cNvSpPr/>
          <p:nvPr/>
        </p:nvSpPr>
        <p:spPr>
          <a:xfrm>
            <a:off x="960480" y="6504120"/>
            <a:ext cx="144000" cy="336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3"/>
          <p:cNvSpPr/>
          <p:nvPr/>
        </p:nvSpPr>
        <p:spPr>
          <a:xfrm>
            <a:off x="100080" y="3200400"/>
            <a:ext cx="793440" cy="330156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3"/>
          <p:cNvSpPr/>
          <p:nvPr/>
        </p:nvSpPr>
        <p:spPr>
          <a:xfrm>
            <a:off x="22320" y="228600"/>
            <a:ext cx="78840" cy="290016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77760" y="2944800"/>
            <a:ext cx="50400" cy="46620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3"/>
          <p:cNvSpPr/>
          <p:nvPr/>
        </p:nvSpPr>
        <p:spPr>
          <a:xfrm>
            <a:off x="770040" y="5478480"/>
            <a:ext cx="163080" cy="99648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3"/>
          <p:cNvSpPr/>
          <p:nvPr/>
        </p:nvSpPr>
        <p:spPr>
          <a:xfrm>
            <a:off x="774720" y="1398600"/>
            <a:ext cx="2049120" cy="4020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922320" y="6529320"/>
            <a:ext cx="134640" cy="30924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770040" y="5359320"/>
            <a:ext cx="9000" cy="19332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849240" y="6245280"/>
            <a:ext cx="210600" cy="595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27000" y="0"/>
            <a:ext cx="466200" cy="437328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550800" y="4316400"/>
            <a:ext cx="394920" cy="155376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1006560" y="5862600"/>
            <a:ext cx="402840" cy="963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3"/>
          <p:cNvSpPr/>
          <p:nvPr/>
        </p:nvSpPr>
        <p:spPr>
          <a:xfrm>
            <a:off x="522360" y="4363920"/>
            <a:ext cx="523440" cy="220788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3"/>
          <p:cNvSpPr/>
          <p:nvPr/>
        </p:nvSpPr>
        <p:spPr>
          <a:xfrm>
            <a:off x="468360" y="1289160"/>
            <a:ext cx="147240" cy="2999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3"/>
          <p:cNvSpPr/>
          <p:nvPr/>
        </p:nvSpPr>
        <p:spPr>
          <a:xfrm>
            <a:off x="1111320" y="6570720"/>
            <a:ext cx="105840" cy="25380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3"/>
          <p:cNvSpPr/>
          <p:nvPr/>
        </p:nvSpPr>
        <p:spPr>
          <a:xfrm>
            <a:off x="503280" y="4106880"/>
            <a:ext cx="55080" cy="48384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973080" y="3146400"/>
            <a:ext cx="1382400" cy="268884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1073160" y="6600960"/>
            <a:ext cx="93240" cy="22500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3"/>
          <p:cNvSpPr/>
          <p:nvPr/>
        </p:nvSpPr>
        <p:spPr>
          <a:xfrm>
            <a:off x="973080" y="5897520"/>
            <a:ext cx="110880" cy="64728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3"/>
          <p:cNvSpPr/>
          <p:nvPr/>
        </p:nvSpPr>
        <p:spPr>
          <a:xfrm>
            <a:off x="973080" y="5772240"/>
            <a:ext cx="10800" cy="19980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3"/>
          <p:cNvSpPr/>
          <p:nvPr/>
        </p:nvSpPr>
        <p:spPr>
          <a:xfrm>
            <a:off x="1006560" y="6323040"/>
            <a:ext cx="182160" cy="50292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3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3"/>
          <p:cNvSpPr/>
          <p:nvPr/>
        </p:nvSpPr>
        <p:spPr>
          <a:xfrm>
            <a:off x="0" y="4324320"/>
            <a:ext cx="1744200" cy="777600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531720" y="452916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2575080"/>
            <a:ext cx="72720" cy="59796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28520" y="3156120"/>
            <a:ext cx="618840" cy="2295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806400" y="5446800"/>
            <a:ext cx="582120" cy="139176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960480" y="6504120"/>
            <a:ext cx="144000" cy="336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00080" y="3200400"/>
            <a:ext cx="793440" cy="330156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2320" y="228600"/>
            <a:ext cx="78840" cy="290016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7760" y="2944800"/>
            <a:ext cx="50400" cy="46620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70040" y="5478480"/>
            <a:ext cx="163080" cy="99648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774720" y="1398600"/>
            <a:ext cx="2049120" cy="4020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22320" y="6529320"/>
            <a:ext cx="134640" cy="30924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70040" y="5359320"/>
            <a:ext cx="9000" cy="19332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849240" y="6245280"/>
            <a:ext cx="210600" cy="595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7000" y="0"/>
            <a:ext cx="466200" cy="437328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50800" y="4316400"/>
            <a:ext cx="394920" cy="155376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006560" y="5862600"/>
            <a:ext cx="402840" cy="963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22360" y="4363920"/>
            <a:ext cx="523440" cy="220788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68360" y="1289160"/>
            <a:ext cx="147240" cy="2999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111320" y="6570720"/>
            <a:ext cx="105840" cy="25380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03280" y="4106880"/>
            <a:ext cx="55080" cy="48384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973080" y="3146400"/>
            <a:ext cx="1382400" cy="268884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073160" y="6600960"/>
            <a:ext cx="93240" cy="22500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973080" y="5897520"/>
            <a:ext cx="110880" cy="64728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973080" y="5772240"/>
            <a:ext cx="10800" cy="19980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006560" y="6323040"/>
            <a:ext cx="182160" cy="50292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10800000">
            <a:off x="-4680" y="206640"/>
            <a:ext cx="1588680" cy="50616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531720" y="78732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/>
          <p:nvPr/>
        </p:nvSpPr>
        <p:spPr>
          <a:xfrm>
            <a:off x="2453400" y="952560"/>
            <a:ext cx="8915040" cy="22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431640" y="453564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</a:t>
            </a:r>
            <a:r>
              <a:rPr i="1" lang="es-AR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Doble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1667520" y="598320"/>
            <a:ext cx="290556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1152950" y="1321900"/>
            <a:ext cx="10729800" cy="5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b="1"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Dispersion Doble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2 registros por dirección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7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15 claves en total.</a:t>
            </a:r>
            <a:endParaRPr b="0" i="0" sz="3700" u="none" cap="none" strike="noStrik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37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Segunda Función de Dispersión  f(x)= (x mod 5)+1  -&gt;donde e</a:t>
            </a:r>
            <a:r>
              <a:rPr lang="es-AR" sz="3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 resultado es el desplazamiento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667525" y="1500126"/>
            <a:ext cx="47145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f(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f(78) = 1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	     f(60) = 5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	     f(85) = 8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	     f(91) = 3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      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f(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2882160" y="228600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2882160" y="292896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2882160" y="357192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2882160" y="421488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2882160" y="485784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2882160" y="550080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p9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{B312D20F-33D4-4D13-82DE-738697117755}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9"/>
          <p:cNvSpPr/>
          <p:nvPr/>
        </p:nvSpPr>
        <p:spPr>
          <a:xfrm>
            <a:off x="4016880" y="571320"/>
            <a:ext cx="2832840" cy="6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9097200" y="512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908280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9097200" y="17143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34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9097200" y="2696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10591400" y="1766645"/>
            <a:ext cx="728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667520" y="1000080"/>
            <a:ext cx="4714560" cy="492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el 12 se produce desborde hay que utilizar la segunda </a:t>
            </a:r>
            <a:r>
              <a:rPr lang="es-AR" sz="2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</a:t>
            </a:r>
            <a:endParaRPr sz="28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f(x)=x mod 5</a:t>
            </a:r>
            <a:endParaRPr sz="28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f(12) = 12 mod 5 = 2</a:t>
            </a:r>
            <a:endParaRPr sz="28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resultado es el desplazamiento que debe realizar .</a:t>
            </a:r>
            <a:endParaRPr sz="28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este caso 12 debe colocarse en la dirección </a:t>
            </a:r>
            <a:r>
              <a:rPr lang="es-AR" sz="2800">
                <a:solidFill>
                  <a:srgbClr val="FF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800">
              <a:solidFill>
                <a:srgbClr val="FF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p10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{B312D20F-33D4-4D13-82DE-738697117755}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9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         </a:t>
                      </a:r>
                      <a:r>
                        <a:rPr b="1" lang="es-AR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10"/>
          <p:cNvSpPr/>
          <p:nvPr/>
        </p:nvSpPr>
        <p:spPr>
          <a:xfrm>
            <a:off x="723600" y="5214960"/>
            <a:ext cx="6363720" cy="6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10606125" y="2948425"/>
            <a:ext cx="843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rgbClr val="FF0000"/>
                </a:solidFill>
              </a:rPr>
              <a:t>12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11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{B312D20F-33D4-4D13-82DE-738697117755}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300"/>
                        <a:t>      </a:t>
                      </a:r>
                      <a:r>
                        <a:rPr b="1" lang="es-AR" sz="2900"/>
                        <a:t>78</a:t>
                      </a:r>
                      <a:endParaRPr b="1" sz="29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b="0" sz="3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           </a:t>
                      </a:r>
                      <a:endParaRPr b="1" sz="2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11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704650" y="571325"/>
            <a:ext cx="4714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6759" lvl="0" marL="48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   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f(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</a:t>
            </a:r>
            <a:r>
              <a:rPr lang="es-AR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39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45720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  <p:sp>
        <p:nvSpPr>
          <p:cNvPr id="236" name="Google Shape;236;p11"/>
          <p:cNvSpPr/>
          <p:nvPr/>
        </p:nvSpPr>
        <p:spPr>
          <a:xfrm>
            <a:off x="3019360" y="71982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3019360" y="457912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3093310" y="531787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3158260" y="6264845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8981775" y="5008125"/>
            <a:ext cx="959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FF0000"/>
                </a:solidFill>
              </a:rPr>
              <a:t>14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9157575" y="3186675"/>
            <a:ext cx="728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900"/>
              <a:t>15</a:t>
            </a:r>
            <a:endParaRPr b="1" sz="2900"/>
          </a:p>
        </p:txBody>
      </p:sp>
      <p:sp>
        <p:nvSpPr>
          <p:cNvPr id="244" name="Google Shape;244;p11"/>
          <p:cNvSpPr txBox="1"/>
          <p:nvPr/>
        </p:nvSpPr>
        <p:spPr>
          <a:xfrm>
            <a:off x="10725850" y="3678325"/>
            <a:ext cx="779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/>
              <a:t>27</a:t>
            </a:r>
            <a:endParaRPr b="1" sz="3000"/>
          </a:p>
        </p:txBody>
      </p:sp>
      <p:sp>
        <p:nvSpPr>
          <p:cNvPr id="245" name="Google Shape;245;p11"/>
          <p:cNvSpPr txBox="1"/>
          <p:nvPr/>
        </p:nvSpPr>
        <p:spPr>
          <a:xfrm>
            <a:off x="1958100" y="1456975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produce un desborde, se aplica la segunda función y da como resultado un desplazamiento de 4</a:t>
            </a:r>
            <a:endParaRPr sz="24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f(14)=14 mod 5 =4</a:t>
            </a:r>
            <a:endParaRPr sz="24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300">
                <a:solidFill>
                  <a:schemeClr val="dk1"/>
                </a:solidFill>
              </a:rPr>
              <a:t>14 va en la dirección 7 = 3 + desp (4) 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1958100" y="4241000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3100">
                <a:solidFill>
                  <a:schemeClr val="dk1"/>
                </a:solidFill>
              </a:rPr>
              <a:t>15</a:t>
            </a:r>
            <a:r>
              <a:rPr lang="es-AR" sz="2300">
                <a:solidFill>
                  <a:schemeClr val="dk1"/>
                </a:solidFill>
              </a:rPr>
              <a:t>             </a:t>
            </a:r>
            <a:r>
              <a:rPr b="1" lang="es-AR" sz="3700">
                <a:solidFill>
                  <a:schemeClr val="dk1"/>
                </a:solidFill>
              </a:rPr>
              <a:t>f(15)  = 4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1868800" y="5148813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3700">
                <a:solidFill>
                  <a:schemeClr val="dk1"/>
                </a:solidFill>
              </a:rPr>
              <a:t>27        f(27) = 5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		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1868800" y="6056650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3700">
                <a:solidFill>
                  <a:schemeClr val="dk1"/>
                </a:solidFill>
              </a:rPr>
              <a:t>38         f(38) = 5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/>
          <p:nvPr/>
        </p:nvSpPr>
        <p:spPr>
          <a:xfrm>
            <a:off x="531720" y="787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1667525" y="571325"/>
            <a:ext cx="47145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89999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r>
              <a:rPr lang="es-AR" sz="2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f(38) =5</a:t>
            </a:r>
            <a:endParaRPr sz="24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9" name="Google Shape;259;p12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{B312D20F-33D4-4D13-82DE-738697117755}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          </a:t>
                      </a:r>
                      <a:r>
                        <a:rPr b="1" lang="es-AR" sz="2500"/>
                        <a:t> 78</a:t>
                      </a:r>
                      <a:endParaRPr b="1"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 b="0" sz="3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/>
                        <a:t>15</a:t>
                      </a:r>
                      <a:endParaRPr b="1" sz="3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/>
                        <a:t>27</a:t>
                      </a:r>
                      <a:endParaRPr b="1" sz="3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           </a:t>
                      </a:r>
                      <a:r>
                        <a:rPr b="1" lang="es-AR" sz="2900">
                          <a:solidFill>
                            <a:srgbClr val="FF0000"/>
                          </a:solidFill>
                        </a:rPr>
                        <a:t>14</a:t>
                      </a:r>
                      <a:endParaRPr b="1" sz="2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       </a:t>
                      </a:r>
                      <a:r>
                        <a:rPr b="1" lang="es-AR" sz="2900">
                          <a:solidFill>
                            <a:srgbClr val="FF0000"/>
                          </a:solidFill>
                        </a:rPr>
                        <a:t> </a:t>
                      </a:r>
                      <a:endParaRPr b="1" sz="3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12"/>
          <p:cNvSpPr/>
          <p:nvPr/>
        </p:nvSpPr>
        <p:spPr>
          <a:xfrm>
            <a:off x="2308910" y="3657145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"/>
          <p:cNvSpPr txBox="1"/>
          <p:nvPr/>
        </p:nvSpPr>
        <p:spPr>
          <a:xfrm>
            <a:off x="9098050" y="5942975"/>
            <a:ext cx="85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rgbClr val="FF0000"/>
                </a:solidFill>
              </a:rPr>
              <a:t>89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2308910" y="72397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10645800" y="4908775"/>
            <a:ext cx="85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700">
                <a:solidFill>
                  <a:srgbClr val="FF0000"/>
                </a:solidFill>
              </a:rPr>
              <a:t>  </a:t>
            </a:r>
            <a:r>
              <a:rPr b="1" lang="es-AR" sz="2700">
                <a:solidFill>
                  <a:srgbClr val="FF0000"/>
                </a:solidFill>
              </a:rPr>
              <a:t>38</a:t>
            </a:r>
            <a:endParaRPr b="1" sz="2700">
              <a:solidFill>
                <a:srgbClr val="FF0000"/>
              </a:solidFill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1716425" y="3403100"/>
            <a:ext cx="57147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3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89</a:t>
            </a:r>
            <a:r>
              <a:rPr lang="es-AR" sz="2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b="1" lang="es-AR" sz="2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f(89) = 1</a:t>
            </a:r>
            <a:endParaRPr b="1" sz="24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"/>
          <p:cNvSpPr txBox="1"/>
          <p:nvPr/>
        </p:nvSpPr>
        <p:spPr>
          <a:xfrm>
            <a:off x="1508075" y="1260125"/>
            <a:ext cx="57147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Se produce desborde en la dirección 5. se aplica la segunda funcion </a:t>
            </a:r>
            <a:endParaRPr sz="24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f(38) 38 mod 5 = 2 .</a:t>
            </a: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1398925" y="4137200"/>
            <a:ext cx="57147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produce desborde en la direccion 1 - se aplica la segunda funcion y da como resultado que el desplazamiento es 4 . Va a la dirección 5 y no hay lugar vuelve hacer el desplazamiento e ingresa a la direccion 9 que hay lugar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