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3575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jZGMqzBRpfFTtzX3tVYPje5a+Z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83548A-3B85-4A3B-A93E-D651BB91B31C}">
  <a:tblStyle styleId="{EA83548A-3B85-4A3B-A93E-D651BB91B3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3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9" name="Google Shape;229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 rot="5400000">
            <a:off x="3833019" y="-1618456"/>
            <a:ext cx="4513262" cy="10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 rot="5400000">
            <a:off x="7943057" y="2491581"/>
            <a:ext cx="4513262" cy="274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" type="body"/>
          </p:nvPr>
        </p:nvSpPr>
        <p:spPr>
          <a:xfrm rot="5400000">
            <a:off x="2386807" y="-172243"/>
            <a:ext cx="4513262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4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0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1"/>
          <p:cNvSpPr txBox="1"/>
          <p:nvPr>
            <p:ph idx="1" type="body"/>
          </p:nvPr>
        </p:nvSpPr>
        <p:spPr>
          <a:xfrm>
            <a:off x="258921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41"/>
          <p:cNvSpPr txBox="1"/>
          <p:nvPr>
            <p:ph idx="2" type="body"/>
          </p:nvPr>
        </p:nvSpPr>
        <p:spPr>
          <a:xfrm>
            <a:off x="711676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4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4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4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4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4" name="Google Shape;204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5" name="Google Shape;205;p4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4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4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idx="1" type="body"/>
          </p:nvPr>
        </p:nvSpPr>
        <p:spPr>
          <a:xfrm rot="5400000">
            <a:off x="5158582" y="-435769"/>
            <a:ext cx="3763963" cy="8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/>
          <p:nvPr>
            <p:ph type="title"/>
          </p:nvPr>
        </p:nvSpPr>
        <p:spPr>
          <a:xfrm rot="5400000">
            <a:off x="7742238" y="2147888"/>
            <a:ext cx="5273675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8"/>
          <p:cNvSpPr txBox="1"/>
          <p:nvPr>
            <p:ph idx="1" type="body"/>
          </p:nvPr>
        </p:nvSpPr>
        <p:spPr>
          <a:xfrm rot="5400000">
            <a:off x="3214688" y="-1587"/>
            <a:ext cx="5273675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60960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616585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3" name="Google Shape;83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6" name="Google Shape;96;p34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4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8" name="Google Shape;18;p24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4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31" name="Google Shape;31;p24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4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6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26" name="Google Shape;126;p26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6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139" name="Google Shape;139;p26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36" name="Google Shape;236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 Extensible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1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20</a:t>
            </a:r>
            <a:r>
              <a:rPr i="1" lang="es-AR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10"/>
          <p:cNvGraphicFramePr/>
          <p:nvPr/>
        </p:nvGraphicFramePr>
        <p:xfrm>
          <a:off x="3233738" y="42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47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0"/>
          <p:cNvGraphicFramePr/>
          <p:nvPr/>
        </p:nvGraphicFramePr>
        <p:xfrm>
          <a:off x="3233738" y="42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24" name="Google Shape;324;p10"/>
          <p:cNvPicPr preferRelativeResize="0"/>
          <p:nvPr/>
        </p:nvPicPr>
        <p:blipFill rotWithShape="1">
          <a:blip r:embed="rId3">
            <a:alphaModFix/>
          </a:blip>
          <a:srcRect b="3522" l="0" r="0" t="0"/>
          <a:stretch/>
        </p:blipFill>
        <p:spPr>
          <a:xfrm>
            <a:off x="1468438" y="1117600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0"/>
          <p:cNvSpPr txBox="1"/>
          <p:nvPr/>
        </p:nvSpPr>
        <p:spPr>
          <a:xfrm>
            <a:off x="1416050" y="260350"/>
            <a:ext cx="8713788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las claves involucradas: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1125538"/>
            <a:ext cx="96393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763" y="1158875"/>
            <a:ext cx="9572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/>
          </a:p>
        </p:txBody>
      </p:sp>
      <p:graphicFrame>
        <p:nvGraphicFramePr>
          <p:cNvPr id="333" name="Google Shape;333;p11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34" name="Google Shape;3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6287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"/>
          <p:cNvSpPr/>
          <p:nvPr/>
        </p:nvSpPr>
        <p:spPr>
          <a:xfrm>
            <a:off x="1704975" y="4941888"/>
            <a:ext cx="102965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Epsilon debe ser almacenado en la cubeta asociada a la celda 0 de la tabla. La misma se encuentra completa lo que genera un nuevo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/>
          </a:p>
        </p:txBody>
      </p:sp>
      <p:graphicFrame>
        <p:nvGraphicFramePr>
          <p:cNvPr id="341" name="Google Shape;341;p12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3" y="14128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/>
          <p:nvPr/>
        </p:nvSpPr>
        <p:spPr>
          <a:xfrm>
            <a:off x="1776413" y="4718050"/>
            <a:ext cx="10440987" cy="223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no disponer de celdas suficientes en la tabla en memoria principal, se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espacio disponible, que a partir de este momento necesita </a:t>
            </a:r>
            <a:r>
              <a:rPr lang="es-AR" sz="3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bits 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función de hash para poder direccionar un registro.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3"/>
          <p:cNvSpPr/>
          <p:nvPr/>
        </p:nvSpPr>
        <p:spPr>
          <a:xfrm>
            <a:off x="3648075" y="908050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6542088" y="1169988"/>
            <a:ext cx="792162" cy="71913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6529388" y="2781300"/>
            <a:ext cx="792162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1704975" y="4508500"/>
            <a:ext cx="9864725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celda de referencia 00 contiene la dirección de la cubeta saturada, mientras que la celda de referencia 10 contiene la dirección de la nueva cubeta.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14"/>
          <p:cNvGraphicFramePr/>
          <p:nvPr/>
        </p:nvGraphicFramePr>
        <p:xfrm>
          <a:off x="6313488" y="465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14"/>
          <p:cNvSpPr/>
          <p:nvPr/>
        </p:nvSpPr>
        <p:spPr>
          <a:xfrm>
            <a:off x="1704975" y="4508500"/>
            <a:ext cx="4824413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</a:t>
            </a: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solamente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claves de las cubetas involucradas:</a:t>
            </a:r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300" y="346075"/>
            <a:ext cx="37242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5" y="1268413"/>
            <a:ext cx="8740775" cy="40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/>
          <p:nvPr/>
        </p:nvSpPr>
        <p:spPr>
          <a:xfrm>
            <a:off x="1920875" y="333375"/>
            <a:ext cx="84201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Epsilon </a:t>
            </a:r>
            <a:endParaRPr/>
          </a:p>
        </p:txBody>
      </p:sp>
      <p:graphicFrame>
        <p:nvGraphicFramePr>
          <p:cNvPr id="369" name="Google Shape;369;p15"/>
          <p:cNvGraphicFramePr/>
          <p:nvPr/>
        </p:nvGraphicFramePr>
        <p:xfrm>
          <a:off x="1920875" y="55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>
            <a:off x="1704975" y="1125538"/>
            <a:ext cx="1029652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de almacenamiento corresponde a la cubeta asociada a la celda 11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16"/>
          <p:cNvCxnSpPr/>
          <p:nvPr/>
        </p:nvCxnSpPr>
        <p:spPr>
          <a:xfrm>
            <a:off x="7969250" y="1916113"/>
            <a:ext cx="647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7" name="Google Shape;377;p16"/>
          <p:cNvSpPr/>
          <p:nvPr/>
        </p:nvSpPr>
        <p:spPr>
          <a:xfrm>
            <a:off x="8545513" y="1628775"/>
            <a:ext cx="3648075" cy="720725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Está completa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1704975" y="3068638"/>
            <a:ext cx="9432925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ambas cubetas </a:t>
            </a:r>
            <a:r>
              <a:rPr lang="es-AR" sz="2800" u="sng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coincide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valor asociado a la tabla en memoria. Por lo tanto: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1704975" y="2374900"/>
            <a:ext cx="10185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genera desborde y se crea una nueva cubeta.</a:t>
            </a: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2784475" y="3960813"/>
            <a:ext cx="8640763" cy="2781300"/>
          </a:xfrm>
          <a:prstGeom prst="ellipse">
            <a:avLst/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tabla </a:t>
            </a:r>
            <a:r>
              <a:rPr b="1"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posee direcciones suficientes para direccionar a la nueva cubeta </a:t>
            </a: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la cantidad de celdas </a:t>
            </a:r>
            <a:r>
              <a:rPr b="1"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ser duplicada!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17"/>
          <p:cNvGraphicFramePr/>
          <p:nvPr/>
        </p:nvGraphicFramePr>
        <p:xfrm>
          <a:off x="6097588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20973" t="0"/>
          <a:stretch/>
        </p:blipFill>
        <p:spPr>
          <a:xfrm>
            <a:off x="1847850" y="1989138"/>
            <a:ext cx="7564438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7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/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4">
            <a:alphaModFix/>
          </a:blip>
          <a:srcRect b="6516" l="0" r="6769" t="5584"/>
          <a:stretch/>
        </p:blipFill>
        <p:spPr>
          <a:xfrm>
            <a:off x="1265238" y="1916113"/>
            <a:ext cx="8459787" cy="493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1704975" y="333375"/>
            <a:ext cx="4699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Pi y Tau</a:t>
            </a:r>
            <a:endParaRPr/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6516" l="0" r="6769" t="5584"/>
          <a:stretch/>
        </p:blipFill>
        <p:spPr>
          <a:xfrm>
            <a:off x="1344613" y="1773238"/>
            <a:ext cx="8458200" cy="4930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18"/>
          <p:cNvGraphicFramePr/>
          <p:nvPr/>
        </p:nvGraphicFramePr>
        <p:xfrm>
          <a:off x="6456363" y="2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97" name="Google Shape;397;p18"/>
          <p:cNvPicPr preferRelativeResize="0"/>
          <p:nvPr/>
        </p:nvPicPr>
        <p:blipFill rotWithShape="1">
          <a:blip r:embed="rId4">
            <a:alphaModFix/>
          </a:blip>
          <a:srcRect b="1013" l="0" r="0" t="2025"/>
          <a:stretch/>
        </p:blipFill>
        <p:spPr>
          <a:xfrm>
            <a:off x="1271588" y="1733550"/>
            <a:ext cx="8497887" cy="502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/>
          <p:nvPr/>
        </p:nvSpPr>
        <p:spPr>
          <a:xfrm>
            <a:off x="1704975" y="333375"/>
            <a:ext cx="43338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Psi</a:t>
            </a:r>
            <a:endParaRPr/>
          </a:p>
        </p:txBody>
      </p:sp>
      <p:graphicFrame>
        <p:nvGraphicFramePr>
          <p:cNvPr id="404" name="Google Shape;404;p19"/>
          <p:cNvGraphicFramePr/>
          <p:nvPr/>
        </p:nvGraphicFramePr>
        <p:xfrm>
          <a:off x="6456363" y="4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b="1013" l="0" r="0" t="2025"/>
          <a:stretch/>
        </p:blipFill>
        <p:spPr>
          <a:xfrm>
            <a:off x="3432175" y="1628775"/>
            <a:ext cx="8497888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/>
          <p:nvPr/>
        </p:nvSpPr>
        <p:spPr>
          <a:xfrm>
            <a:off x="552450" y="36449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01, la cual produce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Técnica de resoluciones:</a:t>
            </a:r>
            <a:br>
              <a:rPr lang="es-AR" sz="4400">
                <a:solidFill>
                  <a:srgbClr val="262626"/>
                </a:solidFill>
              </a:rPr>
            </a:b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568575" y="2636838"/>
            <a:ext cx="9288463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dispersión: Retorna 32 bits.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para 2 registros por dirección.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/>
          </a:p>
        </p:txBody>
      </p:sp>
      <p:sp>
        <p:nvSpPr>
          <p:cNvPr id="247" name="Google Shape;247;p2"/>
          <p:cNvSpPr txBox="1"/>
          <p:nvPr/>
        </p:nvSpPr>
        <p:spPr>
          <a:xfrm>
            <a:off x="2640013" y="2363788"/>
            <a:ext cx="30972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/>
          <p:nvPr/>
        </p:nvSpPr>
        <p:spPr>
          <a:xfrm>
            <a:off x="1631950" y="87313"/>
            <a:ext cx="10440988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Pasos: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Incrementar en uno el valor asociado al nodo con saturación.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nueva cubeta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valor de la cubeta es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valor de la tabla, se debe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duplicar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tabla e incrementar su valor.</a:t>
            </a:r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 b="4760" l="0" r="0" t="2856"/>
          <a:stretch/>
        </p:blipFill>
        <p:spPr>
          <a:xfrm>
            <a:off x="7177088" y="3184525"/>
            <a:ext cx="4514850" cy="349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750" y="3357563"/>
            <a:ext cx="39624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0"/>
          <p:cNvSpPr/>
          <p:nvPr/>
        </p:nvSpPr>
        <p:spPr>
          <a:xfrm>
            <a:off x="4297363" y="3933825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464425" y="530066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0"/>
          <p:cNvPicPr preferRelativeResize="0"/>
          <p:nvPr/>
        </p:nvPicPr>
        <p:blipFill rotWithShape="1">
          <a:blip r:embed="rId5">
            <a:alphaModFix/>
          </a:blip>
          <a:srcRect b="4407" l="5061" r="30367" t="11018"/>
          <a:stretch/>
        </p:blipFill>
        <p:spPr>
          <a:xfrm>
            <a:off x="2063750" y="3068638"/>
            <a:ext cx="4279900" cy="37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0"/>
          <p:cNvSpPr/>
          <p:nvPr/>
        </p:nvSpPr>
        <p:spPr>
          <a:xfrm>
            <a:off x="4297363" y="2997200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908050"/>
            <a:ext cx="8948738" cy="580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1920875" y="188913"/>
            <a:ext cx="7324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Psi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2"/>
          <p:cNvPicPr preferRelativeResize="0"/>
          <p:nvPr/>
        </p:nvPicPr>
        <p:blipFill rotWithShape="1">
          <a:blip r:embed="rId3">
            <a:alphaModFix/>
          </a:blip>
          <a:srcRect b="3005" l="0" r="21457" t="0"/>
          <a:stretch/>
        </p:blipFill>
        <p:spPr>
          <a:xfrm>
            <a:off x="4513263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1631950" y="188913"/>
            <a:ext cx="47990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Omega</a:t>
            </a:r>
            <a:endParaRPr/>
          </a:p>
        </p:txBody>
      </p:sp>
      <p:graphicFrame>
        <p:nvGraphicFramePr>
          <p:cNvPr id="430" name="Google Shape;430;p22"/>
          <p:cNvGraphicFramePr/>
          <p:nvPr/>
        </p:nvGraphicFramePr>
        <p:xfrm>
          <a:off x="6529388" y="16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22"/>
          <p:cNvSpPr/>
          <p:nvPr/>
        </p:nvSpPr>
        <p:spPr>
          <a:xfrm>
            <a:off x="839788" y="27813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111, la cual produce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1167572" y="5715016"/>
            <a:ext cx="6255552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deben aplicar los pasos previamente explicados.</a:t>
            </a:r>
            <a:endParaRPr sz="2800">
              <a:solidFill>
                <a:srgbClr val="262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/>
          <p:nvPr/>
        </p:nvSpPr>
        <p:spPr>
          <a:xfrm>
            <a:off x="1920875" y="188913"/>
            <a:ext cx="2759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</a:t>
            </a:r>
            <a:endParaRPr/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b="3005" l="0" r="21457" t="0"/>
          <a:stretch/>
        </p:blipFill>
        <p:spPr>
          <a:xfrm>
            <a:off x="1804988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23"/>
          <p:cNvGraphicFramePr/>
          <p:nvPr/>
        </p:nvGraphicFramePr>
        <p:xfrm>
          <a:off x="8326775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947475"/>
                <a:gridCol w="2652925"/>
              </a:tblGrid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440" name="Google Shape;4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25" y="742338"/>
            <a:ext cx="8999537" cy="591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6" name="Google Shape;256;p3"/>
          <p:cNvGraphicFramePr/>
          <p:nvPr/>
        </p:nvGraphicFramePr>
        <p:xfrm>
          <a:off x="2784475" y="15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2279650" y="4891088"/>
            <a:ext cx="9145588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número cero sobre la tabla indica que no es necesario ningún bit de la secuencia obtenida por la función de dispersión.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2424113" y="1916113"/>
            <a:ext cx="52387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inicial del archivo:</a:t>
            </a:r>
            <a:endParaRPr/>
          </a:p>
        </p:txBody>
      </p:sp>
      <p:pic>
        <p:nvPicPr>
          <p:cNvPr id="267" name="Google Shape;2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3" y="2681288"/>
            <a:ext cx="8362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2208213" y="611188"/>
            <a:ext cx="44815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</a:t>
            </a:r>
            <a:endParaRPr/>
          </a:p>
        </p:txBody>
      </p:sp>
      <p:graphicFrame>
        <p:nvGraphicFramePr>
          <p:cNvPr id="276" name="Google Shape;276;p5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3357563"/>
            <a:ext cx="916305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050" y="3068638"/>
            <a:ext cx="10496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688" y="3068638"/>
            <a:ext cx="105632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2208213" y="611188"/>
            <a:ext cx="70850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 - Desborde</a:t>
            </a:r>
            <a:endParaRPr/>
          </a:p>
        </p:txBody>
      </p:sp>
      <p:graphicFrame>
        <p:nvGraphicFramePr>
          <p:cNvPr id="288" name="Google Shape;288;p6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6"/>
          <p:cNvSpPr/>
          <p:nvPr/>
        </p:nvSpPr>
        <p:spPr>
          <a:xfrm>
            <a:off x="2159000" y="2806700"/>
            <a:ext cx="10086975" cy="60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inserción de Gamma produce </a:t>
            </a:r>
            <a:r>
              <a:rPr b="1"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>
            <a:off x="2063750" y="3644900"/>
            <a:ext cx="9145588" cy="275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Se incrementa en uno el valor asociado a la cubeta saturada.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Se genera una nueva cubeta con el </a:t>
            </a:r>
            <a:r>
              <a:rPr lang="es-AR" sz="3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mismo valor</a:t>
            </a: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asociado a la cubeta saturada.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208213" y="611188"/>
            <a:ext cx="49371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Gamma</a:t>
            </a:r>
            <a:endParaRPr/>
          </a:p>
        </p:txBody>
      </p:sp>
      <p:graphicFrame>
        <p:nvGraphicFramePr>
          <p:cNvPr id="299" name="Google Shape;299;p7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50" y="3068638"/>
            <a:ext cx="106711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13" y="2559050"/>
            <a:ext cx="112141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/>
        </p:nvSpPr>
        <p:spPr>
          <a:xfrm>
            <a:off x="1271588" y="3141663"/>
            <a:ext cx="1087437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compara el valor de la cubeta con el valor asociado a la tabla -&gt; El primero es mayor que el segundo.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dispone de entradas suficientes para direccionar a la nueva cubeta.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tiene una celda única, y como se dispone ahora de dos nodos,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falta generar más direcciones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cantidad de celdas de la tabla se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el valor asociado a la tabla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incrementa en uno. </a:t>
            </a:r>
            <a:endParaRPr b="1" sz="2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Times New Roman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p8"/>
          <p:cNvPicPr preferRelativeResize="0"/>
          <p:nvPr/>
        </p:nvPicPr>
        <p:blipFill rotWithShape="1">
          <a:blip r:embed="rId3">
            <a:alphaModFix/>
          </a:blip>
          <a:srcRect b="0" l="0" r="703" t="0"/>
          <a:stretch/>
        </p:blipFill>
        <p:spPr>
          <a:xfrm>
            <a:off x="1631950" y="77788"/>
            <a:ext cx="9577388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8"/>
          <p:cNvSpPr/>
          <p:nvPr/>
        </p:nvSpPr>
        <p:spPr>
          <a:xfrm>
            <a:off x="3235325" y="555625"/>
            <a:ext cx="720725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6169025" y="1628775"/>
            <a:ext cx="719138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3522" l="0" r="0" t="0"/>
          <a:stretch/>
        </p:blipFill>
        <p:spPr>
          <a:xfrm>
            <a:off x="1704975" y="115888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/>
          <p:nvPr/>
        </p:nvSpPr>
        <p:spPr>
          <a:xfrm>
            <a:off x="3216275" y="97631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9"/>
          <p:cNvPicPr preferRelativeResize="0"/>
          <p:nvPr/>
        </p:nvPicPr>
        <p:blipFill rotWithShape="1">
          <a:blip r:embed="rId3">
            <a:alphaModFix/>
          </a:blip>
          <a:srcRect b="9401" l="4631" r="10187" t="5640"/>
          <a:stretch/>
        </p:blipFill>
        <p:spPr>
          <a:xfrm>
            <a:off x="2324100" y="603250"/>
            <a:ext cx="7419975" cy="29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9"/>
          <p:cNvSpPr/>
          <p:nvPr/>
        </p:nvSpPr>
        <p:spPr>
          <a:xfrm>
            <a:off x="1560513" y="3829050"/>
            <a:ext cx="10153650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la tabla indica la cantidad de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 que es necesario tomar de la función de hash.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celda de la tabla direcciona a la cubeta saturada, y la nueva celda apunta a la nueva cubeta generada.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