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4"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f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1B6-1CC8-8E6D-52C4-25FB310D942A}"/>
              </a:ext>
            </a:extLst>
          </p:cNvPr>
          <p:cNvSpPr>
            <a:spLocks noGrp="1"/>
          </p:cNvSpPr>
          <p:nvPr>
            <p:ph type="ctrTitle"/>
          </p:nvPr>
        </p:nvSpPr>
        <p:spPr/>
        <p:txBody>
          <a:bodyPr/>
          <a:lstStyle/>
          <a:p>
            <a:pPr algn="l"/>
            <a:r>
              <a:rPr lang="en-IN" b="0" i="0" dirty="0">
                <a:solidFill>
                  <a:srgbClr val="19171A"/>
                </a:solidFill>
                <a:effectLst/>
                <a:latin typeface="lato" panose="020B0604020202020204" pitchFamily="34" charset="0"/>
              </a:rPr>
              <a:t>Video Analytics</a:t>
            </a:r>
          </a:p>
        </p:txBody>
      </p:sp>
      <p:sp>
        <p:nvSpPr>
          <p:cNvPr id="3" name="Subtitle 2">
            <a:extLst>
              <a:ext uri="{FF2B5EF4-FFF2-40B4-BE49-F238E27FC236}">
                <a16:creationId xmlns:a16="http://schemas.microsoft.com/office/drawing/2014/main" id="{570CD9B9-5AE2-735A-601A-8C7E563E1AD2}"/>
              </a:ext>
            </a:extLst>
          </p:cNvPr>
          <p:cNvSpPr>
            <a:spLocks noGrp="1"/>
          </p:cNvSpPr>
          <p:nvPr>
            <p:ph type="subTitle" idx="1"/>
          </p:nvPr>
        </p:nvSpPr>
        <p:spPr/>
        <p:txBody>
          <a:bodyPr>
            <a:normAutofit/>
          </a:bodyPr>
          <a:lstStyle/>
          <a:p>
            <a:r>
              <a:rPr lang="en-IN" sz="2400" dirty="0"/>
              <a:t>Team - Codingly</a:t>
            </a:r>
          </a:p>
        </p:txBody>
      </p:sp>
    </p:spTree>
    <p:extLst>
      <p:ext uri="{BB962C8B-B14F-4D97-AF65-F5344CB8AC3E}">
        <p14:creationId xmlns:p14="http://schemas.microsoft.com/office/powerpoint/2010/main" val="399699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1B6-1CC8-8E6D-52C4-25FB310D942A}"/>
              </a:ext>
            </a:extLst>
          </p:cNvPr>
          <p:cNvSpPr>
            <a:spLocks noGrp="1"/>
          </p:cNvSpPr>
          <p:nvPr>
            <p:ph type="ctrTitle"/>
          </p:nvPr>
        </p:nvSpPr>
        <p:spPr>
          <a:xfrm>
            <a:off x="1680882" y="759236"/>
            <a:ext cx="8991600" cy="944058"/>
          </a:xfrm>
        </p:spPr>
        <p:txBody>
          <a:bodyPr>
            <a:normAutofit/>
          </a:bodyPr>
          <a:lstStyle/>
          <a:p>
            <a:pPr algn="l"/>
            <a:r>
              <a:rPr lang="en-IN" b="0" i="0" dirty="0">
                <a:solidFill>
                  <a:srgbClr val="19171A"/>
                </a:solidFill>
                <a:effectLst/>
                <a:latin typeface="lato" panose="020B0604020202020204" pitchFamily="34" charset="0"/>
              </a:rPr>
              <a:t>Problem statement</a:t>
            </a:r>
          </a:p>
        </p:txBody>
      </p:sp>
      <p:sp>
        <p:nvSpPr>
          <p:cNvPr id="3" name="Subtitle 2">
            <a:extLst>
              <a:ext uri="{FF2B5EF4-FFF2-40B4-BE49-F238E27FC236}">
                <a16:creationId xmlns:a16="http://schemas.microsoft.com/office/drawing/2014/main" id="{570CD9B9-5AE2-735A-601A-8C7E563E1AD2}"/>
              </a:ext>
            </a:extLst>
          </p:cNvPr>
          <p:cNvSpPr>
            <a:spLocks noGrp="1"/>
          </p:cNvSpPr>
          <p:nvPr>
            <p:ph type="subTitle" idx="1"/>
          </p:nvPr>
        </p:nvSpPr>
        <p:spPr>
          <a:xfrm>
            <a:off x="1278835" y="2343296"/>
            <a:ext cx="10587318" cy="3467803"/>
          </a:xfrm>
        </p:spPr>
        <p:txBody>
          <a:bodyPr>
            <a:noAutofit/>
          </a:bodyPr>
          <a:lstStyle/>
          <a:p>
            <a:pPr algn="l"/>
            <a:r>
              <a:rPr lang="en-US" sz="2400" b="0" i="0" dirty="0">
                <a:solidFill>
                  <a:schemeClr val="tx1"/>
                </a:solidFill>
                <a:effectLst/>
                <a:latin typeface="Arial" panose="020B0604020202020204" pitchFamily="34" charset="0"/>
              </a:rPr>
              <a:t>Banks are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to understand the customer sentiments, understand the patterns /behaviors/actions in certain branches for proactive surveillance and provide better services to customers.</a:t>
            </a:r>
            <a:endParaRPr lang="en-IN" sz="2400" dirty="0">
              <a:solidFill>
                <a:schemeClr val="tx1"/>
              </a:solidFill>
            </a:endParaRPr>
          </a:p>
        </p:txBody>
      </p:sp>
    </p:spTree>
    <p:extLst>
      <p:ext uri="{BB962C8B-B14F-4D97-AF65-F5344CB8AC3E}">
        <p14:creationId xmlns:p14="http://schemas.microsoft.com/office/powerpoint/2010/main" val="385872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1B6-1CC8-8E6D-52C4-25FB310D942A}"/>
              </a:ext>
            </a:extLst>
          </p:cNvPr>
          <p:cNvSpPr>
            <a:spLocks noGrp="1"/>
          </p:cNvSpPr>
          <p:nvPr>
            <p:ph type="ctrTitle"/>
          </p:nvPr>
        </p:nvSpPr>
        <p:spPr>
          <a:xfrm>
            <a:off x="1600200" y="479768"/>
            <a:ext cx="8991600" cy="944058"/>
          </a:xfrm>
        </p:spPr>
        <p:txBody>
          <a:bodyPr>
            <a:normAutofit/>
          </a:bodyPr>
          <a:lstStyle/>
          <a:p>
            <a:pPr algn="l"/>
            <a:r>
              <a:rPr lang="en-IN" b="0" i="0" dirty="0">
                <a:solidFill>
                  <a:srgbClr val="19171A"/>
                </a:solidFill>
                <a:effectLst/>
                <a:latin typeface="lato" panose="020B0604020202020204" pitchFamily="34" charset="0"/>
              </a:rPr>
              <a:t>Solution expected</a:t>
            </a:r>
          </a:p>
        </p:txBody>
      </p:sp>
      <p:sp>
        <p:nvSpPr>
          <p:cNvPr id="3" name="Subtitle 2">
            <a:extLst>
              <a:ext uri="{FF2B5EF4-FFF2-40B4-BE49-F238E27FC236}">
                <a16:creationId xmlns:a16="http://schemas.microsoft.com/office/drawing/2014/main" id="{570CD9B9-5AE2-735A-601A-8C7E563E1AD2}"/>
              </a:ext>
            </a:extLst>
          </p:cNvPr>
          <p:cNvSpPr>
            <a:spLocks noGrp="1"/>
          </p:cNvSpPr>
          <p:nvPr>
            <p:ph type="subTitle" idx="1"/>
          </p:nvPr>
        </p:nvSpPr>
        <p:spPr>
          <a:xfrm>
            <a:off x="1066800" y="2043953"/>
            <a:ext cx="10587318" cy="3467803"/>
          </a:xfrm>
        </p:spPr>
        <p:txBody>
          <a:bodyPr>
            <a:noAutofit/>
          </a:bodyPr>
          <a:lstStyle/>
          <a:p>
            <a:pPr algn="l" rtl="0">
              <a:spcBef>
                <a:spcPts val="0"/>
              </a:spcBef>
              <a:spcAft>
                <a:spcPts val="800"/>
              </a:spcAft>
            </a:pPr>
            <a:r>
              <a:rPr lang="en-US" sz="2400" b="0" i="0" dirty="0">
                <a:solidFill>
                  <a:schemeClr val="tx1"/>
                </a:solidFill>
                <a:effectLst/>
                <a:latin typeface="Arial" panose="020B0604020202020204" pitchFamily="34" charset="0"/>
              </a:rPr>
              <a:t>Constantly scanning multiple video footage for:</a:t>
            </a:r>
            <a:endParaRPr lang="en-US" sz="2400" b="0" i="0" dirty="0">
              <a:solidFill>
                <a:schemeClr val="tx1"/>
              </a:solidFill>
              <a:effectLst/>
              <a:latin typeface="lato" panose="020F0502020204030203" pitchFamily="34" charset="0"/>
            </a:endParaRPr>
          </a:p>
          <a:p>
            <a:pPr marL="285750" indent="-285750" algn="l" rtl="0" fontAlgn="base">
              <a:spcBef>
                <a:spcPts val="0"/>
              </a:spcBef>
              <a:spcAft>
                <a:spcPts val="0"/>
              </a:spcAft>
              <a:buFont typeface="Wingdings" panose="05000000000000000000" pitchFamily="2" charset="2"/>
              <a:buChar char="q"/>
            </a:pPr>
            <a:r>
              <a:rPr lang="en-US" sz="2400" b="0" i="0" dirty="0">
                <a:solidFill>
                  <a:schemeClr val="tx1"/>
                </a:solidFill>
                <a:effectLst/>
                <a:latin typeface="Arial" panose="020B0604020202020204" pitchFamily="34" charset="0"/>
              </a:rPr>
              <a:t>1. Sentiments of customers</a:t>
            </a:r>
          </a:p>
          <a:p>
            <a:pPr marL="285750" indent="-285750" algn="l" rtl="0" fontAlgn="base">
              <a:spcBef>
                <a:spcPts val="0"/>
              </a:spcBef>
              <a:spcAft>
                <a:spcPts val="0"/>
              </a:spcAft>
              <a:buFont typeface="Wingdings" panose="05000000000000000000" pitchFamily="2" charset="2"/>
              <a:buChar char="q"/>
            </a:pPr>
            <a:r>
              <a:rPr lang="en-US" sz="2400" b="0" i="0" dirty="0">
                <a:solidFill>
                  <a:schemeClr val="tx1"/>
                </a:solidFill>
                <a:effectLst/>
                <a:latin typeface="Arial" panose="020B0604020202020204" pitchFamily="34" charset="0"/>
              </a:rPr>
              <a:t>2. Tampering with the cameras / sensitive or high priority area within premises.</a:t>
            </a:r>
          </a:p>
          <a:p>
            <a:pPr marL="285750" indent="-285750" algn="l" rtl="0" fontAlgn="base">
              <a:spcBef>
                <a:spcPts val="0"/>
              </a:spcBef>
              <a:spcAft>
                <a:spcPts val="0"/>
              </a:spcAft>
              <a:buFont typeface="Wingdings" panose="05000000000000000000" pitchFamily="2" charset="2"/>
              <a:buChar char="q"/>
            </a:pPr>
            <a:r>
              <a:rPr lang="en-US" sz="2400" b="0" i="0" dirty="0">
                <a:solidFill>
                  <a:schemeClr val="tx1"/>
                </a:solidFill>
                <a:effectLst/>
                <a:latin typeface="Arial" panose="020B0604020202020204" pitchFamily="34" charset="0"/>
              </a:rPr>
              <a:t>3. Count of People</a:t>
            </a:r>
          </a:p>
          <a:p>
            <a:pPr marL="285750" indent="-285750" algn="l" rtl="0" fontAlgn="base">
              <a:spcBef>
                <a:spcPts val="0"/>
              </a:spcBef>
              <a:spcAft>
                <a:spcPts val="0"/>
              </a:spcAft>
              <a:buFont typeface="Wingdings" panose="05000000000000000000" pitchFamily="2" charset="2"/>
              <a:buChar char="q"/>
            </a:pPr>
            <a:r>
              <a:rPr lang="en-US" sz="2400" b="0" i="0" dirty="0">
                <a:solidFill>
                  <a:schemeClr val="tx1"/>
                </a:solidFill>
                <a:effectLst/>
                <a:latin typeface="Arial" panose="020B0604020202020204" pitchFamily="34" charset="0"/>
              </a:rPr>
              <a:t>4. Any activity that needs attention</a:t>
            </a:r>
          </a:p>
          <a:p>
            <a:pPr marL="285750" indent="-285750" algn="l" rtl="0" fontAlgn="base">
              <a:spcBef>
                <a:spcPts val="0"/>
              </a:spcBef>
              <a:spcAft>
                <a:spcPts val="0"/>
              </a:spcAft>
              <a:buFont typeface="Wingdings" panose="05000000000000000000" pitchFamily="2" charset="2"/>
              <a:buChar char="q"/>
            </a:pPr>
            <a:r>
              <a:rPr lang="en-US" sz="2400" b="0" i="0" dirty="0">
                <a:solidFill>
                  <a:schemeClr val="tx1"/>
                </a:solidFill>
                <a:effectLst/>
                <a:latin typeface="Arial" panose="020B0604020202020204" pitchFamily="34" charset="0"/>
              </a:rPr>
              <a:t>5. Time taken for activity on premises</a:t>
            </a:r>
          </a:p>
          <a:p>
            <a:pPr marL="285750" indent="-285750" algn="l" rtl="0" fontAlgn="base">
              <a:spcBef>
                <a:spcPts val="0"/>
              </a:spcBef>
              <a:spcAft>
                <a:spcPts val="0"/>
              </a:spcAft>
              <a:buFont typeface="Wingdings" panose="05000000000000000000" pitchFamily="2" charset="2"/>
              <a:buChar char="q"/>
            </a:pPr>
            <a:r>
              <a:rPr lang="en-US" sz="2400" b="0" i="0" dirty="0">
                <a:solidFill>
                  <a:schemeClr val="tx1"/>
                </a:solidFill>
                <a:effectLst/>
                <a:latin typeface="Arial" panose="020B0604020202020204" pitchFamily="34" charset="0"/>
              </a:rPr>
              <a:t>6. Identification of known facilitators </a:t>
            </a:r>
          </a:p>
          <a:p>
            <a:pPr marL="285750" indent="-285750" algn="l" rtl="0" fontAlgn="base">
              <a:spcBef>
                <a:spcPts val="0"/>
              </a:spcBef>
              <a:spcAft>
                <a:spcPts val="800"/>
              </a:spcAft>
              <a:buFont typeface="Wingdings" panose="05000000000000000000" pitchFamily="2" charset="2"/>
              <a:buChar char="q"/>
            </a:pPr>
            <a:r>
              <a:rPr lang="en-US" sz="2400" b="0" i="0" dirty="0">
                <a:solidFill>
                  <a:schemeClr val="tx1"/>
                </a:solidFill>
                <a:effectLst/>
                <a:latin typeface="Arial" panose="020B0604020202020204" pitchFamily="34" charset="0"/>
              </a:rPr>
              <a:t>7. Feedback mechanism for false positives / incorrect classification for enhancement in model</a:t>
            </a:r>
          </a:p>
        </p:txBody>
      </p:sp>
    </p:spTree>
    <p:extLst>
      <p:ext uri="{BB962C8B-B14F-4D97-AF65-F5344CB8AC3E}">
        <p14:creationId xmlns:p14="http://schemas.microsoft.com/office/powerpoint/2010/main" val="160486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1B6-1CC8-8E6D-52C4-25FB310D942A}"/>
              </a:ext>
            </a:extLst>
          </p:cNvPr>
          <p:cNvSpPr>
            <a:spLocks noGrp="1"/>
          </p:cNvSpPr>
          <p:nvPr>
            <p:ph type="ctrTitle"/>
          </p:nvPr>
        </p:nvSpPr>
        <p:spPr>
          <a:xfrm>
            <a:off x="1600200" y="479768"/>
            <a:ext cx="8991600" cy="944058"/>
          </a:xfrm>
        </p:spPr>
        <p:txBody>
          <a:bodyPr>
            <a:normAutofit/>
          </a:bodyPr>
          <a:lstStyle/>
          <a:p>
            <a:pPr algn="l"/>
            <a:r>
              <a:rPr lang="en-IN" b="0" i="0" dirty="0">
                <a:solidFill>
                  <a:srgbClr val="19171A"/>
                </a:solidFill>
                <a:effectLst/>
                <a:latin typeface="lato" panose="020B0604020202020204" pitchFamily="34" charset="0"/>
              </a:rPr>
              <a:t>Proposed solution</a:t>
            </a:r>
          </a:p>
        </p:txBody>
      </p:sp>
      <p:sp>
        <p:nvSpPr>
          <p:cNvPr id="3" name="Subtitle 2">
            <a:extLst>
              <a:ext uri="{FF2B5EF4-FFF2-40B4-BE49-F238E27FC236}">
                <a16:creationId xmlns:a16="http://schemas.microsoft.com/office/drawing/2014/main" id="{570CD9B9-5AE2-735A-601A-8C7E563E1AD2}"/>
              </a:ext>
            </a:extLst>
          </p:cNvPr>
          <p:cNvSpPr>
            <a:spLocks noGrp="1"/>
          </p:cNvSpPr>
          <p:nvPr>
            <p:ph type="subTitle" idx="1"/>
          </p:nvPr>
        </p:nvSpPr>
        <p:spPr>
          <a:xfrm>
            <a:off x="1066800" y="2043953"/>
            <a:ext cx="10587318" cy="3467803"/>
          </a:xfrm>
        </p:spPr>
        <p:txBody>
          <a:bodyPr>
            <a:noAutofit/>
          </a:bodyPr>
          <a:lstStyle/>
          <a:p>
            <a:pPr algn="l" rtl="0">
              <a:spcBef>
                <a:spcPts val="0"/>
              </a:spcBef>
              <a:spcAft>
                <a:spcPts val="800"/>
              </a:spcAft>
            </a:pPr>
            <a:r>
              <a:rPr lang="en-US" sz="2400" dirty="0">
                <a:solidFill>
                  <a:schemeClr val="tx1"/>
                </a:solidFill>
                <a:latin typeface="Arial" panose="020B0604020202020204" pitchFamily="34" charset="0"/>
              </a:rPr>
              <a:t>With </a:t>
            </a:r>
            <a:r>
              <a:rPr lang="en-US" sz="2400" dirty="0" err="1">
                <a:solidFill>
                  <a:schemeClr val="tx1"/>
                </a:solidFill>
                <a:latin typeface="Arial" panose="020B0604020202020204" pitchFamily="34" charset="0"/>
              </a:rPr>
              <a:t>opencv</a:t>
            </a:r>
            <a:r>
              <a:rPr lang="en-US" sz="2400" dirty="0">
                <a:solidFill>
                  <a:schemeClr val="tx1"/>
                </a:solidFill>
                <a:latin typeface="Arial" panose="020B0604020202020204" pitchFamily="34" charset="0"/>
              </a:rPr>
              <a:t> in python, person detection can be implemented. With the help of YOLO V4 and </a:t>
            </a:r>
            <a:r>
              <a:rPr lang="en-US" sz="2400" dirty="0" err="1">
                <a:solidFill>
                  <a:schemeClr val="tx1"/>
                </a:solidFill>
                <a:latin typeface="Arial" panose="020B0604020202020204" pitchFamily="34" charset="0"/>
              </a:rPr>
              <a:t>Deepsort</a:t>
            </a:r>
            <a:r>
              <a:rPr lang="en-US" sz="2400" dirty="0">
                <a:solidFill>
                  <a:schemeClr val="tx1"/>
                </a:solidFill>
                <a:latin typeface="Arial" panose="020B0604020202020204" pitchFamily="34" charset="0"/>
              </a:rPr>
              <a:t> algorithm, person tracking and person count can determined.</a:t>
            </a:r>
          </a:p>
          <a:p>
            <a:pPr algn="l" rtl="0">
              <a:spcBef>
                <a:spcPts val="0"/>
              </a:spcBef>
              <a:spcAft>
                <a:spcPts val="800"/>
              </a:spcAft>
            </a:pPr>
            <a:r>
              <a:rPr lang="en-US" sz="2400" dirty="0">
                <a:solidFill>
                  <a:schemeClr val="tx1"/>
                </a:solidFill>
                <a:latin typeface="Arial" panose="020B0604020202020204" pitchFamily="34" charset="0"/>
              </a:rPr>
              <a:t>The person count is found by placing a divider in the </a:t>
            </a:r>
            <a:r>
              <a:rPr lang="en-US" sz="2400" dirty="0" err="1">
                <a:solidFill>
                  <a:schemeClr val="tx1"/>
                </a:solidFill>
                <a:latin typeface="Arial" panose="020B0604020202020204" pitchFamily="34" charset="0"/>
              </a:rPr>
              <a:t>opencv</a:t>
            </a:r>
            <a:r>
              <a:rPr lang="en-US" sz="2400" dirty="0">
                <a:solidFill>
                  <a:schemeClr val="tx1"/>
                </a:solidFill>
                <a:latin typeface="Arial" panose="020B0604020202020204" pitchFamily="34" charset="0"/>
              </a:rPr>
              <a:t> frame at the entrance of the Bank or ATM, so that it can be considered as a reference.</a:t>
            </a:r>
          </a:p>
          <a:p>
            <a:pPr algn="l" rtl="0">
              <a:spcBef>
                <a:spcPts val="0"/>
              </a:spcBef>
              <a:spcAft>
                <a:spcPts val="800"/>
              </a:spcAft>
            </a:pPr>
            <a:r>
              <a:rPr lang="en-US" sz="2400" b="0" i="0" dirty="0">
                <a:solidFill>
                  <a:schemeClr val="tx1"/>
                </a:solidFill>
                <a:effectLst/>
                <a:latin typeface="Arial" panose="020B0604020202020204" pitchFamily="34" charset="0"/>
              </a:rPr>
              <a:t>The emotions of the customers can be tracked using motion detection by detecting the movement of the individual.</a:t>
            </a:r>
          </a:p>
          <a:p>
            <a:pPr algn="l" rtl="0">
              <a:spcBef>
                <a:spcPts val="0"/>
              </a:spcBef>
              <a:spcAft>
                <a:spcPts val="800"/>
              </a:spcAft>
            </a:pPr>
            <a:r>
              <a:rPr lang="en-US" sz="2400" dirty="0">
                <a:solidFill>
                  <a:schemeClr val="tx1"/>
                </a:solidFill>
                <a:latin typeface="Arial" panose="020B0604020202020204" pitchFamily="34" charset="0"/>
              </a:rPr>
              <a:t>If any type of emotion that requires attention will be sent to the staffs at the Bank.</a:t>
            </a:r>
          </a:p>
          <a:p>
            <a:pPr algn="l" rtl="0">
              <a:spcBef>
                <a:spcPts val="0"/>
              </a:spcBef>
              <a:spcAft>
                <a:spcPts val="800"/>
              </a:spcAft>
            </a:pPr>
            <a:r>
              <a:rPr lang="en-US" sz="2400" b="0" i="0" dirty="0">
                <a:solidFill>
                  <a:schemeClr val="tx1"/>
                </a:solidFill>
                <a:effectLst/>
                <a:latin typeface="Arial" panose="020B0604020202020204" pitchFamily="34" charset="0"/>
              </a:rPr>
              <a:t>Also Time taken for activity on premises </a:t>
            </a:r>
            <a:r>
              <a:rPr lang="en-US" sz="2400" dirty="0">
                <a:solidFill>
                  <a:schemeClr val="tx1"/>
                </a:solidFill>
                <a:latin typeface="Arial" panose="020B0604020202020204" pitchFamily="34" charset="0"/>
              </a:rPr>
              <a:t>can be found.</a:t>
            </a:r>
            <a:endParaRPr lang="en-US" sz="2400" b="0"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8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1B6-1CC8-8E6D-52C4-25FB310D942A}"/>
              </a:ext>
            </a:extLst>
          </p:cNvPr>
          <p:cNvSpPr>
            <a:spLocks noGrp="1"/>
          </p:cNvSpPr>
          <p:nvPr>
            <p:ph type="ctrTitle"/>
          </p:nvPr>
        </p:nvSpPr>
        <p:spPr>
          <a:xfrm>
            <a:off x="1600200" y="479768"/>
            <a:ext cx="8991600" cy="944058"/>
          </a:xfrm>
        </p:spPr>
        <p:txBody>
          <a:bodyPr>
            <a:normAutofit/>
          </a:bodyPr>
          <a:lstStyle/>
          <a:p>
            <a:pPr algn="l"/>
            <a:r>
              <a:rPr lang="en-IN" b="0" i="0" dirty="0">
                <a:solidFill>
                  <a:srgbClr val="19171A"/>
                </a:solidFill>
                <a:effectLst/>
                <a:latin typeface="lato" panose="020B0604020202020204" pitchFamily="34" charset="0"/>
              </a:rPr>
              <a:t>Proposed solution</a:t>
            </a:r>
          </a:p>
        </p:txBody>
      </p:sp>
      <p:sp>
        <p:nvSpPr>
          <p:cNvPr id="3" name="Subtitle 2">
            <a:extLst>
              <a:ext uri="{FF2B5EF4-FFF2-40B4-BE49-F238E27FC236}">
                <a16:creationId xmlns:a16="http://schemas.microsoft.com/office/drawing/2014/main" id="{570CD9B9-5AE2-735A-601A-8C7E563E1AD2}"/>
              </a:ext>
            </a:extLst>
          </p:cNvPr>
          <p:cNvSpPr>
            <a:spLocks noGrp="1"/>
          </p:cNvSpPr>
          <p:nvPr>
            <p:ph type="subTitle" idx="1"/>
          </p:nvPr>
        </p:nvSpPr>
        <p:spPr>
          <a:xfrm>
            <a:off x="7727577" y="3837998"/>
            <a:ext cx="3585882" cy="560697"/>
          </a:xfrm>
        </p:spPr>
        <p:txBody>
          <a:bodyPr>
            <a:noAutofit/>
          </a:bodyPr>
          <a:lstStyle/>
          <a:p>
            <a:pPr algn="l" rtl="0">
              <a:spcBef>
                <a:spcPts val="0"/>
              </a:spcBef>
              <a:spcAft>
                <a:spcPts val="800"/>
              </a:spcAft>
            </a:pPr>
            <a:r>
              <a:rPr lang="en-US" sz="2400" dirty="0">
                <a:solidFill>
                  <a:schemeClr val="tx1"/>
                </a:solidFill>
                <a:latin typeface="Arial" panose="020B0604020202020204" pitchFamily="34" charset="0"/>
              </a:rPr>
              <a:t>Required       assistance</a:t>
            </a:r>
            <a:endParaRPr lang="en-US" sz="2400" b="0" i="0" dirty="0">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E5E80D7-CA70-D510-0062-3D29533796BE}"/>
              </a:ext>
            </a:extLst>
          </p:cNvPr>
          <p:cNvPicPr>
            <a:picLocks noChangeAspect="1"/>
          </p:cNvPicPr>
          <p:nvPr/>
        </p:nvPicPr>
        <p:blipFill>
          <a:blip r:embed="rId2"/>
          <a:stretch>
            <a:fillRect/>
          </a:stretch>
        </p:blipFill>
        <p:spPr>
          <a:xfrm>
            <a:off x="647140" y="1828801"/>
            <a:ext cx="2176742" cy="1689960"/>
          </a:xfrm>
          <a:prstGeom prst="rect">
            <a:avLst/>
          </a:prstGeom>
        </p:spPr>
      </p:pic>
      <p:pic>
        <p:nvPicPr>
          <p:cNvPr id="8" name="Picture 7">
            <a:extLst>
              <a:ext uri="{FF2B5EF4-FFF2-40B4-BE49-F238E27FC236}">
                <a16:creationId xmlns:a16="http://schemas.microsoft.com/office/drawing/2014/main" id="{39C37D0F-983E-40BC-1E95-79FBEB8E24F8}"/>
              </a:ext>
            </a:extLst>
          </p:cNvPr>
          <p:cNvPicPr>
            <a:picLocks noChangeAspect="1"/>
          </p:cNvPicPr>
          <p:nvPr/>
        </p:nvPicPr>
        <p:blipFill>
          <a:blip r:embed="rId3"/>
          <a:stretch>
            <a:fillRect/>
          </a:stretch>
        </p:blipFill>
        <p:spPr>
          <a:xfrm>
            <a:off x="8176582" y="1694873"/>
            <a:ext cx="2143125" cy="2143125"/>
          </a:xfrm>
          <a:prstGeom prst="rect">
            <a:avLst/>
          </a:prstGeom>
        </p:spPr>
      </p:pic>
      <p:pic>
        <p:nvPicPr>
          <p:cNvPr id="10" name="Picture 9">
            <a:extLst>
              <a:ext uri="{FF2B5EF4-FFF2-40B4-BE49-F238E27FC236}">
                <a16:creationId xmlns:a16="http://schemas.microsoft.com/office/drawing/2014/main" id="{D81E401A-23FD-11C8-BFB9-1010B2561962}"/>
              </a:ext>
            </a:extLst>
          </p:cNvPr>
          <p:cNvPicPr>
            <a:picLocks noChangeAspect="1"/>
          </p:cNvPicPr>
          <p:nvPr/>
        </p:nvPicPr>
        <p:blipFill rotWithShape="1">
          <a:blip r:embed="rId4"/>
          <a:srcRect l="-1298" t="-10531" r="1298" b="10531"/>
          <a:stretch/>
        </p:blipFill>
        <p:spPr>
          <a:xfrm>
            <a:off x="4015420" y="4253350"/>
            <a:ext cx="1952625" cy="2333625"/>
          </a:xfrm>
          <a:prstGeom prst="rect">
            <a:avLst/>
          </a:prstGeom>
        </p:spPr>
      </p:pic>
      <p:pic>
        <p:nvPicPr>
          <p:cNvPr id="12" name="Picture 11">
            <a:extLst>
              <a:ext uri="{FF2B5EF4-FFF2-40B4-BE49-F238E27FC236}">
                <a16:creationId xmlns:a16="http://schemas.microsoft.com/office/drawing/2014/main" id="{65F92F42-2E4A-7B2A-11AC-7F5EC3B9CDA0}"/>
              </a:ext>
            </a:extLst>
          </p:cNvPr>
          <p:cNvPicPr>
            <a:picLocks noChangeAspect="1"/>
          </p:cNvPicPr>
          <p:nvPr/>
        </p:nvPicPr>
        <p:blipFill>
          <a:blip r:embed="rId5"/>
          <a:stretch>
            <a:fillRect/>
          </a:stretch>
        </p:blipFill>
        <p:spPr>
          <a:xfrm>
            <a:off x="8176581" y="4440193"/>
            <a:ext cx="2143125" cy="2143125"/>
          </a:xfrm>
          <a:prstGeom prst="rect">
            <a:avLst/>
          </a:prstGeom>
        </p:spPr>
      </p:pic>
      <p:pic>
        <p:nvPicPr>
          <p:cNvPr id="14" name="Picture 13">
            <a:extLst>
              <a:ext uri="{FF2B5EF4-FFF2-40B4-BE49-F238E27FC236}">
                <a16:creationId xmlns:a16="http://schemas.microsoft.com/office/drawing/2014/main" id="{14B182C2-E02B-283E-2023-7D1D3AD74D60}"/>
              </a:ext>
            </a:extLst>
          </p:cNvPr>
          <p:cNvPicPr>
            <a:picLocks noChangeAspect="1"/>
          </p:cNvPicPr>
          <p:nvPr/>
        </p:nvPicPr>
        <p:blipFill>
          <a:blip r:embed="rId6"/>
          <a:stretch>
            <a:fillRect/>
          </a:stretch>
        </p:blipFill>
        <p:spPr>
          <a:xfrm>
            <a:off x="4777688" y="1713480"/>
            <a:ext cx="2143125" cy="2143125"/>
          </a:xfrm>
          <a:prstGeom prst="rect">
            <a:avLst/>
          </a:prstGeom>
        </p:spPr>
      </p:pic>
      <p:sp>
        <p:nvSpPr>
          <p:cNvPr id="15" name="Arrow: Right 14">
            <a:extLst>
              <a:ext uri="{FF2B5EF4-FFF2-40B4-BE49-F238E27FC236}">
                <a16:creationId xmlns:a16="http://schemas.microsoft.com/office/drawing/2014/main" id="{69DB224B-77D6-4DF3-9186-5DEF7772AF20}"/>
              </a:ext>
            </a:extLst>
          </p:cNvPr>
          <p:cNvSpPr/>
          <p:nvPr/>
        </p:nvSpPr>
        <p:spPr>
          <a:xfrm>
            <a:off x="7060536" y="2510118"/>
            <a:ext cx="976322" cy="48409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ML</a:t>
            </a:r>
          </a:p>
        </p:txBody>
      </p:sp>
      <p:sp>
        <p:nvSpPr>
          <p:cNvPr id="17" name="Arrow: Right 16">
            <a:extLst>
              <a:ext uri="{FF2B5EF4-FFF2-40B4-BE49-F238E27FC236}">
                <a16:creationId xmlns:a16="http://schemas.microsoft.com/office/drawing/2014/main" id="{710B5241-07BF-A371-5448-5F5B8F04D77E}"/>
              </a:ext>
            </a:extLst>
          </p:cNvPr>
          <p:cNvSpPr/>
          <p:nvPr/>
        </p:nvSpPr>
        <p:spPr>
          <a:xfrm>
            <a:off x="3119467" y="2510118"/>
            <a:ext cx="1362636" cy="42596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cctv </a:t>
            </a:r>
          </a:p>
        </p:txBody>
      </p:sp>
      <p:sp>
        <p:nvSpPr>
          <p:cNvPr id="19" name="Arrow: Down 18">
            <a:extLst>
              <a:ext uri="{FF2B5EF4-FFF2-40B4-BE49-F238E27FC236}">
                <a16:creationId xmlns:a16="http://schemas.microsoft.com/office/drawing/2014/main" id="{29448F4E-67C8-ADC4-5019-3957DFCD280B}"/>
              </a:ext>
            </a:extLst>
          </p:cNvPr>
          <p:cNvSpPr/>
          <p:nvPr/>
        </p:nvSpPr>
        <p:spPr>
          <a:xfrm>
            <a:off x="9117106" y="3912489"/>
            <a:ext cx="403412" cy="49127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Arrow: Left 20">
            <a:extLst>
              <a:ext uri="{FF2B5EF4-FFF2-40B4-BE49-F238E27FC236}">
                <a16:creationId xmlns:a16="http://schemas.microsoft.com/office/drawing/2014/main" id="{F108CB88-AEDF-150A-318A-20A976C00073}"/>
              </a:ext>
            </a:extLst>
          </p:cNvPr>
          <p:cNvSpPr/>
          <p:nvPr/>
        </p:nvSpPr>
        <p:spPr>
          <a:xfrm>
            <a:off x="6096000" y="5298141"/>
            <a:ext cx="1846729" cy="48409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613B5FD3-4DAC-201A-3944-2CF3C8A9EB24}"/>
              </a:ext>
            </a:extLst>
          </p:cNvPr>
          <p:cNvSpPr txBox="1"/>
          <p:nvPr/>
        </p:nvSpPr>
        <p:spPr>
          <a:xfrm>
            <a:off x="6096000" y="5791202"/>
            <a:ext cx="2025193" cy="369332"/>
          </a:xfrm>
          <a:prstGeom prst="rect">
            <a:avLst/>
          </a:prstGeom>
          <a:noFill/>
        </p:spPr>
        <p:txBody>
          <a:bodyPr wrap="square" rtlCol="0">
            <a:spAutoFit/>
          </a:bodyPr>
          <a:lstStyle/>
          <a:p>
            <a:pPr algn="ctr"/>
            <a:r>
              <a:rPr lang="en-IN"/>
              <a:t>If any Tampering</a:t>
            </a:r>
            <a:endParaRPr lang="en-IN" dirty="0"/>
          </a:p>
        </p:txBody>
      </p:sp>
    </p:spTree>
    <p:extLst>
      <p:ext uri="{BB962C8B-B14F-4D97-AF65-F5344CB8AC3E}">
        <p14:creationId xmlns:p14="http://schemas.microsoft.com/office/powerpoint/2010/main" val="204426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1B6-1CC8-8E6D-52C4-25FB310D942A}"/>
              </a:ext>
            </a:extLst>
          </p:cNvPr>
          <p:cNvSpPr>
            <a:spLocks noGrp="1"/>
          </p:cNvSpPr>
          <p:nvPr>
            <p:ph type="ctrTitle"/>
          </p:nvPr>
        </p:nvSpPr>
        <p:spPr>
          <a:xfrm>
            <a:off x="1600200" y="479768"/>
            <a:ext cx="8991600" cy="944058"/>
          </a:xfrm>
        </p:spPr>
        <p:txBody>
          <a:bodyPr>
            <a:normAutofit/>
          </a:bodyPr>
          <a:lstStyle/>
          <a:p>
            <a:pPr algn="l"/>
            <a:r>
              <a:rPr lang="en-IN" b="0" i="0" dirty="0">
                <a:solidFill>
                  <a:srgbClr val="19171A"/>
                </a:solidFill>
                <a:effectLst/>
                <a:latin typeface="lato" panose="020B0604020202020204" pitchFamily="34" charset="0"/>
              </a:rPr>
              <a:t>Technology stack</a:t>
            </a:r>
          </a:p>
        </p:txBody>
      </p:sp>
      <p:sp>
        <p:nvSpPr>
          <p:cNvPr id="3" name="Subtitle 2">
            <a:extLst>
              <a:ext uri="{FF2B5EF4-FFF2-40B4-BE49-F238E27FC236}">
                <a16:creationId xmlns:a16="http://schemas.microsoft.com/office/drawing/2014/main" id="{570CD9B9-5AE2-735A-601A-8C7E563E1AD2}"/>
              </a:ext>
            </a:extLst>
          </p:cNvPr>
          <p:cNvSpPr>
            <a:spLocks noGrp="1"/>
          </p:cNvSpPr>
          <p:nvPr>
            <p:ph type="subTitle" idx="1"/>
          </p:nvPr>
        </p:nvSpPr>
        <p:spPr>
          <a:xfrm>
            <a:off x="1066800" y="2043953"/>
            <a:ext cx="10587318" cy="3467803"/>
          </a:xfrm>
        </p:spPr>
        <p:txBody>
          <a:bodyPr>
            <a:noAutofit/>
          </a:bodyPr>
          <a:lstStyle/>
          <a:p>
            <a:pPr marL="342900" indent="-342900" algn="l" rtl="0">
              <a:spcBef>
                <a:spcPts val="0"/>
              </a:spcBef>
              <a:spcAft>
                <a:spcPts val="800"/>
              </a:spcAft>
              <a:buClr>
                <a:schemeClr val="tx1"/>
              </a:buClr>
              <a:buFont typeface="Arial" panose="020B0604020202020204" pitchFamily="34" charset="0"/>
              <a:buChar char="•"/>
            </a:pPr>
            <a:r>
              <a:rPr lang="en-US" sz="2400" dirty="0">
                <a:solidFill>
                  <a:schemeClr val="tx1"/>
                </a:solidFill>
                <a:latin typeface="Arial" panose="020B0604020202020204" pitchFamily="34" charset="0"/>
              </a:rPr>
              <a:t>Python 3</a:t>
            </a:r>
          </a:p>
          <a:p>
            <a:pPr marL="342900" indent="-342900" algn="l" rtl="0">
              <a:spcBef>
                <a:spcPts val="0"/>
              </a:spcBef>
              <a:spcAft>
                <a:spcPts val="800"/>
              </a:spcAft>
              <a:buClr>
                <a:schemeClr val="tx1"/>
              </a:buClr>
              <a:buFont typeface="Arial" panose="020B0604020202020204" pitchFamily="34" charset="0"/>
              <a:buChar char="•"/>
            </a:pPr>
            <a:r>
              <a:rPr lang="en-US" sz="2400" dirty="0" err="1">
                <a:solidFill>
                  <a:schemeClr val="tx1"/>
                </a:solidFill>
                <a:latin typeface="Arial" panose="020B0604020202020204" pitchFamily="34" charset="0"/>
              </a:rPr>
              <a:t>OpenCv</a:t>
            </a:r>
            <a:endParaRPr lang="en-US" sz="2400" dirty="0">
              <a:solidFill>
                <a:schemeClr val="tx1"/>
              </a:solidFill>
              <a:latin typeface="Arial" panose="020B0604020202020204" pitchFamily="34" charset="0"/>
            </a:endParaRPr>
          </a:p>
          <a:p>
            <a:pPr marL="342900" indent="-342900" algn="l" rtl="0">
              <a:spcBef>
                <a:spcPts val="0"/>
              </a:spcBef>
              <a:spcAft>
                <a:spcPts val="800"/>
              </a:spcAft>
              <a:buClr>
                <a:schemeClr val="tx1"/>
              </a:buClr>
              <a:buFont typeface="Arial" panose="020B0604020202020204" pitchFamily="34" charset="0"/>
              <a:buChar char="•"/>
            </a:pPr>
            <a:r>
              <a:rPr lang="en-US" sz="2400" dirty="0" err="1">
                <a:solidFill>
                  <a:schemeClr val="tx1"/>
                </a:solidFill>
                <a:latin typeface="Arial" panose="020B0604020202020204" pitchFamily="34" charset="0"/>
              </a:rPr>
              <a:t>Tensorflow</a:t>
            </a:r>
            <a:endParaRPr lang="en-US" sz="2400" dirty="0">
              <a:solidFill>
                <a:schemeClr val="tx1"/>
              </a:solidFill>
              <a:latin typeface="Arial" panose="020B0604020202020204" pitchFamily="34" charset="0"/>
            </a:endParaRPr>
          </a:p>
          <a:p>
            <a:pPr marL="342900" indent="-342900" algn="l" rtl="0">
              <a:spcBef>
                <a:spcPts val="0"/>
              </a:spcBef>
              <a:spcAft>
                <a:spcPts val="800"/>
              </a:spcAft>
              <a:buClr>
                <a:schemeClr val="tx1"/>
              </a:buClr>
              <a:buFont typeface="Arial" panose="020B0604020202020204" pitchFamily="34" charset="0"/>
              <a:buChar char="•"/>
            </a:pPr>
            <a:r>
              <a:rPr lang="en-US" sz="2400" dirty="0">
                <a:solidFill>
                  <a:schemeClr val="tx1"/>
                </a:solidFill>
                <a:latin typeface="Arial" panose="020B0604020202020204" pitchFamily="34" charset="0"/>
              </a:rPr>
              <a:t>YOLO V4</a:t>
            </a:r>
          </a:p>
          <a:p>
            <a:pPr marL="342900" indent="-342900" algn="l" rtl="0">
              <a:spcBef>
                <a:spcPts val="0"/>
              </a:spcBef>
              <a:spcAft>
                <a:spcPts val="800"/>
              </a:spcAft>
              <a:buClr>
                <a:schemeClr val="tx1"/>
              </a:buClr>
              <a:buFont typeface="Arial" panose="020B0604020202020204" pitchFamily="34" charset="0"/>
              <a:buChar char="•"/>
            </a:pPr>
            <a:r>
              <a:rPr lang="en-US" sz="2400" dirty="0" err="1">
                <a:solidFill>
                  <a:schemeClr val="tx1"/>
                </a:solidFill>
                <a:latin typeface="Arial" panose="020B0604020202020204" pitchFamily="34" charset="0"/>
              </a:rPr>
              <a:t>Deepsort</a:t>
            </a:r>
            <a:endParaRPr lang="en-US" sz="2400" dirty="0">
              <a:solidFill>
                <a:schemeClr val="tx1"/>
              </a:solidFill>
              <a:latin typeface="Arial" panose="020B0604020202020204" pitchFamily="34" charset="0"/>
            </a:endParaRPr>
          </a:p>
          <a:p>
            <a:pPr marL="342900" indent="-342900" algn="l" rtl="0">
              <a:spcBef>
                <a:spcPts val="0"/>
              </a:spcBef>
              <a:spcAft>
                <a:spcPts val="800"/>
              </a:spcAft>
              <a:buClr>
                <a:schemeClr val="tx1"/>
              </a:buClr>
              <a:buFont typeface="Arial" panose="020B0604020202020204" pitchFamily="34" charset="0"/>
              <a:buChar char="•"/>
            </a:pPr>
            <a:r>
              <a:rPr lang="en-US" sz="2400" dirty="0">
                <a:solidFill>
                  <a:schemeClr val="tx1"/>
                </a:solidFill>
                <a:latin typeface="Arial" panose="020B0604020202020204" pitchFamily="34" charset="0"/>
              </a:rPr>
              <a:t>AI &amp; ML</a:t>
            </a:r>
          </a:p>
          <a:p>
            <a:pPr algn="l" rtl="0">
              <a:spcBef>
                <a:spcPts val="0"/>
              </a:spcBef>
              <a:spcAft>
                <a:spcPts val="800"/>
              </a:spcAft>
            </a:pPr>
            <a:endParaRPr lang="en-US" sz="2400" b="0"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1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B0899E-CE21-1E60-B295-9A43F9472169}"/>
              </a:ext>
            </a:extLst>
          </p:cNvPr>
          <p:cNvSpPr>
            <a:spLocks noGrp="1"/>
          </p:cNvSpPr>
          <p:nvPr>
            <p:ph type="ctrTitle"/>
          </p:nvPr>
        </p:nvSpPr>
        <p:spPr/>
        <p:txBody>
          <a:bodyPr/>
          <a:lstStyle/>
          <a:p>
            <a:r>
              <a:rPr lang="en-IN" dirty="0"/>
              <a:t>Thank you</a:t>
            </a:r>
          </a:p>
        </p:txBody>
      </p:sp>
      <p:sp>
        <p:nvSpPr>
          <p:cNvPr id="7" name="Subtitle 6">
            <a:extLst>
              <a:ext uri="{FF2B5EF4-FFF2-40B4-BE49-F238E27FC236}">
                <a16:creationId xmlns:a16="http://schemas.microsoft.com/office/drawing/2014/main" id="{EDC0DA39-0A3D-C9C6-363F-5331CE933D9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382357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61</TotalTime>
  <Words>285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lato</vt:lpstr>
      <vt:lpstr>Wingdings</vt:lpstr>
      <vt:lpstr>Parcel</vt:lpstr>
      <vt:lpstr>Video Analytics</vt:lpstr>
      <vt:lpstr>Problem statement</vt:lpstr>
      <vt:lpstr>Solution expected</vt:lpstr>
      <vt:lpstr>Proposed solution</vt:lpstr>
      <vt:lpstr>Proposed solution</vt:lpstr>
      <vt:lpstr>Technology stack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Analytics</dc:title>
  <dc:creator>SENTHIL RAJA</dc:creator>
  <cp:lastModifiedBy>SENTHIL RAJA</cp:lastModifiedBy>
  <cp:revision>3</cp:revision>
  <dcterms:created xsi:type="dcterms:W3CDTF">2022-09-15T08:18:11Z</dcterms:created>
  <dcterms:modified xsi:type="dcterms:W3CDTF">2022-09-15T09:19:16Z</dcterms:modified>
</cp:coreProperties>
</file>