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0"/>
  </p:notesMasterIdLst>
  <p:sldIdLst>
    <p:sldId id="256" r:id="rId3"/>
    <p:sldId id="257" r:id="rId4"/>
    <p:sldId id="258" r:id="rId5"/>
    <p:sldId id="259" r:id="rId6"/>
    <p:sldId id="260" r:id="rId7"/>
    <p:sldId id="263" r:id="rId8"/>
    <p:sldId id="264" r:id="rId9"/>
  </p:sldIdLst>
  <p:sldSz cx="9144000" cy="5143500" type="screen16x9"/>
  <p:notesSz cx="6858000" cy="9144000"/>
  <p:embeddedFontLst>
    <p:embeddedFont>
      <p:font typeface="Lato" panose="020F0502020204030203" pitchFamily="34" charset="0"/>
      <p:regular r:id="rId11"/>
      <p:bold r:id="rId12"/>
      <p:italic r:id="rId13"/>
      <p:boldItalic r:id="rId14"/>
    </p:embeddedFont>
    <p:embeddedFont>
      <p:font typeface="Lato Black" panose="020F0502020204030203" pitchFamily="34" charset="0"/>
      <p:bold r:id="rId15"/>
      <p:boldItalic r:id="rId16"/>
    </p:embeddedFont>
    <p:embeddedFont>
      <p:font typeface="Trebuchet MS" panose="020B0603020202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930" y="7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1.xml"/><Relationship Id="rId21" Type="http://customschemas.google.com/relationships/presentationmetadata" Target="metadata"/><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7022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 CODINGLY</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158562" y="3024050"/>
            <a:ext cx="4559100" cy="377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 We are from CSE Dept Mount Zion College of Engineering and Technology</a:t>
            </a:r>
            <a:endParaRPr sz="1700"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a:solidFill>
                  <a:schemeClr val="lt1"/>
                </a:solidFill>
                <a:latin typeface="Trebuchet MS"/>
                <a:ea typeface="Trebuchet MS"/>
                <a:cs typeface="Trebuchet MS"/>
                <a:sym typeface="Trebuchet MS"/>
              </a:rPr>
              <a:t>Date : 15-09-2022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15329"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b="0" i="0" dirty="0">
                <a:solidFill>
                  <a:srgbClr val="444444"/>
                </a:solidFill>
                <a:effectLst/>
                <a:latin typeface="Arial" panose="020B0604020202020204" pitchFamily="34" charset="0"/>
              </a:rPr>
              <a:t>Banks are using video cameras for the purpose of surveillance at many branches, ATMs and digital lobbies. Getting video analytics of different parameters from the video recording will help the bank to resolve many operational issues at the branches. The bank wants to explore video analytics to understand the customer sentiments, understand the patterns /behaviors/actions in certain branches for proactive surveillance and provide better services to customers.</a:t>
            </a: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Proposed Solution</a:t>
            </a:r>
            <a:endParaRPr sz="2000" dirty="0"/>
          </a:p>
        </p:txBody>
      </p:sp>
      <p:sp>
        <p:nvSpPr>
          <p:cNvPr id="354" name="Google Shape;354;p3"/>
          <p:cNvSpPr txBox="1"/>
          <p:nvPr/>
        </p:nvSpPr>
        <p:spPr>
          <a:xfrm>
            <a:off x="494629" y="1151300"/>
            <a:ext cx="8238600" cy="3414300"/>
          </a:xfrm>
          <a:prstGeom prst="rect">
            <a:avLst/>
          </a:prstGeom>
          <a:noFill/>
          <a:ln>
            <a:noFill/>
          </a:ln>
        </p:spPr>
        <p:txBody>
          <a:bodyPr spcFirstLastPara="1" wrap="square" lIns="91425" tIns="91425" rIns="91425" bIns="91425" anchor="t" anchorCtr="0">
            <a:noAutofit/>
          </a:bodyPr>
          <a:lstStyle/>
          <a:p>
            <a:pPr algn="l" rtl="0">
              <a:spcBef>
                <a:spcPts val="0"/>
              </a:spcBef>
              <a:spcAft>
                <a:spcPts val="800"/>
              </a:spcAft>
            </a:pPr>
            <a:r>
              <a:rPr lang="en-US" sz="1400" dirty="0">
                <a:solidFill>
                  <a:schemeClr val="tx1"/>
                </a:solidFill>
                <a:latin typeface="Arial" panose="020B0604020202020204" pitchFamily="34" charset="0"/>
              </a:rPr>
              <a:t>With </a:t>
            </a:r>
            <a:r>
              <a:rPr lang="en-US" sz="1400" dirty="0" err="1">
                <a:solidFill>
                  <a:schemeClr val="tx1"/>
                </a:solidFill>
                <a:latin typeface="Arial" panose="020B0604020202020204" pitchFamily="34" charset="0"/>
              </a:rPr>
              <a:t>opencv</a:t>
            </a:r>
            <a:r>
              <a:rPr lang="en-US" sz="1400" dirty="0">
                <a:solidFill>
                  <a:schemeClr val="tx1"/>
                </a:solidFill>
                <a:latin typeface="Arial" panose="020B0604020202020204" pitchFamily="34" charset="0"/>
              </a:rPr>
              <a:t> in python, person detection can be implemented. With the help of YOLO V4 and </a:t>
            </a:r>
            <a:r>
              <a:rPr lang="en-US" sz="1400" dirty="0" err="1">
                <a:solidFill>
                  <a:schemeClr val="tx1"/>
                </a:solidFill>
                <a:latin typeface="Arial" panose="020B0604020202020204" pitchFamily="34" charset="0"/>
              </a:rPr>
              <a:t>Deepsort</a:t>
            </a:r>
            <a:r>
              <a:rPr lang="en-US" sz="1400" dirty="0">
                <a:solidFill>
                  <a:schemeClr val="tx1"/>
                </a:solidFill>
                <a:latin typeface="Arial" panose="020B0604020202020204" pitchFamily="34" charset="0"/>
              </a:rPr>
              <a:t> algorithm, person tracking and person count can determined.</a:t>
            </a:r>
          </a:p>
          <a:p>
            <a:pPr algn="l" rtl="0">
              <a:spcBef>
                <a:spcPts val="0"/>
              </a:spcBef>
              <a:spcAft>
                <a:spcPts val="800"/>
              </a:spcAft>
            </a:pPr>
            <a:r>
              <a:rPr lang="en-US" sz="1400" dirty="0">
                <a:solidFill>
                  <a:schemeClr val="tx1"/>
                </a:solidFill>
                <a:latin typeface="Arial" panose="020B0604020202020204" pitchFamily="34" charset="0"/>
              </a:rPr>
              <a:t>The person count is found by placing a divider in the </a:t>
            </a:r>
            <a:r>
              <a:rPr lang="en-US" sz="1400" dirty="0" err="1">
                <a:solidFill>
                  <a:schemeClr val="tx1"/>
                </a:solidFill>
                <a:latin typeface="Arial" panose="020B0604020202020204" pitchFamily="34" charset="0"/>
              </a:rPr>
              <a:t>opencv</a:t>
            </a:r>
            <a:r>
              <a:rPr lang="en-US" sz="1400" dirty="0">
                <a:solidFill>
                  <a:schemeClr val="tx1"/>
                </a:solidFill>
                <a:latin typeface="Arial" panose="020B0604020202020204" pitchFamily="34" charset="0"/>
              </a:rPr>
              <a:t> frame at the entrance of the Bank or ATM, so that it can be considered as a reference.</a:t>
            </a:r>
          </a:p>
          <a:p>
            <a:pPr algn="l" rtl="0">
              <a:spcBef>
                <a:spcPts val="0"/>
              </a:spcBef>
              <a:spcAft>
                <a:spcPts val="800"/>
              </a:spcAft>
            </a:pPr>
            <a:r>
              <a:rPr lang="en-US" sz="1400" b="0" i="0" dirty="0">
                <a:solidFill>
                  <a:schemeClr val="tx1"/>
                </a:solidFill>
                <a:effectLst/>
                <a:latin typeface="Arial" panose="020B0604020202020204" pitchFamily="34" charset="0"/>
              </a:rPr>
              <a:t>The emotions of the customers can be tracked using motion detection by detecting the movement of the individual.</a:t>
            </a:r>
          </a:p>
          <a:p>
            <a:pPr algn="l" rtl="0">
              <a:spcBef>
                <a:spcPts val="0"/>
              </a:spcBef>
              <a:spcAft>
                <a:spcPts val="800"/>
              </a:spcAft>
            </a:pPr>
            <a:r>
              <a:rPr lang="en-US" sz="1400" dirty="0">
                <a:solidFill>
                  <a:schemeClr val="tx1"/>
                </a:solidFill>
                <a:latin typeface="Arial" panose="020B0604020202020204" pitchFamily="34" charset="0"/>
              </a:rPr>
              <a:t>If any type of emotion that requires attention will be sent to the staffs at the Bank.</a:t>
            </a:r>
          </a:p>
          <a:p>
            <a:pPr algn="l" rtl="0">
              <a:spcBef>
                <a:spcPts val="0"/>
              </a:spcBef>
              <a:spcAft>
                <a:spcPts val="800"/>
              </a:spcAft>
            </a:pPr>
            <a:r>
              <a:rPr lang="en-US" sz="1400" b="0" i="0" dirty="0">
                <a:solidFill>
                  <a:schemeClr val="tx1"/>
                </a:solidFill>
                <a:effectLst/>
                <a:latin typeface="Arial" panose="020B0604020202020204" pitchFamily="34" charset="0"/>
              </a:rPr>
              <a:t>Also Time taken for activity on premises </a:t>
            </a:r>
            <a:r>
              <a:rPr lang="en-US" sz="1400" dirty="0">
                <a:solidFill>
                  <a:schemeClr val="tx1"/>
                </a:solidFill>
                <a:latin typeface="Arial" panose="020B0604020202020204" pitchFamily="34" charset="0"/>
              </a:rPr>
              <a:t>can be found.</a:t>
            </a:r>
            <a:endParaRPr lang="en-US" sz="1400" b="0" i="0" dirty="0">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342900" indent="-342900" algn="l" rtl="0">
              <a:spcBef>
                <a:spcPts val="0"/>
              </a:spcBef>
              <a:spcAft>
                <a:spcPts val="800"/>
              </a:spcAft>
              <a:buClr>
                <a:schemeClr val="tx1"/>
              </a:buClr>
              <a:buFont typeface="Arial" panose="020B0604020202020204" pitchFamily="34" charset="0"/>
              <a:buChar char="•"/>
            </a:pPr>
            <a:r>
              <a:rPr lang="en-US" sz="1400" dirty="0">
                <a:solidFill>
                  <a:schemeClr val="tx1"/>
                </a:solidFill>
                <a:latin typeface="Arial" panose="020B0604020202020204" pitchFamily="34" charset="0"/>
              </a:rPr>
              <a:t>Python 3</a:t>
            </a:r>
          </a:p>
          <a:p>
            <a:pPr marL="342900" indent="-342900" algn="l" rtl="0">
              <a:spcBef>
                <a:spcPts val="0"/>
              </a:spcBef>
              <a:spcAft>
                <a:spcPts val="800"/>
              </a:spcAft>
              <a:buClr>
                <a:schemeClr val="tx1"/>
              </a:buClr>
              <a:buFont typeface="Arial" panose="020B0604020202020204" pitchFamily="34" charset="0"/>
              <a:buChar char="•"/>
            </a:pPr>
            <a:r>
              <a:rPr lang="en-US" sz="1400" dirty="0" err="1">
                <a:solidFill>
                  <a:schemeClr val="tx1"/>
                </a:solidFill>
                <a:latin typeface="Arial" panose="020B0604020202020204" pitchFamily="34" charset="0"/>
              </a:rPr>
              <a:t>OpenCv</a:t>
            </a:r>
            <a:endParaRPr lang="en-US" sz="1400" dirty="0">
              <a:solidFill>
                <a:schemeClr val="tx1"/>
              </a:solidFill>
              <a:latin typeface="Arial" panose="020B0604020202020204" pitchFamily="34" charset="0"/>
            </a:endParaRPr>
          </a:p>
          <a:p>
            <a:pPr marL="342900" indent="-342900" algn="l" rtl="0">
              <a:spcBef>
                <a:spcPts val="0"/>
              </a:spcBef>
              <a:spcAft>
                <a:spcPts val="800"/>
              </a:spcAft>
              <a:buClr>
                <a:schemeClr val="tx1"/>
              </a:buClr>
              <a:buFont typeface="Arial" panose="020B0604020202020204" pitchFamily="34" charset="0"/>
              <a:buChar char="•"/>
            </a:pPr>
            <a:r>
              <a:rPr lang="en-US" sz="1400" dirty="0" err="1">
                <a:solidFill>
                  <a:schemeClr val="tx1"/>
                </a:solidFill>
                <a:latin typeface="Arial" panose="020B0604020202020204" pitchFamily="34" charset="0"/>
              </a:rPr>
              <a:t>Tensorflow</a:t>
            </a:r>
            <a:endParaRPr lang="en-US" sz="1400" dirty="0">
              <a:solidFill>
                <a:schemeClr val="tx1"/>
              </a:solidFill>
              <a:latin typeface="Arial" panose="020B0604020202020204" pitchFamily="34" charset="0"/>
            </a:endParaRPr>
          </a:p>
          <a:p>
            <a:pPr marL="342900" indent="-342900" algn="l" rtl="0">
              <a:spcBef>
                <a:spcPts val="0"/>
              </a:spcBef>
              <a:spcAft>
                <a:spcPts val="800"/>
              </a:spcAft>
              <a:buClr>
                <a:schemeClr val="tx1"/>
              </a:buClr>
              <a:buFont typeface="Arial" panose="020B0604020202020204" pitchFamily="34" charset="0"/>
              <a:buChar char="•"/>
            </a:pPr>
            <a:r>
              <a:rPr lang="en-US" sz="1400" dirty="0">
                <a:solidFill>
                  <a:schemeClr val="tx1"/>
                </a:solidFill>
                <a:latin typeface="Arial" panose="020B0604020202020204" pitchFamily="34" charset="0"/>
              </a:rPr>
              <a:t>YOLO V4</a:t>
            </a:r>
          </a:p>
          <a:p>
            <a:pPr marL="342900" indent="-342900" algn="l" rtl="0">
              <a:spcBef>
                <a:spcPts val="0"/>
              </a:spcBef>
              <a:spcAft>
                <a:spcPts val="800"/>
              </a:spcAft>
              <a:buClr>
                <a:schemeClr val="tx1"/>
              </a:buClr>
              <a:buFont typeface="Arial" panose="020B0604020202020204" pitchFamily="34" charset="0"/>
              <a:buChar char="•"/>
            </a:pPr>
            <a:r>
              <a:rPr lang="en-US" sz="1400" dirty="0" err="1">
                <a:solidFill>
                  <a:schemeClr val="tx1"/>
                </a:solidFill>
                <a:latin typeface="Arial" panose="020B0604020202020204" pitchFamily="34" charset="0"/>
              </a:rPr>
              <a:t>Deepsort</a:t>
            </a:r>
            <a:endParaRPr lang="en-US" sz="1400" dirty="0">
              <a:solidFill>
                <a:schemeClr val="tx1"/>
              </a:solidFill>
              <a:latin typeface="Arial" panose="020B0604020202020204" pitchFamily="34" charset="0"/>
            </a:endParaRPr>
          </a:p>
          <a:p>
            <a:pPr marL="342900" indent="-342900" algn="l" rtl="0">
              <a:spcBef>
                <a:spcPts val="0"/>
              </a:spcBef>
              <a:spcAft>
                <a:spcPts val="800"/>
              </a:spcAft>
              <a:buClr>
                <a:schemeClr val="tx1"/>
              </a:buClr>
              <a:buFont typeface="Arial" panose="020B0604020202020204" pitchFamily="34" charset="0"/>
              <a:buChar char="•"/>
            </a:pPr>
            <a:r>
              <a:rPr lang="en-US" sz="1400" dirty="0">
                <a:solidFill>
                  <a:schemeClr val="tx1"/>
                </a:solidFill>
                <a:latin typeface="Arial" panose="020B0604020202020204" pitchFamily="34" charset="0"/>
              </a:rPr>
              <a:t>AI &amp; ML</a:t>
            </a:r>
          </a:p>
          <a:p>
            <a:pPr algn="l" rtl="0">
              <a:spcBef>
                <a:spcPts val="0"/>
              </a:spcBef>
              <a:spcAft>
                <a:spcPts val="800"/>
              </a:spcAft>
            </a:pPr>
            <a:endParaRPr lang="en-US" sz="1400" b="0" i="0" dirty="0">
              <a:solidFill>
                <a:schemeClr val="tx1"/>
              </a:solidFill>
              <a:effectLst/>
              <a:latin typeface="Arial" panose="020B0604020202020204" pitchFamily="34" charset="0"/>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Technology Stack</a:t>
            </a:r>
            <a:endParaRP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4A4548"/>
                </a:solidFill>
                <a:highlight>
                  <a:srgbClr val="FFFFFF"/>
                </a:highlight>
              </a:rPr>
              <a:t>Azure tools or resources</a:t>
            </a:r>
            <a:endParaRPr sz="2000"/>
          </a:p>
        </p:txBody>
      </p:sp>
      <p:sp>
        <p:nvSpPr>
          <p:cNvPr id="366" name="Google Shape;366;p5"/>
          <p:cNvSpPr txBox="1">
            <a:spLocks noGrp="1"/>
          </p:cNvSpPr>
          <p:nvPr>
            <p:ph type="title"/>
          </p:nvPr>
        </p:nvSpPr>
        <p:spPr>
          <a:xfrm>
            <a:off x="4" y="201982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400" dirty="0"/>
              <a:t>Azure Data Science Virtual Machines</a:t>
            </a:r>
            <a:br>
              <a:rPr lang="en-US" sz="1400" dirty="0"/>
            </a:br>
            <a:br>
              <a:rPr lang="en-US" sz="1400" dirty="0"/>
            </a:br>
            <a:r>
              <a:rPr lang="en-US" sz="1400" dirty="0"/>
              <a:t>Azure Machine Learning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1044150"/>
            <a:ext cx="838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pic>
        <p:nvPicPr>
          <p:cNvPr id="14" name="Picture 13">
            <a:extLst>
              <a:ext uri="{FF2B5EF4-FFF2-40B4-BE49-F238E27FC236}">
                <a16:creationId xmlns:a16="http://schemas.microsoft.com/office/drawing/2014/main" id="{6039CF22-52EE-3001-E0D1-5BEB28E2CC8B}"/>
              </a:ext>
            </a:extLst>
          </p:cNvPr>
          <p:cNvPicPr>
            <a:picLocks noChangeAspect="1"/>
          </p:cNvPicPr>
          <p:nvPr/>
        </p:nvPicPr>
        <p:blipFill>
          <a:blip r:embed="rId3"/>
          <a:stretch>
            <a:fillRect/>
          </a:stretch>
        </p:blipFill>
        <p:spPr>
          <a:xfrm>
            <a:off x="544010" y="658986"/>
            <a:ext cx="7842190" cy="448451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Senthil Raja B</a:t>
            </a:r>
          </a:p>
          <a:p>
            <a:pPr marL="0" lvl="0" indent="0" algn="l" rtl="0">
              <a:lnSpc>
                <a:spcPct val="150000"/>
              </a:lnSpc>
              <a:spcBef>
                <a:spcPts val="0"/>
              </a:spcBef>
              <a:spcAft>
                <a:spcPts val="1600"/>
              </a:spcAft>
              <a:buSzPts val="1800"/>
              <a:buNone/>
            </a:pPr>
            <a:r>
              <a:rPr lang="en" sz="1500" dirty="0"/>
              <a:t>Vanchinathan P</a:t>
            </a:r>
          </a:p>
          <a:p>
            <a:pPr marL="0" lvl="0" indent="0" algn="l" rtl="0">
              <a:lnSpc>
                <a:spcPct val="150000"/>
              </a:lnSpc>
              <a:spcBef>
                <a:spcPts val="0"/>
              </a:spcBef>
              <a:spcAft>
                <a:spcPts val="1600"/>
              </a:spcAft>
              <a:buSzPts val="1800"/>
              <a:buNone/>
            </a:pPr>
            <a:r>
              <a:rPr lang="en" sz="1500" dirty="0"/>
              <a:t>Abdul Rahman S</a:t>
            </a:r>
            <a:endParaRPr sz="1500" dirty="0"/>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268</Words>
  <Application>Microsoft Office PowerPoint</Application>
  <PresentationFormat>On-screen Show (16:9)</PresentationFormat>
  <Paragraphs>27</Paragraphs>
  <Slides>7</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Trebuchet MS</vt:lpstr>
      <vt:lpstr>Arial</vt:lpstr>
      <vt:lpstr>Lato Black</vt:lpstr>
      <vt:lpstr>Lato</vt:lpstr>
      <vt:lpstr>TI Template</vt:lpstr>
      <vt:lpstr>TI Template</vt:lpstr>
      <vt:lpstr>Bank of Baroda Hackathon - 2022                       </vt:lpstr>
      <vt:lpstr>Problem Statement?</vt:lpstr>
      <vt:lpstr>Proposed Solution</vt:lpstr>
      <vt:lpstr>Technology Stack</vt:lpstr>
      <vt:lpstr>Azure tools or resources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sens</dc:creator>
  <cp:lastModifiedBy>SENTHIL RAJA</cp:lastModifiedBy>
  <cp:revision>1</cp:revision>
  <dcterms:modified xsi:type="dcterms:W3CDTF">2022-09-15T09:59:45Z</dcterms:modified>
</cp:coreProperties>
</file>