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319" r:id="rId2"/>
    <p:sldId id="321" r:id="rId3"/>
    <p:sldId id="320" r:id="rId4"/>
    <p:sldId id="314" r:id="rId5"/>
    <p:sldId id="310" r:id="rId6"/>
    <p:sldId id="307" r:id="rId7"/>
    <p:sldId id="300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Sarala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A761C0-0407-408F-BFE8-46985383FB23}">
  <a:tblStyle styleId="{7EA761C0-0407-408F-BFE8-46985383FB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27" autoAdjust="0"/>
  </p:normalViewPr>
  <p:slideViewPr>
    <p:cSldViewPr snapToGrid="0">
      <p:cViewPr varScale="1">
        <p:scale>
          <a:sx n="86" d="100"/>
          <a:sy n="86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B6D784-8A26-4C7A-8DE1-613039B57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29A6B-B034-42A8-876C-0FD5934614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97320-0ACF-47B7-8D6E-CB027393DBF2}" type="datetimeFigureOut">
              <a:rPr lang="id-ID" smtClean="0"/>
              <a:t>09/08/2021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43F3B-53FC-49CF-9AE0-0C7BBDE47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693E1-B416-428D-A73E-8C1F99582C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B228-D7EF-47BF-8D13-95B547E88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4306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fdc4d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fdc4d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0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fdc4d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fdc4d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32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fdc4d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fdc4d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00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1_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11050" y="4424050"/>
            <a:ext cx="821288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6;p9">
            <a:extLst>
              <a:ext uri="{FF2B5EF4-FFF2-40B4-BE49-F238E27FC236}">
                <a16:creationId xmlns:a16="http://schemas.microsoft.com/office/drawing/2014/main" id="{C3B80D73-D2A3-4779-92BD-EB139D29C03B}"/>
              </a:ext>
            </a:extLst>
          </p:cNvPr>
          <p:cNvSpPr/>
          <p:nvPr userDrawn="1"/>
        </p:nvSpPr>
        <p:spPr>
          <a:xfrm>
            <a:off x="8430775" y="0"/>
            <a:ext cx="713100" cy="719400"/>
          </a:xfrm>
          <a:prstGeom prst="rect">
            <a:avLst/>
          </a:prstGeom>
          <a:solidFill>
            <a:srgbClr val="2683C6"/>
          </a:solidFill>
          <a:ln>
            <a:solidFill>
              <a:srgbClr val="2683C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5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47A7-7C0F-4684-B4C2-75B4C769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76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66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46594-2E8A-43AB-B5C1-7C9508D5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99" y="282032"/>
            <a:ext cx="3595629" cy="385625"/>
          </a:xfrm>
        </p:spPr>
        <p:txBody>
          <a:bodyPr/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Residential Social Benefit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(RSB)</a:t>
            </a:r>
            <a:endParaRPr lang="id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AF47A0-FD67-4A70-9BA4-C4B51D8554E7}"/>
              </a:ext>
            </a:extLst>
          </p:cNvPr>
          <p:cNvCxnSpPr/>
          <p:nvPr/>
        </p:nvCxnSpPr>
        <p:spPr>
          <a:xfrm>
            <a:off x="4239491" y="474844"/>
            <a:ext cx="0" cy="44608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F82B43F-2D5E-4543-AC3D-86A1E5D6FF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8" y="720142"/>
            <a:ext cx="3711575" cy="3428365"/>
          </a:xfrm>
          <a:prstGeom prst="rect">
            <a:avLst/>
          </a:prstGeom>
          <a:noFill/>
        </p:spPr>
      </p:pic>
      <p:pic>
        <p:nvPicPr>
          <p:cNvPr id="102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59" y="720142"/>
            <a:ext cx="3686001" cy="192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7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ambar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8" y="839517"/>
            <a:ext cx="4617069" cy="344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ambar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87" y="1874992"/>
            <a:ext cx="3930030" cy="201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4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46594-2E8A-43AB-B5C1-7C9508D5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99" y="282032"/>
            <a:ext cx="3595629" cy="385625"/>
          </a:xfrm>
        </p:spPr>
        <p:txBody>
          <a:bodyPr/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Residential Social Benefit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(RSB)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A3A18-0D3F-4559-AC71-9E17F49B7A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" y="1148576"/>
            <a:ext cx="4555762" cy="256683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5CC6B-EB9A-4D17-9273-7A60B126D4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314" y="1450297"/>
            <a:ext cx="4326686" cy="1963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5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4;p31">
            <a:extLst>
              <a:ext uri="{FF2B5EF4-FFF2-40B4-BE49-F238E27FC236}">
                <a16:creationId xmlns:a16="http://schemas.microsoft.com/office/drawing/2014/main" id="{41F03320-921A-4E66-91E7-E5DE0DAF978F}"/>
              </a:ext>
            </a:extLst>
          </p:cNvPr>
          <p:cNvSpPr txBox="1">
            <a:spLocks/>
          </p:cNvSpPr>
          <p:nvPr/>
        </p:nvSpPr>
        <p:spPr>
          <a:xfrm>
            <a:off x="235318" y="135741"/>
            <a:ext cx="4949746" cy="58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arala"/>
              <a:buNone/>
              <a:defRPr sz="3500" b="1" i="0" u="none" strike="noStrike" cap="none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24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24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24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24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24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24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24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24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Uji Coba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3E9E1-A569-4698-8567-A4C447CBDC88}"/>
              </a:ext>
            </a:extLst>
          </p:cNvPr>
          <p:cNvPicPr/>
          <p:nvPr/>
        </p:nvPicPr>
        <p:blipFill rotWithShape="1">
          <a:blip r:embed="rId2"/>
          <a:srcRect l="1059" t="1849" r="1165" b="1705"/>
          <a:stretch/>
        </p:blipFill>
        <p:spPr bwMode="auto">
          <a:xfrm>
            <a:off x="374015" y="1830626"/>
            <a:ext cx="3397885" cy="1919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119CB-2CF8-4E48-8618-3B5947C8667F}"/>
              </a:ext>
            </a:extLst>
          </p:cNvPr>
          <p:cNvSpPr txBox="1"/>
          <p:nvPr/>
        </p:nvSpPr>
        <p:spPr>
          <a:xfrm>
            <a:off x="555407" y="3872567"/>
            <a:ext cx="25353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Hubungan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stakeholders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kepentingnya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terkait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keberlanjutan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sosial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studi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kasus</a:t>
            </a:r>
            <a:endParaRPr lang="id-ID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F5C1F-8CF7-4EFE-8CE7-F56DE1841E25}"/>
              </a:ext>
            </a:extLst>
          </p:cNvPr>
          <p:cNvSpPr txBox="1"/>
          <p:nvPr/>
        </p:nvSpPr>
        <p:spPr>
          <a:xfrm>
            <a:off x="495588" y="770226"/>
            <a:ext cx="283202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kasus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penilaian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salah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bangunan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residensial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bertingkat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kawasan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Sutera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Tangerang Selatan, Banten, Indonesia.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Bangunan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beroperasi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sekitar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endParaRPr lang="id-ID" sz="12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205AF8-2882-49D3-BC4B-598FBFED5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346142"/>
              </p:ext>
            </p:extLst>
          </p:nvPr>
        </p:nvGraphicFramePr>
        <p:xfrm>
          <a:off x="3994387" y="507352"/>
          <a:ext cx="5024922" cy="4156164"/>
        </p:xfrm>
        <a:graphic>
          <a:graphicData uri="http://schemas.openxmlformats.org/drawingml/2006/table">
            <a:tbl>
              <a:tblPr firstRow="1" firstCol="1" bandRow="1">
                <a:tableStyleId>{7EA761C0-0407-408F-BFE8-46985383FB23}</a:tableStyleId>
              </a:tblPr>
              <a:tblGrid>
                <a:gridCol w="826405">
                  <a:extLst>
                    <a:ext uri="{9D8B030D-6E8A-4147-A177-3AD203B41FA5}">
                      <a16:colId xmlns:a16="http://schemas.microsoft.com/office/drawing/2014/main" val="3185181974"/>
                    </a:ext>
                  </a:extLst>
                </a:gridCol>
                <a:gridCol w="1216326">
                  <a:extLst>
                    <a:ext uri="{9D8B030D-6E8A-4147-A177-3AD203B41FA5}">
                      <a16:colId xmlns:a16="http://schemas.microsoft.com/office/drawing/2014/main" val="3317118050"/>
                    </a:ext>
                  </a:extLst>
                </a:gridCol>
                <a:gridCol w="509154">
                  <a:extLst>
                    <a:ext uri="{9D8B030D-6E8A-4147-A177-3AD203B41FA5}">
                      <a16:colId xmlns:a16="http://schemas.microsoft.com/office/drawing/2014/main" val="559419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27537713"/>
                    </a:ext>
                  </a:extLst>
                </a:gridCol>
                <a:gridCol w="841664">
                  <a:extLst>
                    <a:ext uri="{9D8B030D-6E8A-4147-A177-3AD203B41FA5}">
                      <a16:colId xmlns:a16="http://schemas.microsoft.com/office/drawing/2014/main" val="113229017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41393635"/>
                    </a:ext>
                  </a:extLst>
                </a:gridCol>
              </a:tblGrid>
              <a:tr h="38077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Kelompok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Peran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Simbol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Pengetahuan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Eigenvector Centrality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Bobot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Normalisasi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512393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6-8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0,355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0,121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537085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4-6 Tahun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0,456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0,156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92108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Manajemen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Bangunan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0,456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0,156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880440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Keamanan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 Tahun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0,244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0,083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4787758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Kebersihan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 Tahun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0,101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0,034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9555552"/>
                  </a:ext>
                </a:extLst>
              </a:tr>
              <a:tr h="408076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Pengguna Bangunan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Penghuni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0,322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0,110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958334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Tamu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0,304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0,104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6239203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Pengguna Kantor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S8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0,374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0,128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8425579"/>
                  </a:ext>
                </a:extLst>
              </a:tr>
              <a:tr h="408076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Masyarakat Sekitar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Masyarakat sekitar yang tinggal di sekitar</a:t>
                      </a:r>
                      <a:endParaRPr lang="sv-SE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S9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 Tahun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0,215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0,073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340618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Masyarakat sekitar yang memiliki usaha di sekitar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 Tahun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0,074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0,025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817616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Pengguna Jalan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4-6 Tahun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0,029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0,010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0960092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24816" marR="24816" marT="3447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2,930</a:t>
                      </a:r>
                      <a:endParaRPr lang="id-ID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1,000</a:t>
                      </a:r>
                      <a:endParaRPr lang="id-ID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153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5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235318" y="135741"/>
            <a:ext cx="4949746" cy="589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Uji </a:t>
            </a:r>
            <a:r>
              <a:rPr lang="en-US" dirty="0" err="1">
                <a:solidFill>
                  <a:schemeClr val="tx1"/>
                </a:solidFill>
              </a:rPr>
              <a:t>Coba</a:t>
            </a:r>
            <a:r>
              <a:rPr lang="en-US" dirty="0">
                <a:solidFill>
                  <a:schemeClr val="tx1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253EA1-0CC1-4FCE-9F92-E61BADFAB027}"/>
                  </a:ext>
                </a:extLst>
              </p:cNvPr>
              <p:cNvSpPr txBox="1"/>
              <p:nvPr/>
            </p:nvSpPr>
            <p:spPr>
              <a:xfrm>
                <a:off x="235318" y="782971"/>
                <a:ext cx="480579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10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id-ID" sz="1000" i="0">
                          <a:latin typeface="Cambria Math" panose="02040503050406030204" pitchFamily="18" charset="0"/>
                        </a:rPr>
                        <m:t>SB</m:t>
                      </m:r>
                      <m:r>
                        <a:rPr lang="id-ID" sz="1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000" i="0">
                              <a:latin typeface="Cambria Math" panose="02040503050406030204" pitchFamily="18" charset="0"/>
                            </a:rPr>
                            <m:t> 0 ; 0 ; 0,059 ; 0,324 ; 0,617 </m:t>
                          </m:r>
                        </m:e>
                      </m:d>
                    </m:oMath>
                  </m:oMathPara>
                </a14:m>
                <a:endParaRPr lang="id-ID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253EA1-0CC1-4FCE-9F92-E61BADFA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18" y="782971"/>
                <a:ext cx="480579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F35781-D12C-4AE3-B9BA-FAB2215AF243}"/>
                  </a:ext>
                </a:extLst>
              </p:cNvPr>
              <p:cNvSpPr txBox="1"/>
              <p:nvPr/>
            </p:nvSpPr>
            <p:spPr>
              <a:xfrm>
                <a:off x="235318" y="2047449"/>
                <a:ext cx="480579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1000" i="1" smtClean="0">
                          <a:latin typeface="Cambria Math" panose="02040503050406030204" pitchFamily="18" charset="0"/>
                        </a:rPr>
                        <m:t>𝑆𝐵</m:t>
                      </m:r>
                      <m:r>
                        <a:rPr lang="id-ID" sz="1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000" i="0">
                              <a:latin typeface="Cambria Math" panose="02040503050406030204" pitchFamily="18" charset="0"/>
                            </a:rPr>
                            <m:t> 0 ;0 ; 0,050 ; 0,382 ; 0,568 </m:t>
                          </m:r>
                        </m:e>
                      </m:d>
                    </m:oMath>
                  </m:oMathPara>
                </a14:m>
                <a:endParaRPr lang="id-ID" sz="1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F35781-D12C-4AE3-B9BA-FAB2215A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18" y="2047449"/>
                <a:ext cx="480579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E7FA21-CA76-4DEC-BE09-046D71C24676}"/>
                  </a:ext>
                </a:extLst>
              </p:cNvPr>
              <p:cNvSpPr txBox="1"/>
              <p:nvPr/>
            </p:nvSpPr>
            <p:spPr>
              <a:xfrm>
                <a:off x="235318" y="969223"/>
                <a:ext cx="4805794" cy="754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</a:t>
                </a:r>
                <a:r>
                  <a:rPr lang="id-ID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 = B x V</a:t>
                </a:r>
                <a:r>
                  <a:rPr lang="en-US" sz="1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0  0  0,059  0,324  0,617 </m:t>
                        </m:r>
                      </m:e>
                    </m:d>
                  </m:oMath>
                </a14:m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1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d-ID" sz="1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4,558</a:t>
                </a:r>
                <a:endParaRPr lang="id-ID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E7FA21-CA76-4DEC-BE09-046D71C2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18" y="969223"/>
                <a:ext cx="4805794" cy="754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C3CDAB-D162-4723-9107-4C04C73D5BEF}"/>
                  </a:ext>
                </a:extLst>
              </p:cNvPr>
              <p:cNvSpPr txBox="1"/>
              <p:nvPr/>
            </p:nvSpPr>
            <p:spPr>
              <a:xfrm>
                <a:off x="235318" y="2233702"/>
                <a:ext cx="4805794" cy="754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AA</a:t>
                </a:r>
                <a:r>
                  <a:rPr lang="id-ID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 = B x V</a:t>
                </a:r>
                <a:r>
                  <a:rPr lang="en-US" sz="1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0 0  0,050  0,382  0,568 </m:t>
                        </m:r>
                      </m:e>
                    </m:d>
                  </m:oMath>
                </a14:m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1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d-ID" sz="1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4,518</a:t>
                </a:r>
                <a:endParaRPr lang="id-ID" sz="1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C3CDAB-D162-4723-9107-4C04C73D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18" y="2233702"/>
                <a:ext cx="4805794" cy="754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6729DF-578C-4B7F-8781-9EA6513C29E3}"/>
                  </a:ext>
                </a:extLst>
              </p:cNvPr>
              <p:cNvSpPr txBox="1"/>
              <p:nvPr/>
            </p:nvSpPr>
            <p:spPr>
              <a:xfrm>
                <a:off x="235318" y="3268922"/>
                <a:ext cx="4805794" cy="438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id-ID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sz="1000" i="1">
                              <a:latin typeface="Cambria Math" panose="02040503050406030204" pitchFamily="18" charset="0"/>
                            </a:rPr>
                            <m:t>𝑆𝐵𝐼</m:t>
                          </m:r>
                          <m:r>
                            <a:rPr lang="id-ID" sz="1000" i="0">
                              <a:latin typeface="Cambria Math" panose="020405030504060302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id-ID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d-ID" sz="1000" i="1">
                                  <a:latin typeface="Cambria Math" panose="02040503050406030204" pitchFamily="18" charset="0"/>
                                </a:rPr>
                                <m:t>𝑆𝐵</m:t>
                              </m:r>
                            </m:num>
                            <m:den>
                              <m:r>
                                <a:rPr lang="id-ID" sz="1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d-ID" sz="1000" i="1">
                                  <a:latin typeface="Cambria Math" panose="02040503050406030204" pitchFamily="18" charset="0"/>
                                </a:rPr>
                                <m:t>𝑆𝐵</m:t>
                              </m:r>
                            </m:den>
                          </m:f>
                          <m:r>
                            <a:rPr lang="id-ID" sz="1000" i="0">
                              <a:latin typeface="Cambria Math" panose="020405030504060302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id-ID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000" i="0">
                                  <a:latin typeface="Cambria Math" panose="02040503050406030204" pitchFamily="18" charset="0"/>
                                </a:rPr>
                                <m:t>4,518</m:t>
                              </m:r>
                            </m:num>
                            <m:den>
                              <m:r>
                                <a:rPr lang="id-ID" sz="1000" i="0">
                                  <a:latin typeface="Cambria Math" panose="02040503050406030204" pitchFamily="18" charset="0"/>
                                </a:rPr>
                                <m:t>4,558</m:t>
                              </m:r>
                            </m:den>
                          </m:f>
                          <m:r>
                            <a:rPr lang="id-ID" sz="1000" i="0">
                              <a:latin typeface="Cambria Math" panose="02040503050406030204" pitchFamily="18" charset="0"/>
                            </a:rPr>
                            <m:t> =0,912 &lt; 1 (</m:t>
                          </m:r>
                          <m:r>
                            <a:rPr lang="id-ID" sz="1000" i="1">
                              <a:latin typeface="Cambria Math" panose="02040503050406030204" pitchFamily="18" charset="0"/>
                            </a:rPr>
                            <m:t>𝐵𝑒𝑙𝑢𝑚</m:t>
                          </m:r>
                          <m:r>
                            <a:rPr lang="id-ID" sz="1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000" i="1">
                              <a:latin typeface="Cambria Math" panose="02040503050406030204" pitchFamily="18" charset="0"/>
                            </a:rPr>
                            <m:t>𝑀𝑒𝑚𝑢𝑎𝑠𝑘𝑎𝑛</m:t>
                          </m:r>
                        </m:e>
                      </m:d>
                    </m:oMath>
                  </m:oMathPara>
                </a14:m>
                <a:endParaRPr lang="id-ID" sz="1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6729DF-578C-4B7F-8781-9EA6513C2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18" y="3268922"/>
                <a:ext cx="4805794" cy="438133"/>
              </a:xfrm>
              <a:prstGeom prst="rect">
                <a:avLst/>
              </a:prstGeom>
              <a:blipFill>
                <a:blip r:embed="rId7"/>
                <a:stretch>
                  <a:fillRect t="-173611" b="-25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4BCB5B4-C07E-4F6B-94E6-B1FA8B5AE1B7}"/>
              </a:ext>
            </a:extLst>
          </p:cNvPr>
          <p:cNvSpPr txBox="1"/>
          <p:nvPr/>
        </p:nvSpPr>
        <p:spPr>
          <a:xfrm>
            <a:off x="307294" y="3837700"/>
            <a:ext cx="28099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ASB GAP = TASB – AASB = 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4,558 - 4,518 = 0,04</a:t>
            </a:r>
            <a:endParaRPr lang="id-ID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D3CBE-3D8C-4599-AE9C-550B9C2F6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551" y="751105"/>
            <a:ext cx="5665270" cy="371976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13AC52-EEF8-4361-8EA1-0054A5869097}"/>
              </a:ext>
            </a:extLst>
          </p:cNvPr>
          <p:cNvCxnSpPr>
            <a:cxnSpLocks/>
          </p:cNvCxnSpPr>
          <p:nvPr/>
        </p:nvCxnSpPr>
        <p:spPr>
          <a:xfrm>
            <a:off x="4707082" y="661875"/>
            <a:ext cx="0" cy="4101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235318" y="199960"/>
            <a:ext cx="4949746" cy="589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Uji </a:t>
            </a:r>
            <a:r>
              <a:rPr lang="en-US" dirty="0" err="1">
                <a:solidFill>
                  <a:schemeClr val="tx1"/>
                </a:solidFill>
              </a:rPr>
              <a:t>Coba</a:t>
            </a:r>
            <a:r>
              <a:rPr lang="en-US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C6816-276A-44D5-80E9-231E544ACF43}"/>
              </a:ext>
            </a:extLst>
          </p:cNvPr>
          <p:cNvSpPr txBox="1"/>
          <p:nvPr/>
        </p:nvSpPr>
        <p:spPr>
          <a:xfrm>
            <a:off x="311727" y="733425"/>
            <a:ext cx="407323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Ekspektasi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mengutamakan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pencemaran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(C3)</a:t>
            </a:r>
          </a:p>
          <a:p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Melebihi</a:t>
            </a: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Ekspektasi</a:t>
            </a: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Masyarakat/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warga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kesempatan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(C5)</a:t>
            </a:r>
          </a:p>
          <a:p>
            <a:pPr marL="176213" indent="-176213">
              <a:buFont typeface="+mj-lt"/>
              <a:buAutoNum type="arabicPeriod"/>
            </a:pPr>
            <a:r>
              <a:rPr lang="sv-SE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 memberikan manfaat ekonomi kepada masyarakat sekitar seperti merangsang pertumbuhan usaha (C6)</a:t>
            </a:r>
          </a:p>
          <a:p>
            <a:pPr marL="176213" indent="-176213">
              <a:buFont typeface="+mj-lt"/>
              <a:buAutoNum type="arabicPeriod"/>
            </a:pPr>
            <a:r>
              <a:rPr lang="sv-SE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 memberikan rasa selamat secara fisik (C2)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komunal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(C20)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pertukaran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pemangku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(C9)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terganggu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gedung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(C10)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merusak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warga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(C11)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Tersedianya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darurat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(C15)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(C18)</a:t>
            </a:r>
          </a:p>
          <a:p>
            <a:pPr marL="176213" indent="-176213"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konflik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pemangku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terselesaikan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B23C6-BDCB-47AB-98DD-C76240EFCC61}"/>
              </a:ext>
            </a:extLst>
          </p:cNvPr>
          <p:cNvSpPr txBox="1"/>
          <p:nvPr/>
        </p:nvSpPr>
        <p:spPr>
          <a:xfrm>
            <a:off x="4759036" y="789709"/>
            <a:ext cx="40732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Belum Mencapai</a:t>
            </a: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Ekspektasi</a:t>
            </a: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parkir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(C12)</a:t>
            </a:r>
          </a:p>
          <a:p>
            <a:pPr marL="176213" indent="-176213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Bangunan memberikan rasa aman secara fisik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(C1)</a:t>
            </a:r>
          </a:p>
          <a:p>
            <a:pPr marL="176213" indent="-176213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Bangunan memberikan rasa nyaman secara fisik terhadap kondisi cahaya, suhu, suara, udara, air, getaran dan kebersihan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(C4)</a:t>
            </a:r>
          </a:p>
          <a:p>
            <a:pPr marL="176213" indent="-176213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Tertatanya alur keluar masuk kendaraan pada bangunan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(C13)</a:t>
            </a:r>
          </a:p>
          <a:p>
            <a:pPr marL="176213" indent="-176213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Bangunan memberikan hubungan emosional antara pengguna dan lingkungan sehingga memunculkan kesan yang baik (</a:t>
            </a:r>
            <a:r>
              <a:rPr lang="id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(C17)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Bangunan memperhatikan aspek estetika serta kesesuaian fungsinya (C19)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Font typeface="+mj-lt"/>
              <a:buAutoNum type="arabicPeriod"/>
            </a:pPr>
            <a:r>
              <a:rPr lang="sv-S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Pemangku kepentingan dilibatkan dalam proses pengambilan keputusan (C7)</a:t>
            </a:r>
          </a:p>
          <a:p>
            <a:pPr marL="176213" indent="-176213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Tersedianya kemudahan akses terhadap fasilitas publik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(C14)</a:t>
            </a:r>
          </a:p>
          <a:p>
            <a:pPr marL="176213" indent="-176213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Terdapat ruang privasi visual pada bangunan (C21)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Bangunan menyediakan kemudahan akses untuk keterbatasan fisik (</a:t>
            </a:r>
            <a:r>
              <a:rPr lang="id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disabilitas</a:t>
            </a: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(C16)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9CF941-D560-4DAF-9448-223D710D220B}"/>
              </a:ext>
            </a:extLst>
          </p:cNvPr>
          <p:cNvCxnSpPr>
            <a:cxnSpLocks/>
          </p:cNvCxnSpPr>
          <p:nvPr/>
        </p:nvCxnSpPr>
        <p:spPr>
          <a:xfrm>
            <a:off x="4572000" y="651484"/>
            <a:ext cx="0" cy="4101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93756" y="162081"/>
            <a:ext cx="2019507" cy="1132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Uji </a:t>
            </a:r>
            <a:r>
              <a:rPr lang="en-US" sz="3200" dirty="0" err="1">
                <a:solidFill>
                  <a:schemeClr val="tx1"/>
                </a:solidFill>
              </a:rPr>
              <a:t>Coba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latin typeface="Sarala" panose="020B0604020202020204" charset="0"/>
                <a:cs typeface="Sarala" panose="020B0604020202020204" charset="0"/>
              </a:rPr>
              <a:t>Model</a:t>
            </a:r>
            <a:endParaRPr lang="en-US" sz="3200" dirty="0">
              <a:latin typeface="Sarala" panose="020B0604020202020204" charset="0"/>
              <a:cs typeface="Sarala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CAE908-9AB0-4F0A-B713-9C6F9F34E58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63" y="162081"/>
            <a:ext cx="2019507" cy="148504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B7259-A7AB-40BE-A75A-913062E800B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41" y="207371"/>
            <a:ext cx="1788030" cy="139446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867117-000C-49E5-AF3E-9F81CE6315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941" y="196815"/>
            <a:ext cx="1630017" cy="1415573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60B6FD-5B2D-4935-973C-218B04B31F0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0" y="1840877"/>
            <a:ext cx="2168385" cy="1461743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31CEDE-67AC-4AEC-B4E0-D1A830D65D8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21" y="1840877"/>
            <a:ext cx="1220364" cy="1461743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B87250-A55C-4A1D-B9B7-B51B2DC8C85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21" y="1800412"/>
            <a:ext cx="1662896" cy="1542673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881FB-B01C-404D-AE2B-33617741F617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54" y="1733043"/>
            <a:ext cx="1770586" cy="1677411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60BFD5-5681-4302-B709-4E0C78FBF374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68" y="3479211"/>
            <a:ext cx="1595930" cy="1461743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707988-C1E9-4864-9218-D0B7F397F87E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67" y="3438746"/>
            <a:ext cx="1812985" cy="1542673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23262E-5FC4-4311-A641-AC26E04BC054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45" y="3479211"/>
            <a:ext cx="1770585" cy="1505714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DFCF4DC-189B-4BFE-A144-232177243AA3}"/>
              </a:ext>
            </a:extLst>
          </p:cNvPr>
          <p:cNvSpPr/>
          <p:nvPr/>
        </p:nvSpPr>
        <p:spPr>
          <a:xfrm>
            <a:off x="2145368" y="31155"/>
            <a:ext cx="336180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389BBE-330C-4D1A-9A96-E4D27C50ECD5}"/>
              </a:ext>
            </a:extLst>
          </p:cNvPr>
          <p:cNvSpPr/>
          <p:nvPr/>
        </p:nvSpPr>
        <p:spPr>
          <a:xfrm>
            <a:off x="4501055" y="30780"/>
            <a:ext cx="336180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4737FD-3A2A-4A18-9D5A-579D834E31EF}"/>
              </a:ext>
            </a:extLst>
          </p:cNvPr>
          <p:cNvSpPr/>
          <p:nvPr/>
        </p:nvSpPr>
        <p:spPr>
          <a:xfrm>
            <a:off x="6856742" y="30779"/>
            <a:ext cx="336180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E9BE04-B4C3-4C81-A61C-2AC47E46BD1B}"/>
              </a:ext>
            </a:extLst>
          </p:cNvPr>
          <p:cNvSpPr/>
          <p:nvPr/>
        </p:nvSpPr>
        <p:spPr>
          <a:xfrm>
            <a:off x="3130901" y="1658608"/>
            <a:ext cx="336180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d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F24113-113B-40CD-B7F2-8265FA1DBA67}"/>
              </a:ext>
            </a:extLst>
          </p:cNvPr>
          <p:cNvSpPr/>
          <p:nvPr/>
        </p:nvSpPr>
        <p:spPr>
          <a:xfrm>
            <a:off x="4987996" y="1658233"/>
            <a:ext cx="336180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id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AF0B66-6EF5-47C3-A906-3465987A880D}"/>
              </a:ext>
            </a:extLst>
          </p:cNvPr>
          <p:cNvSpPr/>
          <p:nvPr/>
        </p:nvSpPr>
        <p:spPr>
          <a:xfrm>
            <a:off x="6856742" y="1658232"/>
            <a:ext cx="336180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id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B46E76-04F5-4766-B156-7E355733650A}"/>
              </a:ext>
            </a:extLst>
          </p:cNvPr>
          <p:cNvSpPr/>
          <p:nvPr/>
        </p:nvSpPr>
        <p:spPr>
          <a:xfrm>
            <a:off x="1035419" y="1664661"/>
            <a:ext cx="336180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d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FF93E3-509E-454B-B159-BA422B14F48E}"/>
              </a:ext>
            </a:extLst>
          </p:cNvPr>
          <p:cNvSpPr/>
          <p:nvPr/>
        </p:nvSpPr>
        <p:spPr>
          <a:xfrm>
            <a:off x="2006207" y="3359871"/>
            <a:ext cx="336180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id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340FEB-C787-4673-BE91-AC0F8C9B6D71}"/>
              </a:ext>
            </a:extLst>
          </p:cNvPr>
          <p:cNvSpPr/>
          <p:nvPr/>
        </p:nvSpPr>
        <p:spPr>
          <a:xfrm>
            <a:off x="4125746" y="3359871"/>
            <a:ext cx="336180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id-ID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B2CAD-230E-4461-BFB5-5B9824A20165}"/>
              </a:ext>
            </a:extLst>
          </p:cNvPr>
          <p:cNvSpPr/>
          <p:nvPr/>
        </p:nvSpPr>
        <p:spPr>
          <a:xfrm>
            <a:off x="6459907" y="3359871"/>
            <a:ext cx="537722" cy="352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id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514BF2-5F83-4281-974F-996011BA069A}"/>
              </a:ext>
            </a:extLst>
          </p:cNvPr>
          <p:cNvSpPr txBox="1"/>
          <p:nvPr/>
        </p:nvSpPr>
        <p:spPr>
          <a:xfrm>
            <a:off x="0" y="3302620"/>
            <a:ext cx="221326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Penyusunan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pengambilan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keputusan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tepat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sasaran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apabila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diketahui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pihak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perlu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diperhatikan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97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503</Words>
  <Application>Microsoft Office PowerPoint</Application>
  <PresentationFormat>On-screen Show (16:9)</PresentationFormat>
  <Paragraphs>118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Cambria Math</vt:lpstr>
      <vt:lpstr>Times New Roman</vt:lpstr>
      <vt:lpstr>Montserrat</vt:lpstr>
      <vt:lpstr>Arial</vt:lpstr>
      <vt:lpstr>Sarala</vt:lpstr>
      <vt:lpstr>Calibri</vt:lpstr>
      <vt:lpstr>Final Project Proposal by Slidesgo</vt:lpstr>
      <vt:lpstr>Residential Social Benefit (RSB)</vt:lpstr>
      <vt:lpstr>PowerPoint Presentation</vt:lpstr>
      <vt:lpstr>Residential Social Benefit (RSB)</vt:lpstr>
      <vt:lpstr>PowerPoint Presentation</vt:lpstr>
      <vt:lpstr>Uji Coba Model</vt:lpstr>
      <vt:lpstr>Uji Coba Model</vt:lpstr>
      <vt:lpstr>Uji Coba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Mapping Stakeholders Interests Related Social Sustainability in Residential Building</dc:title>
  <cp:lastModifiedBy>Rajab</cp:lastModifiedBy>
  <cp:revision>28</cp:revision>
  <dcterms:modified xsi:type="dcterms:W3CDTF">2021-08-09T10:04:00Z</dcterms:modified>
</cp:coreProperties>
</file>