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B3587-2400-4F05-AF49-367A872B1093}" type="datetimeFigureOut">
              <a:rPr lang="id-ID" smtClean="0"/>
              <a:t>29/06/2022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EE9F9-21AE-4A75-B6B7-964436BB6D7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1465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B3587-2400-4F05-AF49-367A872B1093}" type="datetimeFigureOut">
              <a:rPr lang="id-ID" smtClean="0"/>
              <a:t>29/06/2022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EE9F9-21AE-4A75-B6B7-964436BB6D7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0887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B3587-2400-4F05-AF49-367A872B1093}" type="datetimeFigureOut">
              <a:rPr lang="id-ID" smtClean="0"/>
              <a:t>29/06/2022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EE9F9-21AE-4A75-B6B7-964436BB6D7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15326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B3587-2400-4F05-AF49-367A872B1093}" type="datetimeFigureOut">
              <a:rPr lang="id-ID" smtClean="0"/>
              <a:t>29/06/2022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EE9F9-21AE-4A75-B6B7-964436BB6D7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1037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B3587-2400-4F05-AF49-367A872B1093}" type="datetimeFigureOut">
              <a:rPr lang="id-ID" smtClean="0"/>
              <a:t>29/06/2022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EE9F9-21AE-4A75-B6B7-964436BB6D7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14417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B3587-2400-4F05-AF49-367A872B1093}" type="datetimeFigureOut">
              <a:rPr lang="id-ID" smtClean="0"/>
              <a:t>29/06/2022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EE9F9-21AE-4A75-B6B7-964436BB6D7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6658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B3587-2400-4F05-AF49-367A872B1093}" type="datetimeFigureOut">
              <a:rPr lang="id-ID" smtClean="0"/>
              <a:t>29/06/2022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EE9F9-21AE-4A75-B6B7-964436BB6D7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05725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B3587-2400-4F05-AF49-367A872B1093}" type="datetimeFigureOut">
              <a:rPr lang="id-ID" smtClean="0"/>
              <a:t>29/06/2022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EE9F9-21AE-4A75-B6B7-964436BB6D7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01169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B3587-2400-4F05-AF49-367A872B1093}" type="datetimeFigureOut">
              <a:rPr lang="id-ID" smtClean="0"/>
              <a:t>29/06/2022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EE9F9-21AE-4A75-B6B7-964436BB6D7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80387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B3587-2400-4F05-AF49-367A872B1093}" type="datetimeFigureOut">
              <a:rPr lang="id-ID" smtClean="0"/>
              <a:t>29/06/2022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EE9F9-21AE-4A75-B6B7-964436BB6D7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49716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B3587-2400-4F05-AF49-367A872B1093}" type="datetimeFigureOut">
              <a:rPr lang="id-ID" smtClean="0"/>
              <a:t>29/06/2022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EE9F9-21AE-4A75-B6B7-964436BB6D7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30612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B3587-2400-4F05-AF49-367A872B1093}" type="datetimeFigureOut">
              <a:rPr lang="id-ID" smtClean="0"/>
              <a:t>29/06/2022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EE9F9-21AE-4A75-B6B7-964436BB6D7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45184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id-ID" b="1" dirty="0">
                <a:solidFill>
                  <a:schemeClr val="accent4">
                    <a:lumMod val="75000"/>
                  </a:schemeClr>
                </a:solidFill>
              </a:rPr>
              <a:t>SIMULASI PERHITUNGAN SANKSI GRADING TANDAN BUAH SEGAR</a:t>
            </a:r>
          </a:p>
        </p:txBody>
      </p:sp>
    </p:spTree>
    <p:extLst>
      <p:ext uri="{BB962C8B-B14F-4D97-AF65-F5344CB8AC3E}">
        <p14:creationId xmlns:p14="http://schemas.microsoft.com/office/powerpoint/2010/main" val="3582225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926" y="486221"/>
            <a:ext cx="10515600" cy="601760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d-ID" sz="2600" b="1" dirty="0"/>
              <a:t>Simulasi Perhitungan Sanksi Grading TBS :</a:t>
            </a:r>
          </a:p>
          <a:p>
            <a:pPr marL="0" indent="0">
              <a:buNone/>
            </a:pPr>
            <a:r>
              <a:rPr lang="id-ID" sz="2100" dirty="0"/>
              <a:t>Contoh 1 :</a:t>
            </a:r>
          </a:p>
          <a:p>
            <a:pPr marL="0" indent="0">
              <a:buNone/>
            </a:pPr>
            <a:r>
              <a:rPr lang="id-ID" sz="2100" dirty="0"/>
              <a:t>Tanggal grading 	: 25 Februari 2015</a:t>
            </a:r>
          </a:p>
          <a:p>
            <a:pPr marL="0" indent="0">
              <a:buNone/>
            </a:pPr>
            <a:r>
              <a:rPr lang="id-ID" sz="2100" dirty="0"/>
              <a:t>Tempat dan waktu	: Satria Oil Mill jam 09:37 Wita</a:t>
            </a:r>
          </a:p>
          <a:p>
            <a:pPr marL="0" indent="0">
              <a:buNone/>
            </a:pPr>
            <a:r>
              <a:rPr lang="id-ID" sz="2100" dirty="0"/>
              <a:t>Pemasok 		: Kop Bangun Sari</a:t>
            </a:r>
          </a:p>
          <a:p>
            <a:pPr marL="0" indent="0">
              <a:buNone/>
            </a:pPr>
            <a:r>
              <a:rPr lang="id-ID" sz="2100" dirty="0"/>
              <a:t>Tahun tanam	: 2011</a:t>
            </a:r>
          </a:p>
          <a:p>
            <a:pPr marL="0" indent="0">
              <a:buNone/>
            </a:pPr>
            <a:r>
              <a:rPr lang="id-ID" sz="2100" dirty="0"/>
              <a:t>Nomor ticket	: 071984</a:t>
            </a:r>
            <a:endParaRPr lang="id-ID" dirty="0"/>
          </a:p>
          <a:p>
            <a:pPr marL="0" indent="0">
              <a:buNone/>
            </a:pPr>
            <a:endParaRPr lang="id-ID" sz="2200" dirty="0"/>
          </a:p>
          <a:p>
            <a:pPr marL="0" indent="0">
              <a:buNone/>
            </a:pPr>
            <a:r>
              <a:rPr lang="id-ID" sz="2100" dirty="0"/>
              <a:t>Hasil grading sebagai berikut		:</a:t>
            </a:r>
          </a:p>
          <a:p>
            <a:pPr marL="0" indent="0">
              <a:buNone/>
            </a:pPr>
            <a:r>
              <a:rPr lang="id-ID" sz="2100" dirty="0"/>
              <a:t>Buah mentah		: 0 janjang		</a:t>
            </a:r>
          </a:p>
          <a:p>
            <a:pPr marL="0" indent="0">
              <a:buNone/>
            </a:pPr>
            <a:r>
              <a:rPr lang="id-ID" sz="2100" dirty="0"/>
              <a:t>Buah matang		: 620 janjang</a:t>
            </a:r>
            <a:endParaRPr lang="id-ID" dirty="0"/>
          </a:p>
          <a:p>
            <a:pPr marL="0" indent="0">
              <a:buNone/>
            </a:pPr>
            <a:r>
              <a:rPr lang="id-ID" sz="2100" dirty="0"/>
              <a:t>Buah terlalu matang		: 62 janjang</a:t>
            </a:r>
          </a:p>
          <a:p>
            <a:pPr marL="0" indent="0">
              <a:buNone/>
            </a:pPr>
            <a:r>
              <a:rPr lang="id-ID" sz="2100" dirty="0"/>
              <a:t>Buah janjang kosong		: 121 janjang</a:t>
            </a:r>
          </a:p>
          <a:p>
            <a:pPr marL="0" indent="0">
              <a:buNone/>
            </a:pPr>
            <a:r>
              <a:rPr lang="id-ID" sz="2100" b="1" dirty="0">
                <a:solidFill>
                  <a:srgbClr val="FF0000"/>
                </a:solidFill>
              </a:rPr>
              <a:t>Total Janjang		: 803 janjang			Total Tonase : 4050 Kg</a:t>
            </a:r>
          </a:p>
          <a:p>
            <a:pPr marL="0" indent="0">
              <a:buNone/>
            </a:pPr>
            <a:r>
              <a:rPr lang="id-ID" sz="2100" dirty="0"/>
              <a:t>Berondolan		: 696 Kg</a:t>
            </a:r>
          </a:p>
          <a:p>
            <a:pPr marL="0" indent="0">
              <a:buNone/>
            </a:pPr>
            <a:r>
              <a:rPr lang="id-ID" sz="2100" dirty="0"/>
              <a:t>Tangkai panjang		: 21 Janjang</a:t>
            </a:r>
          </a:p>
          <a:p>
            <a:pPr marL="0" indent="0">
              <a:buNone/>
            </a:pPr>
            <a:r>
              <a:rPr lang="id-ID" sz="2100" dirty="0"/>
              <a:t>Janjang kecil &lt;3kg		: 21 janjang</a:t>
            </a:r>
          </a:p>
          <a:p>
            <a:pPr marL="0" indent="0">
              <a:buNone/>
            </a:pPr>
            <a:r>
              <a:rPr lang="id-ID" sz="2100" dirty="0"/>
              <a:t>Berondolan kotor		: 144 Kg</a:t>
            </a:r>
          </a:p>
          <a:p>
            <a:pPr marL="0" indent="0">
              <a:buNone/>
            </a:pPr>
            <a:r>
              <a:rPr lang="id-ID" sz="2100" dirty="0"/>
              <a:t>Buah menginap (OBM)	: 803 janjang</a:t>
            </a:r>
            <a:endParaRPr lang="id-ID" dirty="0"/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05549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6069"/>
            <a:ext cx="10515600" cy="631382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id-ID" sz="8000" b="1" dirty="0"/>
              <a:t>Perhitungan Sanksi Grading TBS adalah sebagai berikut :</a:t>
            </a:r>
          </a:p>
          <a:p>
            <a:pPr marL="457200" indent="-457200">
              <a:buAutoNum type="alphaLcPeriod"/>
            </a:pPr>
            <a:r>
              <a:rPr lang="id-ID" sz="6400" dirty="0"/>
              <a:t>Buah mentah 		: 0 </a:t>
            </a:r>
          </a:p>
          <a:p>
            <a:pPr marL="457200" indent="-457200">
              <a:buAutoNum type="alphaLcPeriod"/>
            </a:pPr>
            <a:r>
              <a:rPr lang="id-ID" sz="6400" dirty="0"/>
              <a:t>Buah lewat matang 	: 62/803x100% = 7,72 % </a:t>
            </a:r>
          </a:p>
          <a:p>
            <a:pPr marL="0" indent="0">
              <a:buNone/>
            </a:pPr>
            <a:r>
              <a:rPr lang="id-ID" sz="6400" dirty="0"/>
              <a:t>			: 7,72 % - 5 % = 2,72 %</a:t>
            </a:r>
          </a:p>
          <a:p>
            <a:pPr marL="0" indent="0">
              <a:buNone/>
            </a:pPr>
            <a:r>
              <a:rPr lang="id-ID" sz="6400" dirty="0"/>
              <a:t>			: 2,72 % x 4050 Kg x 25 %  = </a:t>
            </a:r>
            <a:r>
              <a:rPr lang="id-ID" sz="6400" b="1" dirty="0">
                <a:solidFill>
                  <a:srgbClr val="FF0000"/>
                </a:solidFill>
              </a:rPr>
              <a:t>27,54 Kg</a:t>
            </a:r>
            <a:r>
              <a:rPr lang="id-ID" sz="6400" dirty="0"/>
              <a:t>.</a:t>
            </a:r>
          </a:p>
          <a:p>
            <a:pPr marL="457200" indent="-457200">
              <a:buAutoNum type="alphaLcPeriod" startAt="3"/>
            </a:pPr>
            <a:r>
              <a:rPr lang="id-ID" sz="6400" dirty="0"/>
              <a:t>Buah janjang kosong	: 121/803 x 100% = 15,07 %</a:t>
            </a:r>
          </a:p>
          <a:p>
            <a:pPr marL="0" indent="0">
              <a:buNone/>
            </a:pPr>
            <a:r>
              <a:rPr lang="id-ID" sz="6400" dirty="0"/>
              <a:t>			: 15,07 % x 4050Kg x 100% = </a:t>
            </a:r>
            <a:r>
              <a:rPr lang="id-ID" sz="6400" b="1" dirty="0">
                <a:solidFill>
                  <a:srgbClr val="FF0000"/>
                </a:solidFill>
              </a:rPr>
              <a:t>610,34 Kg</a:t>
            </a:r>
          </a:p>
          <a:p>
            <a:pPr marL="457200" indent="-457200">
              <a:buAutoNum type="alphaLcPeriod" startAt="4"/>
            </a:pPr>
            <a:r>
              <a:rPr lang="id-ID" sz="6400" dirty="0"/>
              <a:t>Tangkai Panjang		: 21/803 x 100 % = 2,62 %</a:t>
            </a:r>
          </a:p>
          <a:p>
            <a:pPr marL="0" indent="0">
              <a:buNone/>
            </a:pPr>
            <a:r>
              <a:rPr lang="id-ID" sz="6400" dirty="0"/>
              <a:t>			: 2,62 % x 4050 Kg 1 % = </a:t>
            </a:r>
            <a:r>
              <a:rPr lang="id-ID" sz="6400" b="1" dirty="0">
                <a:solidFill>
                  <a:srgbClr val="FF0000"/>
                </a:solidFill>
              </a:rPr>
              <a:t>1,06 Kg</a:t>
            </a:r>
          </a:p>
          <a:p>
            <a:pPr marL="457200" indent="-457200">
              <a:buAutoNum type="alphaLcPeriod" startAt="5"/>
            </a:pPr>
            <a:r>
              <a:rPr lang="id-ID" sz="6400" dirty="0"/>
              <a:t>Berondolan		: 696 / 4050 % = </a:t>
            </a:r>
            <a:r>
              <a:rPr lang="id-ID" sz="6400" b="1" dirty="0"/>
              <a:t>17.18 %</a:t>
            </a:r>
            <a:r>
              <a:rPr lang="id-ID" sz="6400" dirty="0"/>
              <a:t> (tidak dipotong karena lebih besar 			 		  	  dari 12,5 %)</a:t>
            </a:r>
          </a:p>
          <a:p>
            <a:pPr marL="457200" indent="-457200">
              <a:buAutoNum type="alphaLcPeriod" startAt="5"/>
            </a:pPr>
            <a:r>
              <a:rPr lang="id-ID" sz="6400" dirty="0"/>
              <a:t>Berondolan Kotor	: 144 Kg x 2 = </a:t>
            </a:r>
            <a:r>
              <a:rPr lang="id-ID" sz="6400" b="1" dirty="0">
                <a:solidFill>
                  <a:srgbClr val="FF0000"/>
                </a:solidFill>
              </a:rPr>
              <a:t>288 Kg</a:t>
            </a:r>
          </a:p>
          <a:p>
            <a:pPr marL="457200" indent="-457200">
              <a:buAutoNum type="alphaLcPeriod" startAt="5"/>
            </a:pPr>
            <a:r>
              <a:rPr lang="id-ID" sz="6400" dirty="0"/>
              <a:t>Buah janjang kecil&lt;3Kg	: 21 / 803 x 100 % = 2,62 %</a:t>
            </a:r>
          </a:p>
          <a:p>
            <a:pPr marL="0" indent="0">
              <a:buNone/>
            </a:pPr>
            <a:r>
              <a:rPr lang="id-ID" sz="6400" dirty="0"/>
              <a:t>			: 2,62 % x 4050 Kg x 70 % = </a:t>
            </a:r>
            <a:r>
              <a:rPr lang="id-ID" sz="6400" b="1" dirty="0">
                <a:solidFill>
                  <a:srgbClr val="FF0000"/>
                </a:solidFill>
              </a:rPr>
              <a:t>74,28 Kg</a:t>
            </a:r>
          </a:p>
          <a:p>
            <a:pPr marL="457200" indent="-457200">
              <a:buAutoNum type="alphaLcPeriod" startAt="8"/>
            </a:pPr>
            <a:r>
              <a:rPr lang="id-ID" sz="6400" dirty="0"/>
              <a:t>Buah menginap OBM	: 803 / 803 x 100 % = 100 %</a:t>
            </a:r>
          </a:p>
          <a:p>
            <a:pPr marL="0" indent="0">
              <a:buNone/>
            </a:pPr>
            <a:r>
              <a:rPr lang="id-ID" sz="6400" dirty="0"/>
              <a:t>			: 100 % - 5 % x 4050 Kg x 25% = </a:t>
            </a:r>
            <a:r>
              <a:rPr lang="id-ID" sz="6400" b="1" dirty="0">
                <a:solidFill>
                  <a:srgbClr val="FF0000"/>
                </a:solidFill>
              </a:rPr>
              <a:t>961,87 Kg</a:t>
            </a:r>
          </a:p>
          <a:p>
            <a:pPr marL="0" indent="0">
              <a:buNone/>
            </a:pPr>
            <a:endParaRPr lang="id-ID" sz="6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id-ID" sz="6400" b="1" dirty="0"/>
              <a:t>Total Potongan		: a + b + c + d + e + f + g + h </a:t>
            </a:r>
          </a:p>
          <a:p>
            <a:pPr marL="0" indent="0">
              <a:buNone/>
            </a:pPr>
            <a:r>
              <a:rPr lang="id-ID" sz="6400" b="1" dirty="0"/>
              <a:t>			= 0 + 27,54 + 610,34 + 1,06 + 0 + 288 + 74,28 + 961,87 </a:t>
            </a:r>
          </a:p>
          <a:p>
            <a:pPr marL="0" indent="0">
              <a:buNone/>
            </a:pPr>
            <a:r>
              <a:rPr lang="id-ID" sz="6400" b="1" dirty="0"/>
              <a:t>			= </a:t>
            </a:r>
            <a:r>
              <a:rPr lang="id-ID" sz="6400" b="1" dirty="0">
                <a:solidFill>
                  <a:srgbClr val="FF0000"/>
                </a:solidFill>
              </a:rPr>
              <a:t>1963,09 Kg</a:t>
            </a:r>
          </a:p>
          <a:p>
            <a:pPr marL="0" indent="0">
              <a:buNone/>
            </a:pPr>
            <a:r>
              <a:rPr lang="id-ID" sz="6400" b="1" dirty="0"/>
              <a:t>Asumsi harga sebesar Rp 1.250,- maka pendapatan bersih = (4050 Kg x Rp 1250) – (1963,09 kg x Rp 1250) </a:t>
            </a:r>
          </a:p>
          <a:p>
            <a:pPr marL="0" indent="0">
              <a:buNone/>
            </a:pPr>
            <a:r>
              <a:rPr lang="id-ID" sz="6400" b="1" dirty="0"/>
              <a:t>			= Rp 5,062,500 – Rp 2,453,862.5 = </a:t>
            </a:r>
            <a:r>
              <a:rPr lang="id-ID" sz="6400" b="1" dirty="0">
                <a:solidFill>
                  <a:srgbClr val="FF0000"/>
                </a:solidFill>
              </a:rPr>
              <a:t>Rp 2,608,637.5 </a:t>
            </a:r>
            <a:endParaRPr lang="id-ID" sz="3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id-ID" sz="1600" dirty="0">
                <a:solidFill>
                  <a:srgbClr val="FF0000"/>
                </a:solidFill>
              </a:rPr>
              <a:t>    </a:t>
            </a:r>
            <a:endParaRPr lang="id-ID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id-ID" sz="2000" dirty="0"/>
          </a:p>
          <a:p>
            <a:pPr marL="0" indent="0">
              <a:buNone/>
            </a:pPr>
            <a:endParaRPr lang="id-ID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id-ID" sz="2000" b="1" dirty="0">
              <a:solidFill>
                <a:srgbClr val="FF0000"/>
              </a:solidFill>
            </a:endParaRPr>
          </a:p>
          <a:p>
            <a:pPr marL="2286000" lvl="5" indent="0">
              <a:buNone/>
            </a:pPr>
            <a:endParaRPr lang="id-ID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384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926" y="486221"/>
            <a:ext cx="10515600" cy="601760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d-ID" sz="2600" b="1" dirty="0"/>
              <a:t>Simulasi Perhitungan Sanksi Grading TBS :</a:t>
            </a:r>
          </a:p>
          <a:p>
            <a:pPr marL="0" indent="0">
              <a:buNone/>
            </a:pPr>
            <a:r>
              <a:rPr lang="id-ID" sz="2100" dirty="0"/>
              <a:t>Contoh 2 :</a:t>
            </a:r>
          </a:p>
          <a:p>
            <a:pPr marL="0" indent="0">
              <a:buNone/>
            </a:pPr>
            <a:r>
              <a:rPr lang="id-ID" sz="2100" dirty="0"/>
              <a:t>Tanggal grading 	: 17 Februari 2015</a:t>
            </a:r>
          </a:p>
          <a:p>
            <a:pPr marL="0" indent="0">
              <a:buNone/>
            </a:pPr>
            <a:r>
              <a:rPr lang="id-ID" sz="2100" dirty="0"/>
              <a:t>Tempat dan waktu	: Cakra Oil Mill jam 15:37 Wita</a:t>
            </a:r>
          </a:p>
          <a:p>
            <a:pPr marL="0" indent="0">
              <a:buNone/>
            </a:pPr>
            <a:r>
              <a:rPr lang="id-ID" sz="2100" dirty="0"/>
              <a:t>Pemasok 		: Kop Belayan Sejahtera</a:t>
            </a:r>
          </a:p>
          <a:p>
            <a:pPr marL="0" indent="0">
              <a:buNone/>
            </a:pPr>
            <a:r>
              <a:rPr lang="id-ID" sz="2100" dirty="0"/>
              <a:t>Tahun tanam	: 2006</a:t>
            </a:r>
          </a:p>
          <a:p>
            <a:pPr marL="0" indent="0">
              <a:buNone/>
            </a:pPr>
            <a:r>
              <a:rPr lang="id-ID" sz="2100" dirty="0"/>
              <a:t>Nomor ticket	: 681984</a:t>
            </a:r>
            <a:endParaRPr lang="id-ID" dirty="0"/>
          </a:p>
          <a:p>
            <a:pPr marL="0" indent="0">
              <a:buNone/>
            </a:pPr>
            <a:endParaRPr lang="id-ID" sz="2200" dirty="0"/>
          </a:p>
          <a:p>
            <a:pPr marL="0" indent="0">
              <a:buNone/>
            </a:pPr>
            <a:r>
              <a:rPr lang="id-ID" sz="2100" dirty="0"/>
              <a:t>Hasil grading sebagai berikut		:</a:t>
            </a:r>
          </a:p>
          <a:p>
            <a:pPr marL="0" indent="0">
              <a:buNone/>
            </a:pPr>
            <a:r>
              <a:rPr lang="id-ID" sz="2100" dirty="0"/>
              <a:t>Buah mentah		: 15 janjang		</a:t>
            </a:r>
          </a:p>
          <a:p>
            <a:pPr marL="0" indent="0">
              <a:buNone/>
            </a:pPr>
            <a:r>
              <a:rPr lang="id-ID" sz="2100" dirty="0"/>
              <a:t>Buah matang		: 100 janjang</a:t>
            </a:r>
            <a:endParaRPr lang="id-ID" dirty="0"/>
          </a:p>
          <a:p>
            <a:pPr marL="0" indent="0">
              <a:buNone/>
            </a:pPr>
            <a:r>
              <a:rPr lang="id-ID" sz="2100" dirty="0"/>
              <a:t>Buah terlalu matang		: 20 janjang</a:t>
            </a:r>
          </a:p>
          <a:p>
            <a:pPr marL="0" indent="0">
              <a:buNone/>
            </a:pPr>
            <a:r>
              <a:rPr lang="id-ID" sz="2100" dirty="0"/>
              <a:t>Buah janjang kosong		: 15 janjang</a:t>
            </a:r>
          </a:p>
          <a:p>
            <a:pPr marL="0" indent="0">
              <a:buNone/>
            </a:pPr>
            <a:r>
              <a:rPr lang="id-ID" sz="2100" b="1" dirty="0">
                <a:solidFill>
                  <a:srgbClr val="FF0000"/>
                </a:solidFill>
              </a:rPr>
              <a:t>Total Janjang		: 150 janjang			Total Tonase : 2225 Kg</a:t>
            </a:r>
          </a:p>
          <a:p>
            <a:pPr marL="0" indent="0">
              <a:buNone/>
            </a:pPr>
            <a:r>
              <a:rPr lang="id-ID" sz="2100" dirty="0"/>
              <a:t>Berondolan		: 175 Kg</a:t>
            </a:r>
          </a:p>
          <a:p>
            <a:pPr marL="0" indent="0">
              <a:buNone/>
            </a:pPr>
            <a:r>
              <a:rPr lang="id-ID" sz="2100" dirty="0"/>
              <a:t>Tangkai panjang		: 13 Janjang</a:t>
            </a:r>
          </a:p>
          <a:p>
            <a:pPr marL="0" indent="0">
              <a:buNone/>
            </a:pPr>
            <a:r>
              <a:rPr lang="id-ID" sz="2100" dirty="0"/>
              <a:t>Janjang kecil &lt;3kg		: 11janjang</a:t>
            </a:r>
          </a:p>
          <a:p>
            <a:pPr marL="0" indent="0">
              <a:buNone/>
            </a:pPr>
            <a:r>
              <a:rPr lang="id-ID" sz="2100" dirty="0"/>
              <a:t>Berondolan kotor		: 20 Kg</a:t>
            </a:r>
          </a:p>
          <a:p>
            <a:pPr marL="0" indent="0">
              <a:buNone/>
            </a:pPr>
            <a:r>
              <a:rPr lang="id-ID" sz="2100" dirty="0"/>
              <a:t>Buah menginap (OBM)	: 0 janjang</a:t>
            </a:r>
            <a:endParaRPr lang="id-ID" dirty="0"/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59305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6069"/>
            <a:ext cx="10515600" cy="631382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id-ID" sz="7200" b="1" dirty="0"/>
              <a:t>Perhitungan Sanksi Grading TBS adalah sebagai berikut :</a:t>
            </a:r>
          </a:p>
          <a:p>
            <a:pPr marL="457200" indent="-457200">
              <a:buAutoNum type="alphaLcPeriod"/>
            </a:pPr>
            <a:r>
              <a:rPr lang="id-ID" sz="5600" dirty="0"/>
              <a:t>Buah mentah 		: 15 / 150 x 100% = 10 %</a:t>
            </a:r>
          </a:p>
          <a:p>
            <a:pPr marL="0" indent="0">
              <a:buNone/>
            </a:pPr>
            <a:r>
              <a:rPr lang="id-ID" sz="5600" dirty="0"/>
              <a:t>			: 10 % x 2225 Kg x 50 % = </a:t>
            </a:r>
            <a:r>
              <a:rPr lang="id-ID" sz="5600" b="1" dirty="0"/>
              <a:t>111,25 Kg</a:t>
            </a:r>
          </a:p>
          <a:p>
            <a:pPr marL="0" indent="0">
              <a:buNone/>
            </a:pPr>
            <a:r>
              <a:rPr lang="id-ID" sz="5600" dirty="0"/>
              <a:t>b</a:t>
            </a:r>
            <a:r>
              <a:rPr lang="id-ID" sz="5600" b="1" dirty="0"/>
              <a:t>.        </a:t>
            </a:r>
            <a:r>
              <a:rPr lang="id-ID" sz="5600" dirty="0"/>
              <a:t>Buah lewat matang 	: 20/ 150 x 100% = 13,3 % </a:t>
            </a:r>
          </a:p>
          <a:p>
            <a:pPr marL="0" indent="0">
              <a:buNone/>
            </a:pPr>
            <a:r>
              <a:rPr lang="id-ID" sz="5600" dirty="0"/>
              <a:t>			: 13,3 % - 5 % = 8,3 %</a:t>
            </a:r>
          </a:p>
          <a:p>
            <a:pPr marL="0" indent="0">
              <a:buNone/>
            </a:pPr>
            <a:r>
              <a:rPr lang="id-ID" sz="5600" dirty="0"/>
              <a:t>			: 8,3 % x 2225 Kg x 25 %  = </a:t>
            </a:r>
            <a:r>
              <a:rPr lang="id-ID" sz="5600" b="1" dirty="0"/>
              <a:t>4,61 Kg</a:t>
            </a:r>
          </a:p>
          <a:p>
            <a:pPr marL="0" indent="0">
              <a:buNone/>
            </a:pPr>
            <a:r>
              <a:rPr lang="id-ID" sz="5600" dirty="0"/>
              <a:t>c.         Buah janjang kosong	: 15 / 150 x 100% = 10 %</a:t>
            </a:r>
          </a:p>
          <a:p>
            <a:pPr marL="0" indent="0">
              <a:buNone/>
            </a:pPr>
            <a:r>
              <a:rPr lang="id-ID" sz="5600" dirty="0"/>
              <a:t>			: 10 % x 2225 Kg x 100% = </a:t>
            </a:r>
            <a:r>
              <a:rPr lang="id-ID" sz="5600" b="1" dirty="0"/>
              <a:t>22,25 Kg</a:t>
            </a:r>
            <a:endParaRPr lang="id-ID" sz="5600" b="1" dirty="0">
              <a:solidFill>
                <a:srgbClr val="FF0000"/>
              </a:solidFill>
            </a:endParaRPr>
          </a:p>
          <a:p>
            <a:pPr marL="457200" indent="-457200">
              <a:buAutoNum type="alphaLcPeriod" startAt="4"/>
            </a:pPr>
            <a:r>
              <a:rPr lang="id-ID" sz="5600" dirty="0"/>
              <a:t> Tangkai Panjang		: 13 / 150 x 100 % = 8,6 %</a:t>
            </a:r>
          </a:p>
          <a:p>
            <a:pPr marL="0" indent="0">
              <a:buNone/>
            </a:pPr>
            <a:r>
              <a:rPr lang="id-ID" sz="5600" dirty="0"/>
              <a:t>			: 8,6 % x 2225 Kg x 1 % = </a:t>
            </a:r>
            <a:r>
              <a:rPr lang="id-ID" sz="5600" b="1" dirty="0"/>
              <a:t>1,9 Kg</a:t>
            </a:r>
          </a:p>
          <a:p>
            <a:pPr marL="457200" indent="-457200">
              <a:buAutoNum type="alphaLcPeriod" startAt="5"/>
            </a:pPr>
            <a:r>
              <a:rPr lang="id-ID" sz="5600" dirty="0"/>
              <a:t>  Berondolan		: 175 Kg / 2225 Kg x 100 % = 7,86</a:t>
            </a:r>
            <a:r>
              <a:rPr lang="id-ID" sz="5600" b="1" dirty="0"/>
              <a:t> %</a:t>
            </a:r>
            <a:r>
              <a:rPr lang="id-ID" sz="5600" dirty="0"/>
              <a:t> </a:t>
            </a:r>
          </a:p>
          <a:p>
            <a:pPr marL="0" indent="0">
              <a:buNone/>
            </a:pPr>
            <a:r>
              <a:rPr lang="id-ID" sz="5600" dirty="0"/>
              <a:t>			: 12,5 % - 7,86 % = 4,6 %</a:t>
            </a:r>
          </a:p>
          <a:p>
            <a:pPr marL="0" indent="0">
              <a:buNone/>
            </a:pPr>
            <a:r>
              <a:rPr lang="id-ID" sz="5600" dirty="0"/>
              <a:t>			: 4,6 % x 2225 Kg x 30 % = </a:t>
            </a:r>
            <a:r>
              <a:rPr lang="id-ID" sz="5600" b="1" dirty="0"/>
              <a:t>30,7 Kg</a:t>
            </a:r>
          </a:p>
          <a:p>
            <a:pPr marL="0" indent="0">
              <a:buNone/>
            </a:pPr>
            <a:r>
              <a:rPr lang="id-ID" sz="5600" dirty="0"/>
              <a:t>f.           Berondolan Kotor		:  20 Kg x 2 = </a:t>
            </a:r>
            <a:r>
              <a:rPr lang="id-ID" sz="5600" b="1" dirty="0"/>
              <a:t>40</a:t>
            </a:r>
            <a:r>
              <a:rPr lang="id-ID" sz="5600" b="1" dirty="0">
                <a:solidFill>
                  <a:srgbClr val="FF0000"/>
                </a:solidFill>
              </a:rPr>
              <a:t> </a:t>
            </a:r>
            <a:r>
              <a:rPr lang="id-ID" sz="5600" b="1" dirty="0"/>
              <a:t>Kg</a:t>
            </a:r>
          </a:p>
          <a:p>
            <a:pPr marL="0" indent="0">
              <a:buNone/>
            </a:pPr>
            <a:r>
              <a:rPr lang="id-ID" sz="5600" dirty="0"/>
              <a:t>g.         Buah janjang kecil&lt;3Kg	: 11 / 150 x 100 % = 7,3 %</a:t>
            </a:r>
          </a:p>
          <a:p>
            <a:pPr marL="0" indent="0">
              <a:buNone/>
            </a:pPr>
            <a:r>
              <a:rPr lang="id-ID" sz="5600" dirty="0"/>
              <a:t>			: 7,3 % x 2225 Kg x 70 % = </a:t>
            </a:r>
            <a:r>
              <a:rPr lang="id-ID" sz="5600" b="1" dirty="0"/>
              <a:t>113,6</a:t>
            </a:r>
            <a:r>
              <a:rPr lang="id-ID" sz="5600" dirty="0"/>
              <a:t> </a:t>
            </a:r>
            <a:r>
              <a:rPr lang="id-ID" sz="5600" b="1" dirty="0"/>
              <a:t>Kg</a:t>
            </a:r>
          </a:p>
          <a:p>
            <a:pPr marL="457200" indent="-457200">
              <a:buAutoNum type="alphaLcPeriod" startAt="8"/>
            </a:pPr>
            <a:r>
              <a:rPr lang="id-ID" sz="5600" dirty="0"/>
              <a:t>Buah menginap OBM	: 0</a:t>
            </a:r>
            <a:endParaRPr lang="id-ID" sz="5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id-ID" sz="6400" b="1" dirty="0"/>
              <a:t>Total Potongan		: a + b + c + d + e + f + g + h </a:t>
            </a:r>
          </a:p>
          <a:p>
            <a:pPr marL="0" indent="0">
              <a:buNone/>
            </a:pPr>
            <a:r>
              <a:rPr lang="id-ID" sz="6400" b="1" dirty="0"/>
              <a:t>			= 111,25 + 4,61 + 22,25 + 1,9 + 30,7 + 40 + 113,6 </a:t>
            </a:r>
          </a:p>
          <a:p>
            <a:pPr marL="0" indent="0">
              <a:buNone/>
            </a:pPr>
            <a:r>
              <a:rPr lang="id-ID" sz="6400" b="1" dirty="0"/>
              <a:t>			= </a:t>
            </a:r>
            <a:r>
              <a:rPr lang="id-ID" sz="6400" b="1" dirty="0">
                <a:solidFill>
                  <a:srgbClr val="FF0000"/>
                </a:solidFill>
              </a:rPr>
              <a:t>324,31 Kg</a:t>
            </a:r>
          </a:p>
          <a:p>
            <a:pPr marL="0" indent="0">
              <a:buNone/>
            </a:pPr>
            <a:r>
              <a:rPr lang="id-ID" sz="6400" b="1" dirty="0"/>
              <a:t>Asumsi harga sebesar Rp 1.500,- maka pendapatan bersih = (2225 Kg x Rp 1500) – (324,31 kg x Rp 1500) </a:t>
            </a:r>
          </a:p>
          <a:p>
            <a:pPr marL="0" indent="0">
              <a:buNone/>
            </a:pPr>
            <a:r>
              <a:rPr lang="id-ID" sz="6400" b="1" dirty="0"/>
              <a:t>			= Rp 3,337,500. – Rp 486,465  = </a:t>
            </a:r>
            <a:r>
              <a:rPr lang="id-ID" sz="6400" b="1" dirty="0">
                <a:solidFill>
                  <a:srgbClr val="FF0000"/>
                </a:solidFill>
              </a:rPr>
              <a:t>Rp 2,851,035.- </a:t>
            </a:r>
            <a:endParaRPr lang="id-ID" sz="3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id-ID" sz="1600" dirty="0">
                <a:solidFill>
                  <a:srgbClr val="FF0000"/>
                </a:solidFill>
              </a:rPr>
              <a:t>    </a:t>
            </a:r>
            <a:endParaRPr lang="id-ID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id-ID" sz="2000" dirty="0"/>
          </a:p>
          <a:p>
            <a:pPr marL="0" indent="0">
              <a:buNone/>
            </a:pPr>
            <a:endParaRPr lang="id-ID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id-ID" sz="2000" b="1" dirty="0">
              <a:solidFill>
                <a:srgbClr val="FF0000"/>
              </a:solidFill>
            </a:endParaRPr>
          </a:p>
          <a:p>
            <a:pPr marL="2286000" lvl="5" indent="0">
              <a:buNone/>
            </a:pPr>
            <a:endParaRPr lang="id-ID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415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49</Words>
  <Application>Microsoft Office PowerPoint</Application>
  <PresentationFormat>Widescreen</PresentationFormat>
  <Paragraphs>88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SIMULASI PERHITUNGAN SANKSI GRADING TANDAN BUAH SEGAR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SIMULASI PERHITUNGAN SANKSI GRADING TANDAN BUAH SEGAR</dc:title>
  <dc:creator>bernandes lingin</dc:creator>
  <cp:lastModifiedBy>Gilang Ramadan</cp:lastModifiedBy>
  <cp:revision>23</cp:revision>
  <dcterms:created xsi:type="dcterms:W3CDTF">2015-12-15T03:33:01Z</dcterms:created>
  <dcterms:modified xsi:type="dcterms:W3CDTF">2022-06-29T02:22:18Z</dcterms:modified>
</cp:coreProperties>
</file>