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  <p:embeddedFont>
      <p:font typeface="Proxima Nova Extrabold"/>
      <p:bold r:id="rId39"/>
    </p:embeddedFont>
    <p:embeddedFont>
      <p:font typeface="Helvetica Neue Light"/>
      <p:regular r:id="rId40"/>
      <p:bold r:id="rId41"/>
      <p:italic r:id="rId42"/>
      <p:boldItalic r:id="rId43"/>
    </p:embeddedFont>
    <p:embeddedFont>
      <p:font typeface="Open Sans Light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hyoXUtIPOJm5T5zKdXCG23ROr/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regular.fntdata"/><Relationship Id="rId42" Type="http://schemas.openxmlformats.org/officeDocument/2006/relationships/font" Target="fonts/HelveticaNeueLight-italic.fntdata"/><Relationship Id="rId41" Type="http://schemas.openxmlformats.org/officeDocument/2006/relationships/font" Target="fonts/HelveticaNeueLight-bold.fntdata"/><Relationship Id="rId44" Type="http://schemas.openxmlformats.org/officeDocument/2006/relationships/font" Target="fonts/OpenSansLight-regular.fntdata"/><Relationship Id="rId43" Type="http://schemas.openxmlformats.org/officeDocument/2006/relationships/font" Target="fonts/HelveticaNeueLight-boldItalic.fntdata"/><Relationship Id="rId46" Type="http://schemas.openxmlformats.org/officeDocument/2006/relationships/font" Target="fonts/OpenSansLight-italic.fntdata"/><Relationship Id="rId45" Type="http://schemas.openxmlformats.org/officeDocument/2006/relationships/font" Target="fonts/Open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regular.fntdata"/><Relationship Id="rId47" Type="http://schemas.openxmlformats.org/officeDocument/2006/relationships/font" Target="fonts/OpenSansLight-boldItalic.fntdata"/><Relationship Id="rId49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ProximaNova-regular.fntdata"/><Relationship Id="rId34" Type="http://schemas.openxmlformats.org/officeDocument/2006/relationships/slide" Target="slides/slide29.xml"/><Relationship Id="rId37" Type="http://schemas.openxmlformats.org/officeDocument/2006/relationships/font" Target="fonts/ProximaNova-italic.fntdata"/><Relationship Id="rId36" Type="http://schemas.openxmlformats.org/officeDocument/2006/relationships/font" Target="fonts/ProximaNova-bold.fntdata"/><Relationship Id="rId39" Type="http://schemas.openxmlformats.org/officeDocument/2006/relationships/font" Target="fonts/ProximaNovaExtrabold-bold.fntdata"/><Relationship Id="rId38" Type="http://schemas.openxmlformats.org/officeDocument/2006/relationships/font" Target="fonts/ProximaNova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3514bab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3514bab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23514bab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23514bab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23514bab2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23514bab2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6" name="Google Shape;74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9" name="Google Shape;75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23514bab2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23514bab2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33bafbc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33bafbc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7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7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7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 u="none" cap="none" strike="noStrike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27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towardsdatascience.com/everything-you-need-to-know-about-activation-functions-in-deep-learning-models-84ba9f82c253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rive.google.com/file/d/1PEREHYjEqLNHWw7utJxjygEpZJ6wDzbD/view?usp=sharing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olab.research.google.com/drive/1NI_cFSHEiK67Idu5nAsMOdj88KKpcVkK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2300" y="156250"/>
            <a:ext cx="5428450" cy="47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that this process results in a prediction for ONE data point!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9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9"/>
          <p:cNvCxnSpPr>
            <a:stCxn id="214" idx="3"/>
            <a:endCxn id="227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6" name="Google Shape;236;p9"/>
          <p:cNvCxnSpPr>
            <a:stCxn id="215" idx="3"/>
            <a:endCxn id="227" idx="1"/>
          </p:cNvCxnSpPr>
          <p:nvPr/>
        </p:nvCxnSpPr>
        <p:spPr>
          <a:xfrm flipH="1" rot="10800000">
            <a:off x="2377550" y="1454575"/>
            <a:ext cx="15354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p9"/>
          <p:cNvCxnSpPr>
            <a:stCxn id="216" idx="3"/>
            <a:endCxn id="227" idx="1"/>
          </p:cNvCxnSpPr>
          <p:nvPr/>
        </p:nvCxnSpPr>
        <p:spPr>
          <a:xfrm flipH="1" rot="10800000">
            <a:off x="2377550" y="1454600"/>
            <a:ext cx="1535400" cy="14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" name="Google Shape;238;p9"/>
          <p:cNvCxnSpPr>
            <a:stCxn id="217" idx="3"/>
            <a:endCxn id="227" idx="1"/>
          </p:cNvCxnSpPr>
          <p:nvPr/>
        </p:nvCxnSpPr>
        <p:spPr>
          <a:xfrm flipH="1" rot="10800000">
            <a:off x="2377550" y="1454625"/>
            <a:ext cx="1535400" cy="22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" name="Google Shape;239;p9"/>
          <p:cNvCxnSpPr>
            <a:stCxn id="218" idx="3"/>
            <a:endCxn id="227" idx="1"/>
          </p:cNvCxnSpPr>
          <p:nvPr/>
        </p:nvCxnSpPr>
        <p:spPr>
          <a:xfrm flipH="1" rot="10800000">
            <a:off x="2377550" y="1454650"/>
            <a:ext cx="1535400" cy="29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0" name="Google Shape;240;p9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9"/>
          <p:cNvCxnSpPr>
            <a:stCxn id="240" idx="1"/>
            <a:endCxn id="219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" name="Google Shape;242;p9"/>
          <p:cNvCxnSpPr>
            <a:stCxn id="214" idx="3"/>
            <a:endCxn id="229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" name="Google Shape;243;p9"/>
          <p:cNvCxnSpPr>
            <a:stCxn id="215" idx="3"/>
            <a:endCxn id="229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p9"/>
          <p:cNvCxnSpPr>
            <a:stCxn id="216" idx="3"/>
            <a:endCxn id="229" idx="1"/>
          </p:cNvCxnSpPr>
          <p:nvPr/>
        </p:nvCxnSpPr>
        <p:spPr>
          <a:xfrm flipH="1" rot="10800000">
            <a:off x="2377550" y="2266700"/>
            <a:ext cx="15801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" name="Google Shape;245;p9"/>
          <p:cNvCxnSpPr>
            <a:stCxn id="217" idx="3"/>
            <a:endCxn id="229" idx="1"/>
          </p:cNvCxnSpPr>
          <p:nvPr/>
        </p:nvCxnSpPr>
        <p:spPr>
          <a:xfrm flipH="1" rot="10800000">
            <a:off x="2377550" y="2266725"/>
            <a:ext cx="1580100" cy="13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" name="Google Shape;246;p9"/>
          <p:cNvCxnSpPr>
            <a:stCxn id="218" idx="3"/>
            <a:endCxn id="229" idx="1"/>
          </p:cNvCxnSpPr>
          <p:nvPr/>
        </p:nvCxnSpPr>
        <p:spPr>
          <a:xfrm flipH="1" rot="10800000">
            <a:off x="2377550" y="2266750"/>
            <a:ext cx="1580100" cy="21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" name="Google Shape;247;p9"/>
          <p:cNvCxnSpPr>
            <a:stCxn id="214" idx="3"/>
            <a:endCxn id="231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8" name="Google Shape;248;p9"/>
          <p:cNvCxnSpPr>
            <a:stCxn id="215" idx="3"/>
            <a:endCxn id="231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9" name="Google Shape;249;p9"/>
          <p:cNvCxnSpPr>
            <a:stCxn id="216" idx="3"/>
            <a:endCxn id="231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" name="Google Shape;250;p9"/>
          <p:cNvCxnSpPr>
            <a:stCxn id="217" idx="3"/>
            <a:endCxn id="231" idx="1"/>
          </p:cNvCxnSpPr>
          <p:nvPr/>
        </p:nvCxnSpPr>
        <p:spPr>
          <a:xfrm flipH="1" rot="10800000">
            <a:off x="2377550" y="3151425"/>
            <a:ext cx="15801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1" name="Google Shape;251;p9"/>
          <p:cNvCxnSpPr>
            <a:stCxn id="218" idx="3"/>
            <a:endCxn id="231" idx="1"/>
          </p:cNvCxnSpPr>
          <p:nvPr/>
        </p:nvCxnSpPr>
        <p:spPr>
          <a:xfrm flipH="1" rot="10800000">
            <a:off x="2377550" y="3151450"/>
            <a:ext cx="1580100" cy="12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" name="Google Shape;252;p9"/>
          <p:cNvCxnSpPr>
            <a:stCxn id="214" idx="3"/>
            <a:endCxn id="233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" name="Google Shape;253;p9"/>
          <p:cNvCxnSpPr>
            <a:stCxn id="215" idx="3"/>
            <a:endCxn id="233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" name="Google Shape;254;p9"/>
          <p:cNvCxnSpPr>
            <a:stCxn id="216" idx="3"/>
            <a:endCxn id="233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" name="Google Shape;255;p9"/>
          <p:cNvCxnSpPr>
            <a:stCxn id="217" idx="3"/>
            <a:endCxn id="233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" name="Google Shape;256;p9"/>
          <p:cNvCxnSpPr>
            <a:stCxn id="218" idx="3"/>
            <a:endCxn id="233" idx="1"/>
          </p:cNvCxnSpPr>
          <p:nvPr/>
        </p:nvCxnSpPr>
        <p:spPr>
          <a:xfrm flipH="1" rot="10800000">
            <a:off x="2377550" y="4035850"/>
            <a:ext cx="15801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" name="Google Shape;257;p9"/>
          <p:cNvCxnSpPr>
            <a:stCxn id="229" idx="3"/>
            <a:endCxn id="219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" name="Google Shape;258;p9"/>
          <p:cNvCxnSpPr>
            <a:stCxn id="231" idx="3"/>
            <a:endCxn id="219" idx="1"/>
          </p:cNvCxnSpPr>
          <p:nvPr/>
        </p:nvCxnSpPr>
        <p:spPr>
          <a:xfrm flipH="1" rot="10800000">
            <a:off x="5275525" y="2659650"/>
            <a:ext cx="185040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p9"/>
          <p:cNvCxnSpPr>
            <a:stCxn id="233" idx="3"/>
            <a:endCxn id="219" idx="1"/>
          </p:cNvCxnSpPr>
          <p:nvPr/>
        </p:nvCxnSpPr>
        <p:spPr>
          <a:xfrm flipH="1" rot="10800000">
            <a:off x="5275525" y="2659475"/>
            <a:ext cx="1850400" cy="13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0" name="Google Shape;260;p9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9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/>
          <p:nvPr/>
        </p:nvSpPr>
        <p:spPr>
          <a:xfrm>
            <a:off x="978225" y="5797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978225" y="15006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1019275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 txBox="1"/>
          <p:nvPr/>
        </p:nvSpPr>
        <p:spPr>
          <a:xfrm>
            <a:off x="1158475" y="733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"/>
          <p:cNvSpPr txBox="1"/>
          <p:nvPr/>
        </p:nvSpPr>
        <p:spPr>
          <a:xfrm>
            <a:off x="1158475" y="16144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 txBox="1"/>
          <p:nvPr/>
        </p:nvSpPr>
        <p:spPr>
          <a:xfrm>
            <a:off x="1505150" y="2495158"/>
            <a:ext cx="42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"/>
          <p:cNvSpPr txBox="1"/>
          <p:nvPr/>
        </p:nvSpPr>
        <p:spPr>
          <a:xfrm>
            <a:off x="1567300" y="4235050"/>
            <a:ext cx="2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 txBox="1"/>
          <p:nvPr/>
        </p:nvSpPr>
        <p:spPr>
          <a:xfrm>
            <a:off x="2559200" y="25"/>
            <a:ext cx="49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fill in some features data for one data point.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10"/>
          <p:cNvCxnSpPr>
            <a:stCxn id="268" idx="3"/>
            <a:endCxn id="280" idx="1"/>
          </p:cNvCxnSpPr>
          <p:nvPr/>
        </p:nvCxnSpPr>
        <p:spPr>
          <a:xfrm>
            <a:off x="2296125" y="901200"/>
            <a:ext cx="2423700" cy="16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p10"/>
          <p:cNvCxnSpPr>
            <a:stCxn id="269" idx="3"/>
            <a:endCxn id="280" idx="1"/>
          </p:cNvCxnSpPr>
          <p:nvPr/>
        </p:nvCxnSpPr>
        <p:spPr>
          <a:xfrm>
            <a:off x="2296125" y="1822075"/>
            <a:ext cx="24237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p10"/>
          <p:cNvCxnSpPr>
            <a:stCxn id="270" idx="3"/>
            <a:endCxn id="280" idx="1"/>
          </p:cNvCxnSpPr>
          <p:nvPr/>
        </p:nvCxnSpPr>
        <p:spPr>
          <a:xfrm flipH="1" rot="10800000">
            <a:off x="2337175" y="2571650"/>
            <a:ext cx="238260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5" name="Google Shape;285;p10"/>
          <p:cNvCxnSpPr>
            <a:stCxn id="271" idx="3"/>
            <a:endCxn id="280" idx="1"/>
          </p:cNvCxnSpPr>
          <p:nvPr/>
        </p:nvCxnSpPr>
        <p:spPr>
          <a:xfrm flipH="1" rot="10800000">
            <a:off x="2337250" y="2571900"/>
            <a:ext cx="23826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" name="Google Shape;286;p10"/>
          <p:cNvCxnSpPr>
            <a:stCxn id="272" idx="3"/>
            <a:endCxn id="280" idx="1"/>
          </p:cNvCxnSpPr>
          <p:nvPr/>
        </p:nvCxnSpPr>
        <p:spPr>
          <a:xfrm flipH="1" rot="10800000">
            <a:off x="2337175" y="2571850"/>
            <a:ext cx="2382600" cy="18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" name="Google Shape;287;p10"/>
          <p:cNvCxnSpPr>
            <a:stCxn id="280" idx="3"/>
            <a:endCxn id="273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8" name="Google Shape;288;p10"/>
          <p:cNvSpPr txBox="1"/>
          <p:nvPr/>
        </p:nvSpPr>
        <p:spPr>
          <a:xfrm>
            <a:off x="1415425" y="3354300"/>
            <a:ext cx="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"/>
          <p:cNvSpPr/>
          <p:nvPr/>
        </p:nvSpPr>
        <p:spPr>
          <a:xfrm>
            <a:off x="1019275" y="6123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1"/>
          <p:cNvSpPr/>
          <p:nvPr/>
        </p:nvSpPr>
        <p:spPr>
          <a:xfrm>
            <a:off x="1019275" y="14876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1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1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1"/>
          <p:cNvSpPr txBox="1"/>
          <p:nvPr/>
        </p:nvSpPr>
        <p:spPr>
          <a:xfrm>
            <a:off x="1158475" y="733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1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1"/>
          <p:cNvSpPr txBox="1"/>
          <p:nvPr/>
        </p:nvSpPr>
        <p:spPr>
          <a:xfrm>
            <a:off x="1198850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1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1"/>
          <p:cNvSpPr txBox="1"/>
          <p:nvPr/>
        </p:nvSpPr>
        <p:spPr>
          <a:xfrm>
            <a:off x="2559200" y="25"/>
            <a:ext cx="649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For each node, a </a:t>
            </a:r>
            <a:r>
              <a:rPr lang="en" u="sng"/>
              <a:t>weight</a:t>
            </a:r>
            <a:r>
              <a:rPr lang="en"/>
              <a:t> is applied to each feature.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  Weights can be positive or negative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- Weights are randomly initialized then adjusted as learning proceeds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6" name="Google Shape;306;p11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1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11"/>
          <p:cNvCxnSpPr>
            <a:stCxn id="293" idx="3"/>
            <a:endCxn id="306" idx="1"/>
          </p:cNvCxnSpPr>
          <p:nvPr/>
        </p:nvCxnSpPr>
        <p:spPr>
          <a:xfrm>
            <a:off x="2337175" y="933750"/>
            <a:ext cx="2382600" cy="16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9" name="Google Shape;309;p11"/>
          <p:cNvCxnSpPr>
            <a:stCxn id="294" idx="3"/>
            <a:endCxn id="306" idx="1"/>
          </p:cNvCxnSpPr>
          <p:nvPr/>
        </p:nvCxnSpPr>
        <p:spPr>
          <a:xfrm>
            <a:off x="2337175" y="1809100"/>
            <a:ext cx="2382600" cy="7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p11"/>
          <p:cNvCxnSpPr>
            <a:stCxn id="295" idx="3"/>
            <a:endCxn id="306" idx="1"/>
          </p:cNvCxnSpPr>
          <p:nvPr/>
        </p:nvCxnSpPr>
        <p:spPr>
          <a:xfrm flipH="1" rot="10800000">
            <a:off x="2337175" y="2571650"/>
            <a:ext cx="238260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" name="Google Shape;311;p11"/>
          <p:cNvCxnSpPr>
            <a:stCxn id="296" idx="3"/>
            <a:endCxn id="306" idx="1"/>
          </p:cNvCxnSpPr>
          <p:nvPr/>
        </p:nvCxnSpPr>
        <p:spPr>
          <a:xfrm flipH="1" rot="10800000">
            <a:off x="2337250" y="2571900"/>
            <a:ext cx="23826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2" name="Google Shape;312;p11"/>
          <p:cNvCxnSpPr>
            <a:stCxn id="297" idx="3"/>
            <a:endCxn id="306" idx="1"/>
          </p:cNvCxnSpPr>
          <p:nvPr/>
        </p:nvCxnSpPr>
        <p:spPr>
          <a:xfrm flipH="1" rot="10800000">
            <a:off x="2337250" y="2571850"/>
            <a:ext cx="2382600" cy="18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3" name="Google Shape;313;p11"/>
          <p:cNvCxnSpPr>
            <a:stCxn id="306" idx="3"/>
            <a:endCxn id="298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4" name="Google Shape;314;p11"/>
          <p:cNvSpPr txBox="1"/>
          <p:nvPr/>
        </p:nvSpPr>
        <p:spPr>
          <a:xfrm>
            <a:off x="2797475" y="918688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1"/>
          <p:cNvSpPr txBox="1"/>
          <p:nvPr/>
        </p:nvSpPr>
        <p:spPr>
          <a:xfrm>
            <a:off x="2377550" y="1629625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1"/>
          <p:cNvSpPr txBox="1"/>
          <p:nvPr/>
        </p:nvSpPr>
        <p:spPr>
          <a:xfrm>
            <a:off x="2377550" y="235940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1"/>
          <p:cNvSpPr txBox="1"/>
          <p:nvPr/>
        </p:nvSpPr>
        <p:spPr>
          <a:xfrm>
            <a:off x="2411000" y="296445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1"/>
          <p:cNvSpPr txBox="1"/>
          <p:nvPr/>
        </p:nvSpPr>
        <p:spPr>
          <a:xfrm>
            <a:off x="2337175" y="363620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/>
          <p:nvPr/>
        </p:nvSpPr>
        <p:spPr>
          <a:xfrm>
            <a:off x="978225" y="6382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2"/>
          <p:cNvSpPr/>
          <p:nvPr/>
        </p:nvSpPr>
        <p:spPr>
          <a:xfrm>
            <a:off x="978225" y="15006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2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2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2"/>
          <p:cNvSpPr/>
          <p:nvPr/>
        </p:nvSpPr>
        <p:spPr>
          <a:xfrm>
            <a:off x="1019275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2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2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2"/>
          <p:cNvSpPr txBox="1"/>
          <p:nvPr/>
        </p:nvSpPr>
        <p:spPr>
          <a:xfrm>
            <a:off x="1117425" y="7596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2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2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2"/>
          <p:cNvSpPr txBox="1"/>
          <p:nvPr/>
        </p:nvSpPr>
        <p:spPr>
          <a:xfrm>
            <a:off x="1117425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2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2"/>
          <p:cNvSpPr txBox="1"/>
          <p:nvPr/>
        </p:nvSpPr>
        <p:spPr>
          <a:xfrm>
            <a:off x="2559200" y="25"/>
            <a:ext cx="497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let’s apply the weights shown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greater the weight, the greater the influence of that feature on Node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2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2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12"/>
          <p:cNvCxnSpPr>
            <a:stCxn id="323" idx="3"/>
            <a:endCxn id="336" idx="1"/>
          </p:cNvCxnSpPr>
          <p:nvPr/>
        </p:nvCxnSpPr>
        <p:spPr>
          <a:xfrm>
            <a:off x="2296125" y="959700"/>
            <a:ext cx="2423700" cy="16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9" name="Google Shape;339;p12"/>
          <p:cNvCxnSpPr>
            <a:stCxn id="324" idx="3"/>
            <a:endCxn id="336" idx="1"/>
          </p:cNvCxnSpPr>
          <p:nvPr/>
        </p:nvCxnSpPr>
        <p:spPr>
          <a:xfrm>
            <a:off x="2296125" y="1822075"/>
            <a:ext cx="24237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0" name="Google Shape;340;p12"/>
          <p:cNvCxnSpPr>
            <a:stCxn id="325" idx="3"/>
            <a:endCxn id="336" idx="1"/>
          </p:cNvCxnSpPr>
          <p:nvPr/>
        </p:nvCxnSpPr>
        <p:spPr>
          <a:xfrm flipH="1" rot="10800000">
            <a:off x="2337175" y="2571650"/>
            <a:ext cx="238260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1" name="Google Shape;341;p12"/>
          <p:cNvCxnSpPr>
            <a:stCxn id="326" idx="3"/>
            <a:endCxn id="336" idx="1"/>
          </p:cNvCxnSpPr>
          <p:nvPr/>
        </p:nvCxnSpPr>
        <p:spPr>
          <a:xfrm flipH="1" rot="10800000">
            <a:off x="2337250" y="2571900"/>
            <a:ext cx="23826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2" name="Google Shape;342;p12"/>
          <p:cNvCxnSpPr>
            <a:stCxn id="327" idx="3"/>
            <a:endCxn id="336" idx="1"/>
          </p:cNvCxnSpPr>
          <p:nvPr/>
        </p:nvCxnSpPr>
        <p:spPr>
          <a:xfrm flipH="1" rot="10800000">
            <a:off x="2337175" y="2571850"/>
            <a:ext cx="2382600" cy="18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3" name="Google Shape;343;p12"/>
          <p:cNvCxnSpPr>
            <a:stCxn id="336" idx="3"/>
            <a:endCxn id="328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4" name="Google Shape;344;p12"/>
          <p:cNvSpPr txBox="1"/>
          <p:nvPr/>
        </p:nvSpPr>
        <p:spPr>
          <a:xfrm>
            <a:off x="2797475" y="918688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2377550" y="1629625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377550" y="235940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2"/>
          <p:cNvSpPr txBox="1"/>
          <p:nvPr/>
        </p:nvSpPr>
        <p:spPr>
          <a:xfrm>
            <a:off x="2411000" y="2911538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-3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2"/>
          <p:cNvSpPr txBox="1"/>
          <p:nvPr/>
        </p:nvSpPr>
        <p:spPr>
          <a:xfrm>
            <a:off x="2337175" y="363620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/>
          <p:nvPr/>
        </p:nvSpPr>
        <p:spPr>
          <a:xfrm>
            <a:off x="978225" y="6382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3"/>
          <p:cNvSpPr/>
          <p:nvPr/>
        </p:nvSpPr>
        <p:spPr>
          <a:xfrm>
            <a:off x="978225" y="15006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3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3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3"/>
          <p:cNvSpPr/>
          <p:nvPr/>
        </p:nvSpPr>
        <p:spPr>
          <a:xfrm>
            <a:off x="1019275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3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3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3"/>
          <p:cNvSpPr txBox="1"/>
          <p:nvPr/>
        </p:nvSpPr>
        <p:spPr>
          <a:xfrm>
            <a:off x="1117425" y="7596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3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3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3"/>
          <p:cNvSpPr txBox="1"/>
          <p:nvPr/>
        </p:nvSpPr>
        <p:spPr>
          <a:xfrm>
            <a:off x="1117425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3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3"/>
          <p:cNvSpPr txBox="1"/>
          <p:nvPr/>
        </p:nvSpPr>
        <p:spPr>
          <a:xfrm>
            <a:off x="2559200" y="25"/>
            <a:ext cx="497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let’s apply the weights shown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greater the weight, the greater the influence of that feature on Node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3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3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13"/>
          <p:cNvCxnSpPr>
            <a:stCxn id="353" idx="3"/>
            <a:endCxn id="366" idx="1"/>
          </p:cNvCxnSpPr>
          <p:nvPr/>
        </p:nvCxnSpPr>
        <p:spPr>
          <a:xfrm>
            <a:off x="2296125" y="959700"/>
            <a:ext cx="2423700" cy="16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9" name="Google Shape;369;p13"/>
          <p:cNvCxnSpPr>
            <a:stCxn id="354" idx="3"/>
            <a:endCxn id="366" idx="1"/>
          </p:cNvCxnSpPr>
          <p:nvPr/>
        </p:nvCxnSpPr>
        <p:spPr>
          <a:xfrm>
            <a:off x="2296125" y="1822075"/>
            <a:ext cx="24237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0" name="Google Shape;370;p13"/>
          <p:cNvCxnSpPr>
            <a:stCxn id="355" idx="3"/>
            <a:endCxn id="366" idx="1"/>
          </p:cNvCxnSpPr>
          <p:nvPr/>
        </p:nvCxnSpPr>
        <p:spPr>
          <a:xfrm flipH="1" rot="10800000">
            <a:off x="2337175" y="2571650"/>
            <a:ext cx="238260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1" name="Google Shape;371;p13"/>
          <p:cNvCxnSpPr>
            <a:stCxn id="356" idx="3"/>
            <a:endCxn id="366" idx="1"/>
          </p:cNvCxnSpPr>
          <p:nvPr/>
        </p:nvCxnSpPr>
        <p:spPr>
          <a:xfrm flipH="1" rot="10800000">
            <a:off x="2337250" y="2571900"/>
            <a:ext cx="23826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2" name="Google Shape;372;p13"/>
          <p:cNvCxnSpPr>
            <a:stCxn id="357" idx="3"/>
            <a:endCxn id="366" idx="1"/>
          </p:cNvCxnSpPr>
          <p:nvPr/>
        </p:nvCxnSpPr>
        <p:spPr>
          <a:xfrm flipH="1" rot="10800000">
            <a:off x="2337175" y="2571850"/>
            <a:ext cx="2382600" cy="18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3" name="Google Shape;373;p13"/>
          <p:cNvCxnSpPr>
            <a:stCxn id="366" idx="3"/>
            <a:endCxn id="358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4" name="Google Shape;374;p13"/>
          <p:cNvSpPr txBox="1"/>
          <p:nvPr/>
        </p:nvSpPr>
        <p:spPr>
          <a:xfrm>
            <a:off x="2797475" y="918688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3"/>
          <p:cNvSpPr txBox="1"/>
          <p:nvPr/>
        </p:nvSpPr>
        <p:spPr>
          <a:xfrm>
            <a:off x="2377550" y="1629625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3"/>
          <p:cNvSpPr txBox="1"/>
          <p:nvPr/>
        </p:nvSpPr>
        <p:spPr>
          <a:xfrm>
            <a:off x="2377550" y="235940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3"/>
          <p:cNvSpPr txBox="1"/>
          <p:nvPr/>
        </p:nvSpPr>
        <p:spPr>
          <a:xfrm>
            <a:off x="2411000" y="2911538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-3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3"/>
          <p:cNvSpPr txBox="1"/>
          <p:nvPr/>
        </p:nvSpPr>
        <p:spPr>
          <a:xfrm>
            <a:off x="2337175" y="363620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3"/>
          <p:cNvSpPr txBox="1"/>
          <p:nvPr/>
        </p:nvSpPr>
        <p:spPr>
          <a:xfrm>
            <a:off x="4125850" y="7596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x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x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-6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-3 = -24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X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13"/>
          <p:cNvCxnSpPr>
            <a:endCxn id="381" idx="1"/>
          </p:cNvCxnSpPr>
          <p:nvPr/>
        </p:nvCxnSpPr>
        <p:spPr>
          <a:xfrm>
            <a:off x="5384350" y="873025"/>
            <a:ext cx="10110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Google Shape;382;p13"/>
          <p:cNvCxnSpPr>
            <a:endCxn id="381" idx="1"/>
          </p:cNvCxnSpPr>
          <p:nvPr/>
        </p:nvCxnSpPr>
        <p:spPr>
          <a:xfrm flipH="1" rot="10800000">
            <a:off x="5306650" y="1300525"/>
            <a:ext cx="1088700" cy="4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1" name="Google Shape;381;p13"/>
          <p:cNvSpPr txBox="1"/>
          <p:nvPr/>
        </p:nvSpPr>
        <p:spPr>
          <a:xfrm>
            <a:off x="6395350" y="1100425"/>
            <a:ext cx="7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4"/>
          <p:cNvSpPr/>
          <p:nvPr/>
        </p:nvSpPr>
        <p:spPr>
          <a:xfrm>
            <a:off x="1019275" y="6759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4"/>
          <p:cNvSpPr/>
          <p:nvPr/>
        </p:nvSpPr>
        <p:spPr>
          <a:xfrm>
            <a:off x="1019350" y="15006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4"/>
          <p:cNvSpPr/>
          <p:nvPr/>
        </p:nvSpPr>
        <p:spPr>
          <a:xfrm>
            <a:off x="1019275" y="23630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4"/>
          <p:cNvSpPr/>
          <p:nvPr/>
        </p:nvSpPr>
        <p:spPr>
          <a:xfrm>
            <a:off x="1019350" y="32329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4"/>
          <p:cNvSpPr/>
          <p:nvPr/>
        </p:nvSpPr>
        <p:spPr>
          <a:xfrm>
            <a:off x="1019350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4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4"/>
          <p:cNvSpPr txBox="1"/>
          <p:nvPr/>
        </p:nvSpPr>
        <p:spPr>
          <a:xfrm>
            <a:off x="1117425" y="797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4"/>
          <p:cNvSpPr txBox="1"/>
          <p:nvPr/>
        </p:nvSpPr>
        <p:spPr>
          <a:xfrm>
            <a:off x="1117425" y="16236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4"/>
          <p:cNvSpPr txBox="1"/>
          <p:nvPr/>
        </p:nvSpPr>
        <p:spPr>
          <a:xfrm>
            <a:off x="1158550" y="24843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4"/>
          <p:cNvSpPr txBox="1"/>
          <p:nvPr/>
        </p:nvSpPr>
        <p:spPr>
          <a:xfrm>
            <a:off x="1117425" y="3354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4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4"/>
          <p:cNvSpPr txBox="1"/>
          <p:nvPr/>
        </p:nvSpPr>
        <p:spPr>
          <a:xfrm>
            <a:off x="2559200" y="25"/>
            <a:ext cx="524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similar process happens for EACH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node has different weights. Note that this shows Node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4"/>
          <p:cNvSpPr/>
          <p:nvPr/>
        </p:nvSpPr>
        <p:spPr>
          <a:xfrm>
            <a:off x="4719725" y="22503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4"/>
          <p:cNvSpPr txBox="1"/>
          <p:nvPr/>
        </p:nvSpPr>
        <p:spPr>
          <a:xfrm>
            <a:off x="4858888" y="23716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p14"/>
          <p:cNvCxnSpPr>
            <a:stCxn id="387" idx="3"/>
            <a:endCxn id="400" idx="1"/>
          </p:cNvCxnSpPr>
          <p:nvPr/>
        </p:nvCxnSpPr>
        <p:spPr>
          <a:xfrm>
            <a:off x="2337175" y="997400"/>
            <a:ext cx="2382600" cy="15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3" name="Google Shape;403;p14"/>
          <p:cNvCxnSpPr>
            <a:stCxn id="388" idx="3"/>
            <a:endCxn id="400" idx="1"/>
          </p:cNvCxnSpPr>
          <p:nvPr/>
        </p:nvCxnSpPr>
        <p:spPr>
          <a:xfrm>
            <a:off x="2337250" y="1822075"/>
            <a:ext cx="2382600" cy="7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4" name="Google Shape;404;p14"/>
          <p:cNvCxnSpPr>
            <a:stCxn id="389" idx="3"/>
            <a:endCxn id="400" idx="1"/>
          </p:cNvCxnSpPr>
          <p:nvPr/>
        </p:nvCxnSpPr>
        <p:spPr>
          <a:xfrm flipH="1" rot="10800000">
            <a:off x="2337175" y="2571650"/>
            <a:ext cx="2382600" cy="1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5" name="Google Shape;405;p14"/>
          <p:cNvCxnSpPr>
            <a:stCxn id="390" idx="3"/>
            <a:endCxn id="400" idx="1"/>
          </p:cNvCxnSpPr>
          <p:nvPr/>
        </p:nvCxnSpPr>
        <p:spPr>
          <a:xfrm flipH="1" rot="10800000">
            <a:off x="2337250" y="2571900"/>
            <a:ext cx="23826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6" name="Google Shape;406;p14"/>
          <p:cNvCxnSpPr>
            <a:stCxn id="391" idx="3"/>
            <a:endCxn id="400" idx="1"/>
          </p:cNvCxnSpPr>
          <p:nvPr/>
        </p:nvCxnSpPr>
        <p:spPr>
          <a:xfrm flipH="1" rot="10800000">
            <a:off x="2337250" y="2571850"/>
            <a:ext cx="2382600" cy="18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7" name="Google Shape;407;p14"/>
          <p:cNvCxnSpPr>
            <a:stCxn id="400" idx="3"/>
            <a:endCxn id="392" idx="1"/>
          </p:cNvCxnSpPr>
          <p:nvPr/>
        </p:nvCxnSpPr>
        <p:spPr>
          <a:xfrm>
            <a:off x="6037625" y="2571750"/>
            <a:ext cx="108810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8" name="Google Shape;408;p14"/>
          <p:cNvSpPr txBox="1"/>
          <p:nvPr/>
        </p:nvSpPr>
        <p:spPr>
          <a:xfrm>
            <a:off x="2797475" y="918688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4"/>
          <p:cNvSpPr txBox="1"/>
          <p:nvPr/>
        </p:nvSpPr>
        <p:spPr>
          <a:xfrm>
            <a:off x="2377550" y="1629625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4"/>
          <p:cNvSpPr txBox="1"/>
          <p:nvPr/>
        </p:nvSpPr>
        <p:spPr>
          <a:xfrm>
            <a:off x="2377550" y="235940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4"/>
          <p:cNvSpPr txBox="1"/>
          <p:nvPr/>
        </p:nvSpPr>
        <p:spPr>
          <a:xfrm>
            <a:off x="2411000" y="2911538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-4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4"/>
          <p:cNvSpPr txBox="1"/>
          <p:nvPr/>
        </p:nvSpPr>
        <p:spPr>
          <a:xfrm>
            <a:off x="2337175" y="3636200"/>
            <a:ext cx="11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4"/>
          <p:cNvSpPr txBox="1"/>
          <p:nvPr/>
        </p:nvSpPr>
        <p:spPr>
          <a:xfrm>
            <a:off x="4344150" y="658000"/>
            <a:ext cx="189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=36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x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x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-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-32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X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14"/>
          <p:cNvCxnSpPr/>
          <p:nvPr/>
        </p:nvCxnSpPr>
        <p:spPr>
          <a:xfrm>
            <a:off x="5424725" y="831175"/>
            <a:ext cx="882600" cy="4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p14"/>
          <p:cNvCxnSpPr/>
          <p:nvPr/>
        </p:nvCxnSpPr>
        <p:spPr>
          <a:xfrm flipH="1" rot="10800000">
            <a:off x="5550425" y="1303600"/>
            <a:ext cx="756900" cy="5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6" name="Google Shape;416;p14"/>
          <p:cNvSpPr txBox="1"/>
          <p:nvPr/>
        </p:nvSpPr>
        <p:spPr>
          <a:xfrm>
            <a:off x="6438625" y="1088950"/>
            <a:ext cx="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3514bab22_0_13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123514bab22_0_13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123514bab22_0_13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123514bab22_0_13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123514bab22_0_13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123514bab22_0_13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123514bab22_0_13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123514bab22_0_13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123514bab22_0_13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123514bab22_0_13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123514bab22_0_13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123514bab22_0_13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23514bab22_0_13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123514bab22_0_13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123514bab22_0_13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123514bab22_0_13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123514bab22_0_13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123514bab22_0_13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123514bab22_0_13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123514bab22_0_13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23514bab22_0_13"/>
          <p:cNvSpPr txBox="1"/>
          <p:nvPr/>
        </p:nvSpPr>
        <p:spPr>
          <a:xfrm>
            <a:off x="4096838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2" name="Google Shape;442;g123514bab22_0_13"/>
          <p:cNvCxnSpPr>
            <a:stCxn id="421" idx="3"/>
            <a:endCxn id="434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3" name="Google Shape;443;g123514bab22_0_13"/>
          <p:cNvCxnSpPr>
            <a:stCxn id="422" idx="3"/>
            <a:endCxn id="434" idx="1"/>
          </p:cNvCxnSpPr>
          <p:nvPr/>
        </p:nvCxnSpPr>
        <p:spPr>
          <a:xfrm flipH="1" rot="10800000">
            <a:off x="2377550" y="1454575"/>
            <a:ext cx="15354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4" name="Google Shape;444;g123514bab22_0_13"/>
          <p:cNvCxnSpPr>
            <a:stCxn id="423" idx="3"/>
            <a:endCxn id="434" idx="1"/>
          </p:cNvCxnSpPr>
          <p:nvPr/>
        </p:nvCxnSpPr>
        <p:spPr>
          <a:xfrm flipH="1" rot="10800000">
            <a:off x="2377550" y="1454600"/>
            <a:ext cx="1535400" cy="14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5" name="Google Shape;445;g123514bab22_0_13"/>
          <p:cNvCxnSpPr>
            <a:stCxn id="424" idx="3"/>
            <a:endCxn id="434" idx="1"/>
          </p:cNvCxnSpPr>
          <p:nvPr/>
        </p:nvCxnSpPr>
        <p:spPr>
          <a:xfrm flipH="1" rot="10800000">
            <a:off x="2377550" y="1454625"/>
            <a:ext cx="1535400" cy="22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6" name="Google Shape;446;g123514bab22_0_13"/>
          <p:cNvCxnSpPr>
            <a:stCxn id="425" idx="3"/>
            <a:endCxn id="434" idx="1"/>
          </p:cNvCxnSpPr>
          <p:nvPr/>
        </p:nvCxnSpPr>
        <p:spPr>
          <a:xfrm flipH="1" rot="10800000">
            <a:off x="2377550" y="1454650"/>
            <a:ext cx="1535400" cy="29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7" name="Google Shape;447;g123514bab22_0_13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8" name="Google Shape;448;g123514bab22_0_13"/>
          <p:cNvCxnSpPr>
            <a:stCxn id="447" idx="1"/>
            <a:endCxn id="426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9" name="Google Shape;449;g123514bab22_0_13"/>
          <p:cNvCxnSpPr>
            <a:stCxn id="421" idx="3"/>
            <a:endCxn id="436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0" name="Google Shape;450;g123514bab22_0_13"/>
          <p:cNvCxnSpPr>
            <a:stCxn id="422" idx="3"/>
            <a:endCxn id="436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1" name="Google Shape;451;g123514bab22_0_13"/>
          <p:cNvCxnSpPr>
            <a:stCxn id="423" idx="3"/>
            <a:endCxn id="436" idx="1"/>
          </p:cNvCxnSpPr>
          <p:nvPr/>
        </p:nvCxnSpPr>
        <p:spPr>
          <a:xfrm flipH="1" rot="10800000">
            <a:off x="2377550" y="2266700"/>
            <a:ext cx="15801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2" name="Google Shape;452;g123514bab22_0_13"/>
          <p:cNvCxnSpPr>
            <a:stCxn id="424" idx="3"/>
            <a:endCxn id="436" idx="1"/>
          </p:cNvCxnSpPr>
          <p:nvPr/>
        </p:nvCxnSpPr>
        <p:spPr>
          <a:xfrm flipH="1" rot="10800000">
            <a:off x="2377550" y="2266725"/>
            <a:ext cx="1580100" cy="13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3" name="Google Shape;453;g123514bab22_0_13"/>
          <p:cNvCxnSpPr>
            <a:stCxn id="425" idx="3"/>
            <a:endCxn id="436" idx="1"/>
          </p:cNvCxnSpPr>
          <p:nvPr/>
        </p:nvCxnSpPr>
        <p:spPr>
          <a:xfrm flipH="1" rot="10800000">
            <a:off x="2377550" y="2266750"/>
            <a:ext cx="1580100" cy="21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4" name="Google Shape;454;g123514bab22_0_13"/>
          <p:cNvCxnSpPr>
            <a:stCxn id="421" idx="3"/>
            <a:endCxn id="438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5" name="Google Shape;455;g123514bab22_0_13"/>
          <p:cNvCxnSpPr>
            <a:stCxn id="422" idx="3"/>
            <a:endCxn id="438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6" name="Google Shape;456;g123514bab22_0_13"/>
          <p:cNvCxnSpPr>
            <a:stCxn id="423" idx="3"/>
            <a:endCxn id="438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7" name="Google Shape;457;g123514bab22_0_13"/>
          <p:cNvCxnSpPr>
            <a:stCxn id="424" idx="3"/>
            <a:endCxn id="438" idx="1"/>
          </p:cNvCxnSpPr>
          <p:nvPr/>
        </p:nvCxnSpPr>
        <p:spPr>
          <a:xfrm flipH="1" rot="10800000">
            <a:off x="2377550" y="3151425"/>
            <a:ext cx="15801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8" name="Google Shape;458;g123514bab22_0_13"/>
          <p:cNvCxnSpPr>
            <a:stCxn id="425" idx="3"/>
            <a:endCxn id="438" idx="1"/>
          </p:cNvCxnSpPr>
          <p:nvPr/>
        </p:nvCxnSpPr>
        <p:spPr>
          <a:xfrm flipH="1" rot="10800000">
            <a:off x="2377550" y="3151450"/>
            <a:ext cx="1580100" cy="12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9" name="Google Shape;459;g123514bab22_0_13"/>
          <p:cNvCxnSpPr>
            <a:stCxn id="421" idx="3"/>
            <a:endCxn id="440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0" name="Google Shape;460;g123514bab22_0_13"/>
          <p:cNvCxnSpPr>
            <a:stCxn id="422" idx="3"/>
            <a:endCxn id="440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1" name="Google Shape;461;g123514bab22_0_13"/>
          <p:cNvCxnSpPr>
            <a:stCxn id="423" idx="3"/>
            <a:endCxn id="440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2" name="Google Shape;462;g123514bab22_0_13"/>
          <p:cNvCxnSpPr>
            <a:stCxn id="424" idx="3"/>
            <a:endCxn id="440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3" name="Google Shape;463;g123514bab22_0_13"/>
          <p:cNvCxnSpPr>
            <a:stCxn id="425" idx="3"/>
            <a:endCxn id="440" idx="1"/>
          </p:cNvCxnSpPr>
          <p:nvPr/>
        </p:nvCxnSpPr>
        <p:spPr>
          <a:xfrm flipH="1" rot="10800000">
            <a:off x="2377550" y="4035850"/>
            <a:ext cx="15801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4" name="Google Shape;464;g123514bab22_0_13"/>
          <p:cNvCxnSpPr>
            <a:stCxn id="436" idx="3"/>
            <a:endCxn id="426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5" name="Google Shape;465;g123514bab22_0_13"/>
          <p:cNvCxnSpPr>
            <a:stCxn id="438" idx="3"/>
            <a:endCxn id="426" idx="1"/>
          </p:cNvCxnSpPr>
          <p:nvPr/>
        </p:nvCxnSpPr>
        <p:spPr>
          <a:xfrm flipH="1" rot="10800000">
            <a:off x="5275525" y="2659650"/>
            <a:ext cx="185040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6" name="Google Shape;466;g123514bab22_0_13"/>
          <p:cNvCxnSpPr>
            <a:stCxn id="440" idx="3"/>
            <a:endCxn id="426" idx="1"/>
          </p:cNvCxnSpPr>
          <p:nvPr/>
        </p:nvCxnSpPr>
        <p:spPr>
          <a:xfrm flipH="1" rot="10800000">
            <a:off x="5275525" y="2659475"/>
            <a:ext cx="1850400" cy="13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7" name="Google Shape;467;g123514bab22_0_13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123514bab22_0_13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123514bab22_0_13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123514bab22_0_13"/>
          <p:cNvSpPr txBox="1"/>
          <p:nvPr/>
        </p:nvSpPr>
        <p:spPr>
          <a:xfrm>
            <a:off x="2775275" y="125800"/>
            <a:ext cx="35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repeats for each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23514bab22_0_1"/>
          <p:cNvSpPr txBox="1"/>
          <p:nvPr/>
        </p:nvSpPr>
        <p:spPr>
          <a:xfrm>
            <a:off x="904100" y="983125"/>
            <a:ext cx="6586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function applies a function to each node </a:t>
            </a:r>
            <a:r>
              <a:rPr lang="en"/>
              <a:t>and defines the output of that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Computational unit connects the weighted inputs through activation function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functions are a way of introducing non-linearity to the neural network to allow them to capture more complex relationships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activation function can also limit the range of final outputs to match the problem type.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123514bab22_0_1"/>
          <p:cNvSpPr txBox="1"/>
          <p:nvPr/>
        </p:nvSpPr>
        <p:spPr>
          <a:xfrm>
            <a:off x="600888" y="125725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2A2D3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Activation Function</a:t>
            </a:r>
            <a:endParaRPr sz="3300">
              <a:solidFill>
                <a:srgbClr val="2A2D3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77" name="Google Shape;477;g123514bab22_0_1"/>
          <p:cNvSpPr txBox="1"/>
          <p:nvPr/>
        </p:nvSpPr>
        <p:spPr>
          <a:xfrm>
            <a:off x="5889675" y="4431025"/>
            <a:ext cx="31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info in this </a:t>
            </a:r>
            <a:r>
              <a:rPr b="0" i="0" lang="en" sz="1400" u="sng" cap="none" strike="noStrike">
                <a:solidFill>
                  <a:srgbClr val="28CD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article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23514bab22_0_4"/>
          <p:cNvSpPr txBox="1"/>
          <p:nvPr/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2D3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Activation Function</a:t>
            </a:r>
            <a:endParaRPr sz="3000">
              <a:solidFill>
                <a:srgbClr val="2A2D3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83" name="Google Shape;483;g123514bab22_0_4"/>
          <p:cNvSpPr txBox="1"/>
          <p:nvPr/>
        </p:nvSpPr>
        <p:spPr>
          <a:xfrm>
            <a:off x="906550" y="2925000"/>
            <a:ext cx="7715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ReLU (Rectified Linear Activation) is very common for hidden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sum is positive, output is the input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But, if the sum is negative, a value of 0 is applied instead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Hyperbolic tangent used in classification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Sigmoid is used for models where we have to predict probability as an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g123514bab22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400" y="835575"/>
            <a:ext cx="5834864" cy="20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6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6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6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6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6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6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6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6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6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6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6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6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6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6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6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6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6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6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6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6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6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0" name="Google Shape;510;p16"/>
          <p:cNvCxnSpPr>
            <a:stCxn id="489" idx="3"/>
            <a:endCxn id="502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1" name="Google Shape;511;p16"/>
          <p:cNvCxnSpPr>
            <a:stCxn id="490" idx="3"/>
            <a:endCxn id="502" idx="1"/>
          </p:cNvCxnSpPr>
          <p:nvPr/>
        </p:nvCxnSpPr>
        <p:spPr>
          <a:xfrm flipH="1" rot="10800000">
            <a:off x="2377550" y="1454575"/>
            <a:ext cx="15354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2" name="Google Shape;512;p16"/>
          <p:cNvCxnSpPr>
            <a:stCxn id="491" idx="3"/>
            <a:endCxn id="502" idx="1"/>
          </p:cNvCxnSpPr>
          <p:nvPr/>
        </p:nvCxnSpPr>
        <p:spPr>
          <a:xfrm flipH="1" rot="10800000">
            <a:off x="2377550" y="1454600"/>
            <a:ext cx="1535400" cy="14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3" name="Google Shape;513;p16"/>
          <p:cNvCxnSpPr>
            <a:stCxn id="492" idx="3"/>
            <a:endCxn id="502" idx="1"/>
          </p:cNvCxnSpPr>
          <p:nvPr/>
        </p:nvCxnSpPr>
        <p:spPr>
          <a:xfrm flipH="1" rot="10800000">
            <a:off x="2377550" y="1454625"/>
            <a:ext cx="1535400" cy="22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4" name="Google Shape;514;p16"/>
          <p:cNvCxnSpPr>
            <a:stCxn id="493" idx="3"/>
            <a:endCxn id="502" idx="1"/>
          </p:cNvCxnSpPr>
          <p:nvPr/>
        </p:nvCxnSpPr>
        <p:spPr>
          <a:xfrm flipH="1" rot="10800000">
            <a:off x="2377550" y="1454650"/>
            <a:ext cx="1535400" cy="29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5" name="Google Shape;515;p16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16;p16"/>
          <p:cNvCxnSpPr>
            <a:stCxn id="515" idx="1"/>
            <a:endCxn id="494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7" name="Google Shape;517;p16"/>
          <p:cNvCxnSpPr>
            <a:stCxn id="489" idx="3"/>
            <a:endCxn id="504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8" name="Google Shape;518;p16"/>
          <p:cNvCxnSpPr>
            <a:stCxn id="490" idx="3"/>
            <a:endCxn id="504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9" name="Google Shape;519;p16"/>
          <p:cNvCxnSpPr>
            <a:stCxn id="491" idx="3"/>
            <a:endCxn id="504" idx="1"/>
          </p:cNvCxnSpPr>
          <p:nvPr/>
        </p:nvCxnSpPr>
        <p:spPr>
          <a:xfrm flipH="1" rot="10800000">
            <a:off x="2377550" y="2266700"/>
            <a:ext cx="15801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0" name="Google Shape;520;p16"/>
          <p:cNvCxnSpPr>
            <a:stCxn id="492" idx="3"/>
            <a:endCxn id="504" idx="1"/>
          </p:cNvCxnSpPr>
          <p:nvPr/>
        </p:nvCxnSpPr>
        <p:spPr>
          <a:xfrm flipH="1" rot="10800000">
            <a:off x="2377550" y="2266725"/>
            <a:ext cx="1580100" cy="13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1" name="Google Shape;521;p16"/>
          <p:cNvCxnSpPr>
            <a:stCxn id="493" idx="3"/>
            <a:endCxn id="504" idx="1"/>
          </p:cNvCxnSpPr>
          <p:nvPr/>
        </p:nvCxnSpPr>
        <p:spPr>
          <a:xfrm flipH="1" rot="10800000">
            <a:off x="2377550" y="2266750"/>
            <a:ext cx="1580100" cy="21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2" name="Google Shape;522;p16"/>
          <p:cNvCxnSpPr>
            <a:stCxn id="489" idx="3"/>
            <a:endCxn id="506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3" name="Google Shape;523;p16"/>
          <p:cNvCxnSpPr>
            <a:stCxn id="490" idx="3"/>
            <a:endCxn id="506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4" name="Google Shape;524;p16"/>
          <p:cNvCxnSpPr>
            <a:stCxn id="491" idx="3"/>
            <a:endCxn id="506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5" name="Google Shape;525;p16"/>
          <p:cNvCxnSpPr>
            <a:stCxn id="492" idx="3"/>
            <a:endCxn id="506" idx="1"/>
          </p:cNvCxnSpPr>
          <p:nvPr/>
        </p:nvCxnSpPr>
        <p:spPr>
          <a:xfrm flipH="1" rot="10800000">
            <a:off x="2377550" y="3151425"/>
            <a:ext cx="15801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6" name="Google Shape;526;p16"/>
          <p:cNvCxnSpPr>
            <a:stCxn id="493" idx="3"/>
            <a:endCxn id="506" idx="1"/>
          </p:cNvCxnSpPr>
          <p:nvPr/>
        </p:nvCxnSpPr>
        <p:spPr>
          <a:xfrm flipH="1" rot="10800000">
            <a:off x="2377550" y="3151450"/>
            <a:ext cx="1580100" cy="12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7" name="Google Shape;527;p16"/>
          <p:cNvCxnSpPr>
            <a:stCxn id="489" idx="3"/>
            <a:endCxn id="508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8" name="Google Shape;528;p16"/>
          <p:cNvCxnSpPr>
            <a:stCxn id="490" idx="3"/>
            <a:endCxn id="508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9" name="Google Shape;529;p16"/>
          <p:cNvCxnSpPr>
            <a:stCxn id="491" idx="3"/>
            <a:endCxn id="508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0" name="Google Shape;530;p16"/>
          <p:cNvCxnSpPr>
            <a:stCxn id="492" idx="3"/>
            <a:endCxn id="508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1" name="Google Shape;531;p16"/>
          <p:cNvCxnSpPr>
            <a:stCxn id="493" idx="3"/>
            <a:endCxn id="508" idx="1"/>
          </p:cNvCxnSpPr>
          <p:nvPr/>
        </p:nvCxnSpPr>
        <p:spPr>
          <a:xfrm flipH="1" rot="10800000">
            <a:off x="2377550" y="4035850"/>
            <a:ext cx="15801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2" name="Google Shape;532;p16"/>
          <p:cNvCxnSpPr>
            <a:stCxn id="504" idx="3"/>
            <a:endCxn id="494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3" name="Google Shape;533;p16"/>
          <p:cNvCxnSpPr>
            <a:stCxn id="506" idx="3"/>
            <a:endCxn id="494" idx="1"/>
          </p:cNvCxnSpPr>
          <p:nvPr/>
        </p:nvCxnSpPr>
        <p:spPr>
          <a:xfrm flipH="1" rot="10800000">
            <a:off x="5275525" y="2659650"/>
            <a:ext cx="185040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4" name="Google Shape;534;p16"/>
          <p:cNvCxnSpPr>
            <a:stCxn id="508" idx="3"/>
            <a:endCxn id="494" idx="1"/>
          </p:cNvCxnSpPr>
          <p:nvPr/>
        </p:nvCxnSpPr>
        <p:spPr>
          <a:xfrm flipH="1" rot="10800000">
            <a:off x="5275525" y="2659475"/>
            <a:ext cx="1850400" cy="13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5" name="Google Shape;535;p16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6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6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6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6"/>
          <p:cNvSpPr txBox="1"/>
          <p:nvPr/>
        </p:nvSpPr>
        <p:spPr>
          <a:xfrm>
            <a:off x="3614100" y="121950"/>
            <a:ext cx="35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Activation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6"/>
          <p:cNvSpPr txBox="1"/>
          <p:nvPr/>
        </p:nvSpPr>
        <p:spPr>
          <a:xfrm>
            <a:off x="5231050" y="1343175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6"/>
          <p:cNvSpPr txBox="1"/>
          <p:nvPr/>
        </p:nvSpPr>
        <p:spPr>
          <a:xfrm>
            <a:off x="5231038" y="2001313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6"/>
          <p:cNvSpPr txBox="1"/>
          <p:nvPr/>
        </p:nvSpPr>
        <p:spPr>
          <a:xfrm>
            <a:off x="5202875" y="3108263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6"/>
          <p:cNvSpPr txBox="1"/>
          <p:nvPr/>
        </p:nvSpPr>
        <p:spPr>
          <a:xfrm>
            <a:off x="5231050" y="395715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44" name="Google Shape;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11 </a:t>
            </a:r>
            <a:endParaRPr b="0" i="0" sz="45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1!</a:t>
            </a:r>
            <a:endParaRPr b="0" i="0" sz="45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b="0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b="0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" id="48" name="Google Shape;48;p2"/>
          <p:cNvPicPr preferRelativeResize="0"/>
          <p:nvPr/>
        </p:nvPicPr>
        <p:blipFill rotWithShape="1">
          <a:blip r:embed="rId4">
            <a:alphaModFix amt="15000"/>
          </a:blip>
          <a:srcRect b="25003" l="0" r="0" t="0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9" name="Google Shape;49;p2"/>
          <p:cNvPicPr preferRelativeResize="0"/>
          <p:nvPr/>
        </p:nvPicPr>
        <p:blipFill rotWithShape="1">
          <a:blip r:embed="rId5">
            <a:alphaModFix amt="15000"/>
          </a:blip>
          <a:srcRect b="0" l="0" r="0" t="0"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7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7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7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7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7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7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7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7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7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7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7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7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7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7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7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7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7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7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7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7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7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9" name="Google Shape;569;p17"/>
          <p:cNvCxnSpPr>
            <a:stCxn id="548" idx="3"/>
            <a:endCxn id="561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0" name="Google Shape;570;p17"/>
          <p:cNvCxnSpPr>
            <a:stCxn id="549" idx="3"/>
            <a:endCxn id="561" idx="1"/>
          </p:cNvCxnSpPr>
          <p:nvPr/>
        </p:nvCxnSpPr>
        <p:spPr>
          <a:xfrm flipH="1" rot="10800000">
            <a:off x="2377550" y="1454575"/>
            <a:ext cx="15354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1" name="Google Shape;571;p17"/>
          <p:cNvCxnSpPr>
            <a:stCxn id="550" idx="3"/>
            <a:endCxn id="561" idx="1"/>
          </p:cNvCxnSpPr>
          <p:nvPr/>
        </p:nvCxnSpPr>
        <p:spPr>
          <a:xfrm flipH="1" rot="10800000">
            <a:off x="2377550" y="1454600"/>
            <a:ext cx="1535400" cy="14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2" name="Google Shape;572;p17"/>
          <p:cNvCxnSpPr>
            <a:stCxn id="551" idx="3"/>
            <a:endCxn id="561" idx="1"/>
          </p:cNvCxnSpPr>
          <p:nvPr/>
        </p:nvCxnSpPr>
        <p:spPr>
          <a:xfrm flipH="1" rot="10800000">
            <a:off x="2377550" y="1454625"/>
            <a:ext cx="1535400" cy="22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3" name="Google Shape;573;p17"/>
          <p:cNvCxnSpPr>
            <a:stCxn id="552" idx="3"/>
            <a:endCxn id="561" idx="1"/>
          </p:cNvCxnSpPr>
          <p:nvPr/>
        </p:nvCxnSpPr>
        <p:spPr>
          <a:xfrm flipH="1" rot="10800000">
            <a:off x="2377550" y="1454650"/>
            <a:ext cx="1535400" cy="29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4" name="Google Shape;574;p17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5" name="Google Shape;575;p17"/>
          <p:cNvCxnSpPr>
            <a:stCxn id="574" idx="1"/>
            <a:endCxn id="553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6" name="Google Shape;576;p17"/>
          <p:cNvCxnSpPr>
            <a:stCxn id="548" idx="3"/>
            <a:endCxn id="563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7" name="Google Shape;577;p17"/>
          <p:cNvCxnSpPr>
            <a:stCxn id="549" idx="3"/>
            <a:endCxn id="563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8" name="Google Shape;578;p17"/>
          <p:cNvCxnSpPr>
            <a:stCxn id="550" idx="3"/>
            <a:endCxn id="563" idx="1"/>
          </p:cNvCxnSpPr>
          <p:nvPr/>
        </p:nvCxnSpPr>
        <p:spPr>
          <a:xfrm flipH="1" rot="10800000">
            <a:off x="2377550" y="2266700"/>
            <a:ext cx="15801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9" name="Google Shape;579;p17"/>
          <p:cNvCxnSpPr>
            <a:stCxn id="551" idx="3"/>
            <a:endCxn id="563" idx="1"/>
          </p:cNvCxnSpPr>
          <p:nvPr/>
        </p:nvCxnSpPr>
        <p:spPr>
          <a:xfrm flipH="1" rot="10800000">
            <a:off x="2377550" y="2266725"/>
            <a:ext cx="1580100" cy="13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0" name="Google Shape;580;p17"/>
          <p:cNvCxnSpPr>
            <a:stCxn id="552" idx="3"/>
            <a:endCxn id="563" idx="1"/>
          </p:cNvCxnSpPr>
          <p:nvPr/>
        </p:nvCxnSpPr>
        <p:spPr>
          <a:xfrm flipH="1" rot="10800000">
            <a:off x="2377550" y="2266750"/>
            <a:ext cx="1580100" cy="21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1" name="Google Shape;581;p17"/>
          <p:cNvCxnSpPr>
            <a:stCxn id="548" idx="3"/>
            <a:endCxn id="565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2" name="Google Shape;582;p17"/>
          <p:cNvCxnSpPr>
            <a:stCxn id="549" idx="3"/>
            <a:endCxn id="565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3" name="Google Shape;583;p17"/>
          <p:cNvCxnSpPr>
            <a:stCxn id="550" idx="3"/>
            <a:endCxn id="565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4" name="Google Shape;584;p17"/>
          <p:cNvCxnSpPr>
            <a:stCxn id="551" idx="3"/>
            <a:endCxn id="565" idx="1"/>
          </p:cNvCxnSpPr>
          <p:nvPr/>
        </p:nvCxnSpPr>
        <p:spPr>
          <a:xfrm flipH="1" rot="10800000">
            <a:off x="2377550" y="3151425"/>
            <a:ext cx="15801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5" name="Google Shape;585;p17"/>
          <p:cNvCxnSpPr>
            <a:stCxn id="552" idx="3"/>
            <a:endCxn id="565" idx="1"/>
          </p:cNvCxnSpPr>
          <p:nvPr/>
        </p:nvCxnSpPr>
        <p:spPr>
          <a:xfrm flipH="1" rot="10800000">
            <a:off x="2377550" y="3151450"/>
            <a:ext cx="1580100" cy="12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6" name="Google Shape;586;p17"/>
          <p:cNvCxnSpPr>
            <a:stCxn id="548" idx="3"/>
            <a:endCxn id="567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7" name="Google Shape;587;p17"/>
          <p:cNvCxnSpPr>
            <a:stCxn id="549" idx="3"/>
            <a:endCxn id="567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8" name="Google Shape;588;p17"/>
          <p:cNvCxnSpPr>
            <a:stCxn id="550" idx="3"/>
            <a:endCxn id="567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9" name="Google Shape;589;p17"/>
          <p:cNvCxnSpPr>
            <a:stCxn id="551" idx="3"/>
            <a:endCxn id="567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0" name="Google Shape;590;p17"/>
          <p:cNvCxnSpPr>
            <a:stCxn id="552" idx="3"/>
            <a:endCxn id="567" idx="1"/>
          </p:cNvCxnSpPr>
          <p:nvPr/>
        </p:nvCxnSpPr>
        <p:spPr>
          <a:xfrm flipH="1" rot="10800000">
            <a:off x="2377550" y="4035850"/>
            <a:ext cx="15801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1" name="Google Shape;591;p17"/>
          <p:cNvCxnSpPr>
            <a:stCxn id="563" idx="3"/>
            <a:endCxn id="553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2" name="Google Shape;592;p17"/>
          <p:cNvCxnSpPr>
            <a:stCxn id="565" idx="3"/>
            <a:endCxn id="553" idx="1"/>
          </p:cNvCxnSpPr>
          <p:nvPr/>
        </p:nvCxnSpPr>
        <p:spPr>
          <a:xfrm flipH="1" rot="10800000">
            <a:off x="5275525" y="2659650"/>
            <a:ext cx="185040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3" name="Google Shape;593;p17"/>
          <p:cNvCxnSpPr>
            <a:stCxn id="567" idx="3"/>
            <a:endCxn id="553" idx="1"/>
          </p:cNvCxnSpPr>
          <p:nvPr/>
        </p:nvCxnSpPr>
        <p:spPr>
          <a:xfrm flipH="1" rot="10800000">
            <a:off x="5275525" y="2659475"/>
            <a:ext cx="1850400" cy="13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4" name="Google Shape;594;p17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7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7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7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7"/>
          <p:cNvSpPr txBox="1"/>
          <p:nvPr/>
        </p:nvSpPr>
        <p:spPr>
          <a:xfrm>
            <a:off x="2775275" y="125800"/>
            <a:ext cx="39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demonstrate the effect of node weights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7"/>
          <p:cNvSpPr txBox="1"/>
          <p:nvPr/>
        </p:nvSpPr>
        <p:spPr>
          <a:xfrm>
            <a:off x="5275500" y="12545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7"/>
          <p:cNvSpPr txBox="1"/>
          <p:nvPr/>
        </p:nvSpPr>
        <p:spPr>
          <a:xfrm>
            <a:off x="5320188" y="2047775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7"/>
          <p:cNvSpPr txBox="1"/>
          <p:nvPr/>
        </p:nvSpPr>
        <p:spPr>
          <a:xfrm>
            <a:off x="5320200" y="30145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7"/>
          <p:cNvSpPr txBox="1"/>
          <p:nvPr/>
        </p:nvSpPr>
        <p:spPr>
          <a:xfrm>
            <a:off x="5320200" y="37696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8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8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8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8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8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8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8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8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8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8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8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8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8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8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8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8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8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8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8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8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8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p18"/>
          <p:cNvCxnSpPr>
            <a:stCxn id="607" idx="3"/>
            <a:endCxn id="620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9" name="Google Shape;629;p18"/>
          <p:cNvCxnSpPr>
            <a:stCxn id="608" idx="3"/>
            <a:endCxn id="620" idx="1"/>
          </p:cNvCxnSpPr>
          <p:nvPr/>
        </p:nvCxnSpPr>
        <p:spPr>
          <a:xfrm flipH="1" rot="10800000">
            <a:off x="2377550" y="1454575"/>
            <a:ext cx="15354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0" name="Google Shape;630;p18"/>
          <p:cNvCxnSpPr>
            <a:stCxn id="609" idx="3"/>
            <a:endCxn id="620" idx="1"/>
          </p:cNvCxnSpPr>
          <p:nvPr/>
        </p:nvCxnSpPr>
        <p:spPr>
          <a:xfrm flipH="1" rot="10800000">
            <a:off x="2377550" y="1454600"/>
            <a:ext cx="1535400" cy="14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1" name="Google Shape;631;p18"/>
          <p:cNvCxnSpPr>
            <a:stCxn id="610" idx="3"/>
            <a:endCxn id="620" idx="1"/>
          </p:cNvCxnSpPr>
          <p:nvPr/>
        </p:nvCxnSpPr>
        <p:spPr>
          <a:xfrm flipH="1" rot="10800000">
            <a:off x="2377550" y="1454625"/>
            <a:ext cx="1535400" cy="22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2" name="Google Shape;632;p18"/>
          <p:cNvCxnSpPr>
            <a:stCxn id="611" idx="3"/>
            <a:endCxn id="620" idx="1"/>
          </p:cNvCxnSpPr>
          <p:nvPr/>
        </p:nvCxnSpPr>
        <p:spPr>
          <a:xfrm flipH="1" rot="10800000">
            <a:off x="2377550" y="1454650"/>
            <a:ext cx="1535400" cy="29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3" name="Google Shape;633;p18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4" name="Google Shape;634;p18"/>
          <p:cNvCxnSpPr>
            <a:stCxn id="633" idx="1"/>
            <a:endCxn id="612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5" name="Google Shape;635;p18"/>
          <p:cNvCxnSpPr>
            <a:stCxn id="607" idx="3"/>
            <a:endCxn id="622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6" name="Google Shape;636;p18"/>
          <p:cNvCxnSpPr>
            <a:stCxn id="608" idx="3"/>
            <a:endCxn id="622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7" name="Google Shape;637;p18"/>
          <p:cNvCxnSpPr>
            <a:stCxn id="609" idx="3"/>
            <a:endCxn id="622" idx="1"/>
          </p:cNvCxnSpPr>
          <p:nvPr/>
        </p:nvCxnSpPr>
        <p:spPr>
          <a:xfrm flipH="1" rot="10800000">
            <a:off x="2377550" y="2266700"/>
            <a:ext cx="15801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8" name="Google Shape;638;p18"/>
          <p:cNvCxnSpPr>
            <a:stCxn id="610" idx="3"/>
            <a:endCxn id="622" idx="1"/>
          </p:cNvCxnSpPr>
          <p:nvPr/>
        </p:nvCxnSpPr>
        <p:spPr>
          <a:xfrm flipH="1" rot="10800000">
            <a:off x="2377550" y="2266725"/>
            <a:ext cx="1580100" cy="13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9" name="Google Shape;639;p18"/>
          <p:cNvCxnSpPr>
            <a:stCxn id="611" idx="3"/>
            <a:endCxn id="622" idx="1"/>
          </p:cNvCxnSpPr>
          <p:nvPr/>
        </p:nvCxnSpPr>
        <p:spPr>
          <a:xfrm flipH="1" rot="10800000">
            <a:off x="2377550" y="2266750"/>
            <a:ext cx="1580100" cy="21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0" name="Google Shape;640;p18"/>
          <p:cNvCxnSpPr>
            <a:stCxn id="607" idx="3"/>
            <a:endCxn id="624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1" name="Google Shape;641;p18"/>
          <p:cNvCxnSpPr>
            <a:stCxn id="608" idx="3"/>
            <a:endCxn id="624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2" name="Google Shape;642;p18"/>
          <p:cNvCxnSpPr>
            <a:stCxn id="609" idx="3"/>
            <a:endCxn id="624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3" name="Google Shape;643;p18"/>
          <p:cNvCxnSpPr>
            <a:stCxn id="610" idx="3"/>
            <a:endCxn id="624" idx="1"/>
          </p:cNvCxnSpPr>
          <p:nvPr/>
        </p:nvCxnSpPr>
        <p:spPr>
          <a:xfrm flipH="1" rot="10800000">
            <a:off x="2377550" y="3151425"/>
            <a:ext cx="15801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4" name="Google Shape;644;p18"/>
          <p:cNvCxnSpPr>
            <a:stCxn id="611" idx="3"/>
            <a:endCxn id="624" idx="1"/>
          </p:cNvCxnSpPr>
          <p:nvPr/>
        </p:nvCxnSpPr>
        <p:spPr>
          <a:xfrm flipH="1" rot="10800000">
            <a:off x="2377550" y="3151450"/>
            <a:ext cx="1580100" cy="12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5" name="Google Shape;645;p18"/>
          <p:cNvCxnSpPr>
            <a:stCxn id="607" idx="3"/>
            <a:endCxn id="626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6" name="Google Shape;646;p18"/>
          <p:cNvCxnSpPr>
            <a:stCxn id="608" idx="3"/>
            <a:endCxn id="626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7" name="Google Shape;647;p18"/>
          <p:cNvCxnSpPr>
            <a:stCxn id="609" idx="3"/>
            <a:endCxn id="626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8" name="Google Shape;648;p18"/>
          <p:cNvCxnSpPr>
            <a:stCxn id="610" idx="3"/>
            <a:endCxn id="626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9" name="Google Shape;649;p18"/>
          <p:cNvCxnSpPr>
            <a:stCxn id="611" idx="3"/>
            <a:endCxn id="626" idx="1"/>
          </p:cNvCxnSpPr>
          <p:nvPr/>
        </p:nvCxnSpPr>
        <p:spPr>
          <a:xfrm flipH="1" rot="10800000">
            <a:off x="2377550" y="4035850"/>
            <a:ext cx="15801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0" name="Google Shape;650;p18"/>
          <p:cNvCxnSpPr>
            <a:stCxn id="622" idx="3"/>
            <a:endCxn id="612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1" name="Google Shape;651;p18"/>
          <p:cNvCxnSpPr>
            <a:stCxn id="624" idx="3"/>
            <a:endCxn id="612" idx="1"/>
          </p:cNvCxnSpPr>
          <p:nvPr/>
        </p:nvCxnSpPr>
        <p:spPr>
          <a:xfrm flipH="1" rot="10800000">
            <a:off x="5275525" y="2659650"/>
            <a:ext cx="185040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2" name="Google Shape;652;p18"/>
          <p:cNvCxnSpPr>
            <a:stCxn id="626" idx="3"/>
            <a:endCxn id="612" idx="1"/>
          </p:cNvCxnSpPr>
          <p:nvPr/>
        </p:nvCxnSpPr>
        <p:spPr>
          <a:xfrm flipH="1" rot="10800000">
            <a:off x="5275525" y="2659475"/>
            <a:ext cx="1850400" cy="13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3" name="Google Shape;653;p18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8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8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8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8"/>
          <p:cNvSpPr txBox="1"/>
          <p:nvPr/>
        </p:nvSpPr>
        <p:spPr>
          <a:xfrm>
            <a:off x="2775275" y="125800"/>
            <a:ext cx="39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Multiply each node by its weight and 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8"/>
          <p:cNvSpPr txBox="1"/>
          <p:nvPr/>
        </p:nvSpPr>
        <p:spPr>
          <a:xfrm>
            <a:off x="5275500" y="12545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8"/>
          <p:cNvSpPr txBox="1"/>
          <p:nvPr/>
        </p:nvSpPr>
        <p:spPr>
          <a:xfrm>
            <a:off x="5320188" y="2047775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8"/>
          <p:cNvSpPr txBox="1"/>
          <p:nvPr/>
        </p:nvSpPr>
        <p:spPr>
          <a:xfrm>
            <a:off x="5320200" y="30145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8"/>
          <p:cNvSpPr txBox="1"/>
          <p:nvPr/>
        </p:nvSpPr>
        <p:spPr>
          <a:xfrm>
            <a:off x="5320200" y="37696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8"/>
          <p:cNvSpPr txBox="1"/>
          <p:nvPr/>
        </p:nvSpPr>
        <p:spPr>
          <a:xfrm>
            <a:off x="6394225" y="162825"/>
            <a:ext cx="25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8"/>
          <p:cNvSpPr txBox="1"/>
          <p:nvPr/>
        </p:nvSpPr>
        <p:spPr>
          <a:xfrm>
            <a:off x="6394225" y="110050"/>
            <a:ext cx="268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x 3 = 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X -1 = -35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1 = 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X 2 = 16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4" name="Google Shape;664;p18"/>
          <p:cNvCxnSpPr/>
          <p:nvPr/>
        </p:nvCxnSpPr>
        <p:spPr>
          <a:xfrm>
            <a:off x="7474725" y="281225"/>
            <a:ext cx="673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5" name="Google Shape;665;p18"/>
          <p:cNvCxnSpPr/>
          <p:nvPr/>
        </p:nvCxnSpPr>
        <p:spPr>
          <a:xfrm flipH="1" rot="10800000">
            <a:off x="7452525" y="621700"/>
            <a:ext cx="673500" cy="3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6" name="Google Shape;666;p18"/>
          <p:cNvSpPr txBox="1"/>
          <p:nvPr/>
        </p:nvSpPr>
        <p:spPr>
          <a:xfrm>
            <a:off x="8311000" y="495850"/>
            <a:ext cx="4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9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9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9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9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9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9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9"/>
          <p:cNvSpPr txBox="1"/>
          <p:nvPr/>
        </p:nvSpPr>
        <p:spPr>
          <a:xfrm>
            <a:off x="7415200" y="2077950"/>
            <a:ext cx="1317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Prediction:</a:t>
            </a:r>
            <a:r>
              <a:rPr lang="en" sz="1200"/>
              <a:t> based on type of problem and activation function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78" name="Google Shape;678;p19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9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9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9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9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9"/>
          <p:cNvSpPr txBox="1"/>
          <p:nvPr/>
        </p:nvSpPr>
        <p:spPr>
          <a:xfrm>
            <a:off x="2329375" y="26900"/>
            <a:ext cx="53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9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9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9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9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9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9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9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9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2" name="Google Shape;692;p19"/>
          <p:cNvCxnSpPr>
            <a:stCxn id="671" idx="3"/>
            <a:endCxn id="684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3" name="Google Shape;693;p19"/>
          <p:cNvCxnSpPr>
            <a:stCxn id="672" idx="3"/>
            <a:endCxn id="684" idx="1"/>
          </p:cNvCxnSpPr>
          <p:nvPr/>
        </p:nvCxnSpPr>
        <p:spPr>
          <a:xfrm flipH="1" rot="10800000">
            <a:off x="2377550" y="1454575"/>
            <a:ext cx="15354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4" name="Google Shape;694;p19"/>
          <p:cNvCxnSpPr>
            <a:stCxn id="673" idx="3"/>
            <a:endCxn id="684" idx="1"/>
          </p:cNvCxnSpPr>
          <p:nvPr/>
        </p:nvCxnSpPr>
        <p:spPr>
          <a:xfrm flipH="1" rot="10800000">
            <a:off x="2377550" y="1454600"/>
            <a:ext cx="1535400" cy="14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5" name="Google Shape;695;p19"/>
          <p:cNvCxnSpPr>
            <a:stCxn id="674" idx="3"/>
            <a:endCxn id="684" idx="1"/>
          </p:cNvCxnSpPr>
          <p:nvPr/>
        </p:nvCxnSpPr>
        <p:spPr>
          <a:xfrm flipH="1" rot="10800000">
            <a:off x="2377550" y="1454625"/>
            <a:ext cx="1535400" cy="22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6" name="Google Shape;696;p19"/>
          <p:cNvCxnSpPr>
            <a:stCxn id="675" idx="3"/>
            <a:endCxn id="684" idx="1"/>
          </p:cNvCxnSpPr>
          <p:nvPr/>
        </p:nvCxnSpPr>
        <p:spPr>
          <a:xfrm flipH="1" rot="10800000">
            <a:off x="2377550" y="1454650"/>
            <a:ext cx="1535400" cy="29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7" name="Google Shape;697;p19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8" name="Google Shape;698;p19"/>
          <p:cNvCxnSpPr>
            <a:stCxn id="697" idx="1"/>
            <a:endCxn id="676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9" name="Google Shape;699;p19"/>
          <p:cNvCxnSpPr>
            <a:stCxn id="671" idx="3"/>
            <a:endCxn id="686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0" name="Google Shape;700;p19"/>
          <p:cNvCxnSpPr>
            <a:stCxn id="672" idx="3"/>
            <a:endCxn id="686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1" name="Google Shape;701;p19"/>
          <p:cNvCxnSpPr>
            <a:stCxn id="673" idx="3"/>
            <a:endCxn id="686" idx="1"/>
          </p:cNvCxnSpPr>
          <p:nvPr/>
        </p:nvCxnSpPr>
        <p:spPr>
          <a:xfrm flipH="1" rot="10800000">
            <a:off x="2377550" y="2266700"/>
            <a:ext cx="15801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2" name="Google Shape;702;p19"/>
          <p:cNvCxnSpPr>
            <a:stCxn id="674" idx="3"/>
            <a:endCxn id="686" idx="1"/>
          </p:cNvCxnSpPr>
          <p:nvPr/>
        </p:nvCxnSpPr>
        <p:spPr>
          <a:xfrm flipH="1" rot="10800000">
            <a:off x="2377550" y="2266725"/>
            <a:ext cx="1580100" cy="13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3" name="Google Shape;703;p19"/>
          <p:cNvCxnSpPr>
            <a:stCxn id="675" idx="3"/>
            <a:endCxn id="686" idx="1"/>
          </p:cNvCxnSpPr>
          <p:nvPr/>
        </p:nvCxnSpPr>
        <p:spPr>
          <a:xfrm flipH="1" rot="10800000">
            <a:off x="2377550" y="2266750"/>
            <a:ext cx="1580100" cy="21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4" name="Google Shape;704;p19"/>
          <p:cNvCxnSpPr>
            <a:stCxn id="671" idx="3"/>
            <a:endCxn id="688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5" name="Google Shape;705;p19"/>
          <p:cNvCxnSpPr>
            <a:stCxn id="672" idx="3"/>
            <a:endCxn id="688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6" name="Google Shape;706;p19"/>
          <p:cNvCxnSpPr>
            <a:stCxn id="673" idx="3"/>
            <a:endCxn id="688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7" name="Google Shape;707;p19"/>
          <p:cNvCxnSpPr>
            <a:stCxn id="674" idx="3"/>
            <a:endCxn id="688" idx="1"/>
          </p:cNvCxnSpPr>
          <p:nvPr/>
        </p:nvCxnSpPr>
        <p:spPr>
          <a:xfrm flipH="1" rot="10800000">
            <a:off x="2377550" y="3151425"/>
            <a:ext cx="15801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8" name="Google Shape;708;p19"/>
          <p:cNvCxnSpPr>
            <a:stCxn id="675" idx="3"/>
            <a:endCxn id="688" idx="1"/>
          </p:cNvCxnSpPr>
          <p:nvPr/>
        </p:nvCxnSpPr>
        <p:spPr>
          <a:xfrm flipH="1" rot="10800000">
            <a:off x="2377550" y="3151450"/>
            <a:ext cx="1580100" cy="12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9" name="Google Shape;709;p19"/>
          <p:cNvCxnSpPr>
            <a:stCxn id="671" idx="3"/>
            <a:endCxn id="690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0" name="Google Shape;710;p19"/>
          <p:cNvCxnSpPr>
            <a:stCxn id="672" idx="3"/>
            <a:endCxn id="690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1" name="Google Shape;711;p19"/>
          <p:cNvCxnSpPr>
            <a:stCxn id="673" idx="3"/>
            <a:endCxn id="690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2" name="Google Shape;712;p19"/>
          <p:cNvCxnSpPr>
            <a:stCxn id="674" idx="3"/>
            <a:endCxn id="690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3" name="Google Shape;713;p19"/>
          <p:cNvCxnSpPr>
            <a:stCxn id="675" idx="3"/>
            <a:endCxn id="690" idx="1"/>
          </p:cNvCxnSpPr>
          <p:nvPr/>
        </p:nvCxnSpPr>
        <p:spPr>
          <a:xfrm flipH="1" rot="10800000">
            <a:off x="2377550" y="4035850"/>
            <a:ext cx="15801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4" name="Google Shape;714;p19"/>
          <p:cNvCxnSpPr>
            <a:stCxn id="686" idx="3"/>
            <a:endCxn id="676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5" name="Google Shape;715;p19"/>
          <p:cNvCxnSpPr>
            <a:stCxn id="688" idx="3"/>
            <a:endCxn id="676" idx="1"/>
          </p:cNvCxnSpPr>
          <p:nvPr/>
        </p:nvCxnSpPr>
        <p:spPr>
          <a:xfrm flipH="1" rot="10800000">
            <a:off x="5275525" y="2659650"/>
            <a:ext cx="185040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6" name="Google Shape;716;p19"/>
          <p:cNvCxnSpPr>
            <a:stCxn id="690" idx="3"/>
            <a:endCxn id="676" idx="1"/>
          </p:cNvCxnSpPr>
          <p:nvPr/>
        </p:nvCxnSpPr>
        <p:spPr>
          <a:xfrm flipH="1" rot="10800000">
            <a:off x="5275525" y="2659475"/>
            <a:ext cx="1850400" cy="13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7" name="Google Shape;717;p19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9"/>
          <p:cNvSpPr/>
          <p:nvPr/>
        </p:nvSpPr>
        <p:spPr>
          <a:xfrm>
            <a:off x="4009500" y="557500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19"/>
          <p:cNvSpPr/>
          <p:nvPr/>
        </p:nvSpPr>
        <p:spPr>
          <a:xfrm>
            <a:off x="7544050" y="152987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19"/>
          <p:cNvSpPr txBox="1"/>
          <p:nvPr/>
        </p:nvSpPr>
        <p:spPr>
          <a:xfrm>
            <a:off x="-939900" y="421850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9"/>
          <p:cNvSpPr txBox="1"/>
          <p:nvPr/>
        </p:nvSpPr>
        <p:spPr>
          <a:xfrm>
            <a:off x="2775275" y="125800"/>
            <a:ext cx="39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is the prediction that is made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9"/>
          <p:cNvSpPr txBox="1"/>
          <p:nvPr/>
        </p:nvSpPr>
        <p:spPr>
          <a:xfrm>
            <a:off x="5275500" y="12545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9"/>
          <p:cNvSpPr txBox="1"/>
          <p:nvPr/>
        </p:nvSpPr>
        <p:spPr>
          <a:xfrm>
            <a:off x="5320188" y="2047775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9"/>
          <p:cNvSpPr txBox="1"/>
          <p:nvPr/>
        </p:nvSpPr>
        <p:spPr>
          <a:xfrm>
            <a:off x="5320200" y="30145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9"/>
          <p:cNvSpPr txBox="1"/>
          <p:nvPr/>
        </p:nvSpPr>
        <p:spPr>
          <a:xfrm>
            <a:off x="5320200" y="3769600"/>
            <a:ext cx="11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weight: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9"/>
          <p:cNvSpPr txBox="1"/>
          <p:nvPr/>
        </p:nvSpPr>
        <p:spPr>
          <a:xfrm>
            <a:off x="6394225" y="162825"/>
            <a:ext cx="25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9"/>
          <p:cNvSpPr txBox="1"/>
          <p:nvPr/>
        </p:nvSpPr>
        <p:spPr>
          <a:xfrm>
            <a:off x="6394225" y="110050"/>
            <a:ext cx="268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x 3 = 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 X -1 = -35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X 1 = 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8X 2 = 16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8" name="Google Shape;728;p19"/>
          <p:cNvCxnSpPr/>
          <p:nvPr/>
        </p:nvCxnSpPr>
        <p:spPr>
          <a:xfrm>
            <a:off x="7474725" y="281225"/>
            <a:ext cx="673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9" name="Google Shape;729;p19"/>
          <p:cNvCxnSpPr/>
          <p:nvPr/>
        </p:nvCxnSpPr>
        <p:spPr>
          <a:xfrm flipH="1" rot="10800000">
            <a:off x="7452525" y="621700"/>
            <a:ext cx="673500" cy="3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0" name="Google Shape;730;p19"/>
          <p:cNvSpPr txBox="1"/>
          <p:nvPr/>
        </p:nvSpPr>
        <p:spPr>
          <a:xfrm>
            <a:off x="8311000" y="495850"/>
            <a:ext cx="4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1"/>
          <p:cNvSpPr txBox="1"/>
          <p:nvPr/>
        </p:nvSpPr>
        <p:spPr>
          <a:xfrm>
            <a:off x="846900" y="497250"/>
            <a:ext cx="714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21"/>
          <p:cNvSpPr txBox="1"/>
          <p:nvPr/>
        </p:nvSpPr>
        <p:spPr>
          <a:xfrm>
            <a:off x="994450" y="1010025"/>
            <a:ext cx="6557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we just went through is called 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‘forward propagation’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because it moves information forward from input → hidden layers → output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does this for each sample and produces an array of predictions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then compares the predictions to the true values in the target (y_train) array and determines the error for each sample.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uses one of many loss 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combine those errors into a 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what sets of weights lead to what array of errors.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now has a function that maps the full set of weights and inputs to a particular Cost, or combined error across all samples.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21"/>
          <p:cNvSpPr txBox="1"/>
          <p:nvPr/>
        </p:nvSpPr>
        <p:spPr>
          <a:xfrm>
            <a:off x="1965725" y="303025"/>
            <a:ext cx="4506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Propagation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2"/>
          <p:cNvSpPr txBox="1"/>
          <p:nvPr/>
        </p:nvSpPr>
        <p:spPr>
          <a:xfrm>
            <a:off x="1480400" y="471825"/>
            <a:ext cx="6549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22"/>
          <p:cNvSpPr txBox="1"/>
          <p:nvPr/>
        </p:nvSpPr>
        <p:spPr>
          <a:xfrm>
            <a:off x="604350" y="1276425"/>
            <a:ext cx="7520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 is the process changing the weights of the nodes to reduce the </a:t>
            </a:r>
            <a:r>
              <a:rPr b="1" i="1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the combination of errors for each sample.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Changing the weights IS the process of learning.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3"/>
          <p:cNvSpPr txBox="1"/>
          <p:nvPr/>
        </p:nvSpPr>
        <p:spPr>
          <a:xfrm>
            <a:off x="1134375" y="318550"/>
            <a:ext cx="709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the model know how to adjust the weights?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23"/>
          <p:cNvSpPr txBox="1"/>
          <p:nvPr/>
        </p:nvSpPr>
        <p:spPr>
          <a:xfrm>
            <a:off x="753650" y="1041125"/>
            <a:ext cx="75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23"/>
          <p:cNvSpPr txBox="1"/>
          <p:nvPr/>
        </p:nvSpPr>
        <p:spPr>
          <a:xfrm>
            <a:off x="1320975" y="825563"/>
            <a:ext cx="67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1" name="Google Shape;751;p23"/>
          <p:cNvPicPr preferRelativeResize="0"/>
          <p:nvPr/>
        </p:nvPicPr>
        <p:blipFill rotWithShape="1">
          <a:blip r:embed="rId3">
            <a:alphaModFix/>
          </a:blip>
          <a:srcRect b="5356" l="0" r="0" t="0"/>
          <a:stretch/>
        </p:blipFill>
        <p:spPr>
          <a:xfrm>
            <a:off x="331100" y="1409125"/>
            <a:ext cx="4696400" cy="27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23"/>
          <p:cNvSpPr txBox="1"/>
          <p:nvPr/>
        </p:nvSpPr>
        <p:spPr>
          <a:xfrm>
            <a:off x="5105200" y="1753313"/>
            <a:ext cx="3947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Analogy Time! 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Imagine you are trying to walk to the lowest point in the area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tentatively put your foot out and see what it feels like (differential equations!)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it is higher, you don’t go that way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it is lower, you take the step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you continue this process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23"/>
          <p:cNvSpPr txBox="1"/>
          <p:nvPr/>
        </p:nvSpPr>
        <p:spPr>
          <a:xfrm>
            <a:off x="1605750" y="1010650"/>
            <a:ext cx="9354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Sum of 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errors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4" name="Google Shape;754;p23"/>
          <p:cNvCxnSpPr>
            <a:stCxn id="753" idx="1"/>
          </p:cNvCxnSpPr>
          <p:nvPr/>
        </p:nvCxnSpPr>
        <p:spPr>
          <a:xfrm flipH="1">
            <a:off x="955950" y="1318450"/>
            <a:ext cx="649800" cy="1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5" name="Google Shape;755;p23"/>
          <p:cNvSpPr txBox="1"/>
          <p:nvPr/>
        </p:nvSpPr>
        <p:spPr>
          <a:xfrm>
            <a:off x="1853975" y="4293725"/>
            <a:ext cx="2461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Value of one specific weight</a:t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6" name="Google Shape;756;p23"/>
          <p:cNvCxnSpPr>
            <a:stCxn id="755" idx="0"/>
          </p:cNvCxnSpPr>
          <p:nvPr/>
        </p:nvCxnSpPr>
        <p:spPr>
          <a:xfrm rot="10800000">
            <a:off x="2654675" y="3964625"/>
            <a:ext cx="430200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4"/>
          <p:cNvSpPr txBox="1"/>
          <p:nvPr/>
        </p:nvSpPr>
        <p:spPr>
          <a:xfrm>
            <a:off x="717875" y="296025"/>
            <a:ext cx="6364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2" name="Google Shape;762;p24"/>
          <p:cNvGrpSpPr/>
          <p:nvPr/>
        </p:nvGrpSpPr>
        <p:grpSpPr>
          <a:xfrm>
            <a:off x="4415725" y="470675"/>
            <a:ext cx="3582000" cy="376450"/>
            <a:chOff x="2109125" y="4043475"/>
            <a:chExt cx="3582000" cy="376450"/>
          </a:xfrm>
        </p:grpSpPr>
        <p:cxnSp>
          <p:nvCxnSpPr>
            <p:cNvPr id="763" name="Google Shape;763;p24"/>
            <p:cNvCxnSpPr/>
            <p:nvPr/>
          </p:nvCxnSpPr>
          <p:spPr>
            <a:xfrm>
              <a:off x="2109125" y="4043475"/>
              <a:ext cx="3582000" cy="147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64" name="Google Shape;764;p24"/>
            <p:cNvCxnSpPr/>
            <p:nvPr/>
          </p:nvCxnSpPr>
          <p:spPr>
            <a:xfrm rot="10800000">
              <a:off x="2152775" y="4401925"/>
              <a:ext cx="3494700" cy="180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765" name="Google Shape;765;p24"/>
          <p:cNvSpPr txBox="1"/>
          <p:nvPr/>
        </p:nvSpPr>
        <p:spPr>
          <a:xfrm>
            <a:off x="1284175" y="540000"/>
            <a:ext cx="5972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 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when: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Propagation</a:t>
            </a:r>
            <a:endParaRPr b="0" i="0" sz="17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makes predictions on 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points, or observations.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calculates the 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Function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combining those errors using a 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Function</a:t>
            </a:r>
            <a:b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Propagation</a:t>
            </a:r>
            <a:b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uses 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determine how each weight in each layer needs to change in order to minimize the 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Function</a:t>
            </a:r>
            <a:endParaRPr b="1" i="0" sz="13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5"/>
          <p:cNvSpPr txBox="1"/>
          <p:nvPr/>
        </p:nvSpPr>
        <p:spPr>
          <a:xfrm>
            <a:off x="776775" y="1617450"/>
            <a:ext cx="7561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model can and often do have MANY hidden layers!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(Today’s Neural Networks can even have up to 1000s of layers!!)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layer discovers increasingly complex patterns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Networks are often used for complex tasks such as interpreting images, reading texts, and much more.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5"/>
          <p:cNvSpPr txBox="1"/>
          <p:nvPr>
            <p:ph idx="4294967295"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Neural Networks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6"/>
          <p:cNvSpPr txBox="1"/>
          <p:nvPr/>
        </p:nvSpPr>
        <p:spPr>
          <a:xfrm>
            <a:off x="1974300" y="734300"/>
            <a:ext cx="5195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26"/>
          <p:cNvSpPr txBox="1"/>
          <p:nvPr/>
        </p:nvSpPr>
        <p:spPr>
          <a:xfrm>
            <a:off x="753650" y="753650"/>
            <a:ext cx="7225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Code-a-long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Next, we will </a:t>
            </a:r>
            <a:r>
              <a:rPr lang="en"/>
              <a:t>go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together to build a neural network in Keras.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Here is the notebook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23514bab22_0_66"/>
          <p:cNvSpPr txBox="1"/>
          <p:nvPr/>
        </p:nvSpPr>
        <p:spPr>
          <a:xfrm>
            <a:off x="2891450" y="1265000"/>
            <a:ext cx="35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Practice Mock belt exam</a:t>
            </a:r>
            <a:endParaRPr/>
          </a:p>
        </p:txBody>
      </p:sp>
      <p:sp>
        <p:nvSpPr>
          <p:cNvPr id="783" name="Google Shape;783;g123514bab22_0_66"/>
          <p:cNvSpPr txBox="1"/>
          <p:nvPr/>
        </p:nvSpPr>
        <p:spPr>
          <a:xfrm>
            <a:off x="1642975" y="1740500"/>
            <a:ext cx="57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g123514bab22_0_66"/>
          <p:cNvSpPr txBox="1"/>
          <p:nvPr/>
        </p:nvSpPr>
        <p:spPr>
          <a:xfrm>
            <a:off x="1851050" y="2140700"/>
            <a:ext cx="52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discuss the </a:t>
            </a:r>
            <a:r>
              <a:rPr lang="en"/>
              <a:t>solution in office hours Thursday.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333bafbc1_0_34"/>
          <p:cNvSpPr txBox="1"/>
          <p:nvPr>
            <p:ph type="title"/>
          </p:nvPr>
        </p:nvSpPr>
        <p:spPr>
          <a:xfrm>
            <a:off x="666750" y="-1"/>
            <a:ext cx="7810500" cy="5442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55" name="Google Shape;55;g12333bafbc1_0_34"/>
          <p:cNvSpPr txBox="1"/>
          <p:nvPr>
            <p:ph idx="1" type="body"/>
          </p:nvPr>
        </p:nvSpPr>
        <p:spPr>
          <a:xfrm>
            <a:off x="666750" y="879525"/>
            <a:ext cx="7810500" cy="38964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/>
              <a:t>Assignments Due this Week by Friday at 9am PST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/>
              <a:t>Belt Exam </a:t>
            </a:r>
            <a:endParaRPr u="sng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April 8th - April 10th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Must have attended 80% of classes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Must have submitted all assignments from weeks 1 &amp; 2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Resubmits from week 1 are due by Friday at 9am PST (April 8th)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/>
        </p:nvSpPr>
        <p:spPr>
          <a:xfrm>
            <a:off x="1149900" y="442875"/>
            <a:ext cx="7210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Goals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1188750" y="1173225"/>
            <a:ext cx="5998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this lesson you will be able 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a neural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how the parts of a neural network fit together, including: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a simple feed-forward neural network in Keras using densely connected layers.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633438" y="21430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Neural Networks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5486375" y="239165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6301350" y="270590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3983375" y="281700"/>
            <a:ext cx="4254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 back to linear regression: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feature is multiplied by a coefficient (weight) and they are added together along with the intercept.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feature has an 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5"/>
          <p:cNvCxnSpPr>
            <a:stCxn id="71" idx="3"/>
            <a:endCxn id="76" idx="1"/>
          </p:cNvCxnSpPr>
          <p:nvPr/>
        </p:nvCxnSpPr>
        <p:spPr>
          <a:xfrm>
            <a:off x="2377550" y="1382250"/>
            <a:ext cx="3108900" cy="15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" name="Google Shape;85;p5"/>
          <p:cNvCxnSpPr>
            <a:stCxn id="72" idx="3"/>
            <a:endCxn id="76" idx="1"/>
          </p:cNvCxnSpPr>
          <p:nvPr/>
        </p:nvCxnSpPr>
        <p:spPr>
          <a:xfrm>
            <a:off x="2377550" y="2145475"/>
            <a:ext cx="3108900" cy="7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" name="Google Shape;86;p5"/>
          <p:cNvCxnSpPr>
            <a:stCxn id="73" idx="3"/>
            <a:endCxn id="76" idx="1"/>
          </p:cNvCxnSpPr>
          <p:nvPr/>
        </p:nvCxnSpPr>
        <p:spPr>
          <a:xfrm flipH="1" rot="10800000">
            <a:off x="2377550" y="2906000"/>
            <a:ext cx="31089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" name="Google Shape;87;p5"/>
          <p:cNvCxnSpPr>
            <a:stCxn id="74" idx="3"/>
            <a:endCxn id="76" idx="1"/>
          </p:cNvCxnSpPr>
          <p:nvPr/>
        </p:nvCxnSpPr>
        <p:spPr>
          <a:xfrm flipH="1" rot="10800000">
            <a:off x="2377550" y="2906025"/>
            <a:ext cx="3108900" cy="7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" name="Google Shape;88;p5"/>
          <p:cNvCxnSpPr>
            <a:stCxn id="75" idx="3"/>
            <a:endCxn id="76" idx="1"/>
          </p:cNvCxnSpPr>
          <p:nvPr/>
        </p:nvCxnSpPr>
        <p:spPr>
          <a:xfrm flipH="1" rot="10800000">
            <a:off x="2377550" y="2906050"/>
            <a:ext cx="3108900" cy="15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" name="Google Shape;89;p5"/>
          <p:cNvSpPr/>
          <p:nvPr/>
        </p:nvSpPr>
        <p:spPr>
          <a:xfrm>
            <a:off x="1161925" y="37742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5872175" y="180527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25650" y="2466925"/>
            <a:ext cx="73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X1 * W1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X2 * W2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X3 * W3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X4 * W4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X5 * W5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Intercept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6247475" y="2714600"/>
            <a:ext cx="5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4572000" y="3808750"/>
            <a:ext cx="32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4555900" y="4036725"/>
            <a:ext cx="338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linear model </a:t>
            </a:r>
            <a:r>
              <a:rPr b="1" i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 =  Σ(</a:t>
            </a:r>
            <a:r>
              <a:rPr i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xi*wi</a:t>
            </a:r>
            <a:r>
              <a:rPr b="1" i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+ </a:t>
            </a:r>
            <a:r>
              <a:rPr i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bias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2344175" y="0"/>
            <a:ext cx="638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neural network has (at least one) additional layer(s) that take into account </a:t>
            </a:r>
            <a:r>
              <a:rPr b="0" i="1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interactions between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features.  </a:t>
            </a:r>
            <a:endParaRPr b="0" i="0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7455950" y="1509250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1113350" y="40017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3957625" y="520500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2337175" y="0"/>
            <a:ext cx="49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shows how Node 1 takes information from each feature to produce an output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3904150" y="192085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4052250" y="20422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7"/>
          <p:cNvCxnSpPr>
            <a:stCxn id="127" idx="3"/>
            <a:endCxn id="140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p7"/>
          <p:cNvCxnSpPr>
            <a:stCxn id="128" idx="3"/>
            <a:endCxn id="140" idx="1"/>
          </p:cNvCxnSpPr>
          <p:nvPr/>
        </p:nvCxnSpPr>
        <p:spPr>
          <a:xfrm flipH="1" rot="10800000">
            <a:off x="2377550" y="1454575"/>
            <a:ext cx="15354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7"/>
          <p:cNvCxnSpPr>
            <a:stCxn id="129" idx="3"/>
            <a:endCxn id="140" idx="1"/>
          </p:cNvCxnSpPr>
          <p:nvPr/>
        </p:nvCxnSpPr>
        <p:spPr>
          <a:xfrm flipH="1" rot="10800000">
            <a:off x="2377550" y="1454600"/>
            <a:ext cx="1535400" cy="14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p7"/>
          <p:cNvCxnSpPr>
            <a:stCxn id="130" idx="3"/>
            <a:endCxn id="140" idx="1"/>
          </p:cNvCxnSpPr>
          <p:nvPr/>
        </p:nvCxnSpPr>
        <p:spPr>
          <a:xfrm flipH="1" rot="10800000">
            <a:off x="2377550" y="1454625"/>
            <a:ext cx="1535400" cy="22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7"/>
          <p:cNvCxnSpPr>
            <a:stCxn id="131" idx="3"/>
            <a:endCxn id="140" idx="1"/>
          </p:cNvCxnSpPr>
          <p:nvPr/>
        </p:nvCxnSpPr>
        <p:spPr>
          <a:xfrm flipH="1" rot="10800000">
            <a:off x="2377550" y="1454650"/>
            <a:ext cx="1535400" cy="29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" name="Google Shape;153;p7"/>
          <p:cNvSpPr/>
          <p:nvPr/>
        </p:nvSpPr>
        <p:spPr>
          <a:xfrm>
            <a:off x="7415200" y="152987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4009500" y="55592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7"/>
          <p:cNvCxnSpPr/>
          <p:nvPr/>
        </p:nvCxnSpPr>
        <p:spPr>
          <a:xfrm>
            <a:off x="5231050" y="1454650"/>
            <a:ext cx="1885800" cy="10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/>
          <p:nvPr/>
        </p:nvSpPr>
        <p:spPr>
          <a:xfrm>
            <a:off x="1059650" y="10608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1059650" y="182402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1059650" y="258725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1059650" y="3345075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1059650" y="4102900"/>
            <a:ext cx="1317900" cy="64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7125850" y="2145200"/>
            <a:ext cx="1896600" cy="1028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7415200" y="24621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1198850" y="11821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1198850" y="194537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1198850" y="27059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1198850" y="3466425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1198850" y="423505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2344175" y="26900"/>
            <a:ext cx="49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happens with each of the nodes in the hidden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more nodes we have, the more interactions we capture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3913050" y="113315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4096825" y="1254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3957625" y="194537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4096825" y="20900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3957625" y="2829900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4096825" y="29783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3957625" y="3714425"/>
            <a:ext cx="1317900" cy="6429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4052250" y="38125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8"/>
          <p:cNvCxnSpPr>
            <a:stCxn id="161" idx="3"/>
            <a:endCxn id="174" idx="1"/>
          </p:cNvCxnSpPr>
          <p:nvPr/>
        </p:nvCxnSpPr>
        <p:spPr>
          <a:xfrm>
            <a:off x="2377550" y="1382250"/>
            <a:ext cx="15354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p8"/>
          <p:cNvCxnSpPr>
            <a:stCxn id="162" idx="3"/>
            <a:endCxn id="174" idx="1"/>
          </p:cNvCxnSpPr>
          <p:nvPr/>
        </p:nvCxnSpPr>
        <p:spPr>
          <a:xfrm flipH="1" rot="10800000">
            <a:off x="2377550" y="1454575"/>
            <a:ext cx="15354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8"/>
          <p:cNvCxnSpPr>
            <a:stCxn id="163" idx="3"/>
            <a:endCxn id="174" idx="1"/>
          </p:cNvCxnSpPr>
          <p:nvPr/>
        </p:nvCxnSpPr>
        <p:spPr>
          <a:xfrm flipH="1" rot="10800000">
            <a:off x="2377550" y="1454600"/>
            <a:ext cx="1535400" cy="14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8"/>
          <p:cNvCxnSpPr>
            <a:stCxn id="164" idx="3"/>
            <a:endCxn id="174" idx="1"/>
          </p:cNvCxnSpPr>
          <p:nvPr/>
        </p:nvCxnSpPr>
        <p:spPr>
          <a:xfrm flipH="1" rot="10800000">
            <a:off x="2377550" y="1454625"/>
            <a:ext cx="1535400" cy="22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8"/>
          <p:cNvCxnSpPr>
            <a:stCxn id="165" idx="3"/>
            <a:endCxn id="174" idx="1"/>
          </p:cNvCxnSpPr>
          <p:nvPr/>
        </p:nvCxnSpPr>
        <p:spPr>
          <a:xfrm flipH="1" rot="10800000">
            <a:off x="2377550" y="1454650"/>
            <a:ext cx="1535400" cy="29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8"/>
          <p:cNvSpPr txBox="1"/>
          <p:nvPr/>
        </p:nvSpPr>
        <p:spPr>
          <a:xfrm>
            <a:off x="5239950" y="1435900"/>
            <a:ext cx="7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8"/>
          <p:cNvCxnSpPr>
            <a:stCxn id="187" idx="1"/>
            <a:endCxn id="166" idx="1"/>
          </p:cNvCxnSpPr>
          <p:nvPr/>
        </p:nvCxnSpPr>
        <p:spPr>
          <a:xfrm>
            <a:off x="5239950" y="1636000"/>
            <a:ext cx="1885800" cy="10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8"/>
          <p:cNvCxnSpPr>
            <a:stCxn id="161" idx="3"/>
            <a:endCxn id="176" idx="1"/>
          </p:cNvCxnSpPr>
          <p:nvPr/>
        </p:nvCxnSpPr>
        <p:spPr>
          <a:xfrm>
            <a:off x="2377550" y="1382250"/>
            <a:ext cx="1580100" cy="8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8"/>
          <p:cNvCxnSpPr>
            <a:stCxn id="162" idx="3"/>
            <a:endCxn id="176" idx="1"/>
          </p:cNvCxnSpPr>
          <p:nvPr/>
        </p:nvCxnSpPr>
        <p:spPr>
          <a:xfrm>
            <a:off x="2377550" y="2145475"/>
            <a:ext cx="158010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p8"/>
          <p:cNvCxnSpPr>
            <a:stCxn id="163" idx="3"/>
            <a:endCxn id="176" idx="1"/>
          </p:cNvCxnSpPr>
          <p:nvPr/>
        </p:nvCxnSpPr>
        <p:spPr>
          <a:xfrm flipH="1" rot="10800000">
            <a:off x="2377550" y="2266700"/>
            <a:ext cx="15801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p8"/>
          <p:cNvCxnSpPr>
            <a:stCxn id="164" idx="3"/>
            <a:endCxn id="176" idx="1"/>
          </p:cNvCxnSpPr>
          <p:nvPr/>
        </p:nvCxnSpPr>
        <p:spPr>
          <a:xfrm flipH="1" rot="10800000">
            <a:off x="2377550" y="2266725"/>
            <a:ext cx="1580100" cy="13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p8"/>
          <p:cNvCxnSpPr>
            <a:stCxn id="165" idx="3"/>
            <a:endCxn id="176" idx="1"/>
          </p:cNvCxnSpPr>
          <p:nvPr/>
        </p:nvCxnSpPr>
        <p:spPr>
          <a:xfrm flipH="1" rot="10800000">
            <a:off x="2377550" y="2266750"/>
            <a:ext cx="1580100" cy="21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" name="Google Shape;194;p8"/>
          <p:cNvCxnSpPr>
            <a:stCxn id="161" idx="3"/>
            <a:endCxn id="178" idx="1"/>
          </p:cNvCxnSpPr>
          <p:nvPr/>
        </p:nvCxnSpPr>
        <p:spPr>
          <a:xfrm>
            <a:off x="2377550" y="1382250"/>
            <a:ext cx="1580100" cy="17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" name="Google Shape;195;p8"/>
          <p:cNvCxnSpPr>
            <a:stCxn id="162" idx="3"/>
            <a:endCxn id="178" idx="1"/>
          </p:cNvCxnSpPr>
          <p:nvPr/>
        </p:nvCxnSpPr>
        <p:spPr>
          <a:xfrm>
            <a:off x="2377550" y="2145475"/>
            <a:ext cx="1580100" cy="10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p8"/>
          <p:cNvCxnSpPr>
            <a:stCxn id="163" idx="3"/>
            <a:endCxn id="178" idx="1"/>
          </p:cNvCxnSpPr>
          <p:nvPr/>
        </p:nvCxnSpPr>
        <p:spPr>
          <a:xfrm>
            <a:off x="2377550" y="2908700"/>
            <a:ext cx="1580100" cy="2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Google Shape;197;p8"/>
          <p:cNvCxnSpPr>
            <a:stCxn id="164" idx="3"/>
            <a:endCxn id="178" idx="1"/>
          </p:cNvCxnSpPr>
          <p:nvPr/>
        </p:nvCxnSpPr>
        <p:spPr>
          <a:xfrm flipH="1" rot="10800000">
            <a:off x="2377550" y="3151425"/>
            <a:ext cx="15801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p8"/>
          <p:cNvCxnSpPr>
            <a:stCxn id="165" idx="3"/>
            <a:endCxn id="178" idx="1"/>
          </p:cNvCxnSpPr>
          <p:nvPr/>
        </p:nvCxnSpPr>
        <p:spPr>
          <a:xfrm flipH="1" rot="10800000">
            <a:off x="2377550" y="3151450"/>
            <a:ext cx="1580100" cy="12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" name="Google Shape;199;p8"/>
          <p:cNvCxnSpPr>
            <a:stCxn id="161" idx="3"/>
            <a:endCxn id="180" idx="1"/>
          </p:cNvCxnSpPr>
          <p:nvPr/>
        </p:nvCxnSpPr>
        <p:spPr>
          <a:xfrm>
            <a:off x="2377550" y="1382250"/>
            <a:ext cx="1580100" cy="26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" name="Google Shape;200;p8"/>
          <p:cNvCxnSpPr>
            <a:stCxn id="162" idx="3"/>
            <a:endCxn id="180" idx="1"/>
          </p:cNvCxnSpPr>
          <p:nvPr/>
        </p:nvCxnSpPr>
        <p:spPr>
          <a:xfrm>
            <a:off x="2377550" y="2145475"/>
            <a:ext cx="1580100" cy="18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p8"/>
          <p:cNvCxnSpPr>
            <a:stCxn id="163" idx="3"/>
            <a:endCxn id="180" idx="1"/>
          </p:cNvCxnSpPr>
          <p:nvPr/>
        </p:nvCxnSpPr>
        <p:spPr>
          <a:xfrm>
            <a:off x="2377550" y="2908700"/>
            <a:ext cx="1580100" cy="11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8"/>
          <p:cNvCxnSpPr>
            <a:stCxn id="164" idx="3"/>
            <a:endCxn id="180" idx="1"/>
          </p:cNvCxnSpPr>
          <p:nvPr/>
        </p:nvCxnSpPr>
        <p:spPr>
          <a:xfrm>
            <a:off x="2377550" y="3666525"/>
            <a:ext cx="1580100" cy="3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" name="Google Shape;203;p8"/>
          <p:cNvCxnSpPr>
            <a:stCxn id="165" idx="3"/>
            <a:endCxn id="180" idx="1"/>
          </p:cNvCxnSpPr>
          <p:nvPr/>
        </p:nvCxnSpPr>
        <p:spPr>
          <a:xfrm flipH="1" rot="10800000">
            <a:off x="2377550" y="4035850"/>
            <a:ext cx="15801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" name="Google Shape;204;p8"/>
          <p:cNvCxnSpPr>
            <a:stCxn id="176" idx="3"/>
            <a:endCxn id="166" idx="1"/>
          </p:cNvCxnSpPr>
          <p:nvPr/>
        </p:nvCxnSpPr>
        <p:spPr>
          <a:xfrm>
            <a:off x="5275525" y="2266825"/>
            <a:ext cx="1850400" cy="3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" name="Google Shape;205;p8"/>
          <p:cNvCxnSpPr>
            <a:stCxn id="178" idx="3"/>
            <a:endCxn id="166" idx="1"/>
          </p:cNvCxnSpPr>
          <p:nvPr/>
        </p:nvCxnSpPr>
        <p:spPr>
          <a:xfrm flipH="1" rot="10800000">
            <a:off x="5275525" y="2659650"/>
            <a:ext cx="185040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" name="Google Shape;206;p8"/>
          <p:cNvCxnSpPr>
            <a:stCxn id="180" idx="3"/>
            <a:endCxn id="166" idx="1"/>
          </p:cNvCxnSpPr>
          <p:nvPr/>
        </p:nvCxnSpPr>
        <p:spPr>
          <a:xfrm flipH="1" rot="10800000">
            <a:off x="5275525" y="2659475"/>
            <a:ext cx="1850400" cy="13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7" name="Google Shape;207;p8"/>
          <p:cNvSpPr/>
          <p:nvPr/>
        </p:nvSpPr>
        <p:spPr>
          <a:xfrm>
            <a:off x="1059650" y="447925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7511650" y="1554450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3957625" y="599250"/>
            <a:ext cx="11250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