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Proxima Nova Extrabold"/>
      <p:bold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Open Sans Ligh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j9b2gk1VNR3Sr5aOlIkcMKYF8d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ProximaNovaExtrabold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33" Type="http://schemas.openxmlformats.org/officeDocument/2006/relationships/font" Target="fonts/OpenSansLight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Light-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penSans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0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0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0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 u="none" cap="none" strike="noStrik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20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i8TObf5TGSPJGGN2F9QenmufmN5hDTzO/edit?usp=sharing&amp;ouid=104895329066772448917&amp;rtpof=true&amp;sd=true" TargetMode="External"/><Relationship Id="rId4" Type="http://schemas.openxmlformats.org/officeDocument/2006/relationships/hyperlink" Target="https://colab.research.google.com/drive/1upMbn7OPX4ksMhHXsRoim6OJOzu_Rw6F?usp=sharing" TargetMode="External"/><Relationship Id="rId5" Type="http://schemas.openxmlformats.org/officeDocument/2006/relationships/hyperlink" Target="https://archive.ics.uci.edu/ml/datasets/dataset+for+sensorless+drive+diagnosi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hyperlink" Target="https://blog.bigml.com/2018/12/07/introduction-to-prinicipal-component-analysis-dimensionality-reduction-made-eas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ogin.codingdojo.com/dashboard/mid-stack-surve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s://towardsdatascience.com/understanding-principal-component-analysis-ddaf350a363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p96NZJyfGtOg7kIS7AwwjRKbU88lAmqU?usp=sharing" TargetMode="External"/><Relationship Id="rId4" Type="http://schemas.openxmlformats.org/officeDocument/2006/relationships/hyperlink" Target="https://colab.research.google.com/drive/1gGxO1_9jRUvHuPrUKB6otpdEEHBPUW69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311700" y="165800"/>
            <a:ext cx="8520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300">
                <a:latin typeface="Open Sans"/>
                <a:ea typeface="Open Sans"/>
                <a:cs typeface="Open Sans"/>
                <a:sym typeface="Open Sans"/>
              </a:rPr>
              <a:t>Principal Component Analysis!</a:t>
            </a:r>
            <a:endParaRPr b="1" sz="4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250" y="798175"/>
            <a:ext cx="3886811" cy="39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idx="4294967295" type="title"/>
          </p:nvPr>
        </p:nvSpPr>
        <p:spPr>
          <a:xfrm>
            <a:off x="599600" y="472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Summary of Pros and Cons of PCA</a:t>
            </a:r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873500" y="1294600"/>
            <a:ext cx="648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speeds up training for huge datasets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“curse of dimensionality”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allows us to visualize lots of info on a 2d or 3d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lose some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can’t interpret principal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 can require a lot of computation power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/>
        </p:nvSpPr>
        <p:spPr>
          <a:xfrm>
            <a:off x="1729800" y="1359575"/>
            <a:ext cx="4253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Clarifying one of this week’s datasets: MNIST Digits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075" y="1402350"/>
            <a:ext cx="20288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284025" y="179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An intro to image processing: MNIST Digits</a:t>
            </a:r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311700" y="866075"/>
            <a:ext cx="41550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goal is for the computer to “read” handwritten digits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really just a multi-class classification problem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target (y) is a digit (0-9)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what are the features?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25" name="Google Shape;1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300" y="1113624"/>
            <a:ext cx="4189675" cy="31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025" y="509950"/>
            <a:ext cx="4010974" cy="392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/>
        </p:nvSpPr>
        <p:spPr>
          <a:xfrm>
            <a:off x="5219725" y="729850"/>
            <a:ext cx="3228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image consists of 28X28 pixels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pixel is a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“data” corresponds to its color (grey scale)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= black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255 = white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784 features, you can see the need for dimensionality reduction!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879050" y="109750"/>
            <a:ext cx="47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PCA in Python</a:t>
            </a:r>
            <a:endParaRPr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/>
              <a:t>Import PCA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From sklearn.decomposition import PCA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Instantiate PCA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</a:rPr>
              <a:t>To return 20 components: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pca = PCA(n_components=20)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</a:rPr>
              <a:t>To capture 50% of variance: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pca = PCA(n_components=0.5)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Use PCA to transform data</a:t>
            </a:r>
            <a:endParaRPr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Scale Data First!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X_train_scaled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700"/>
              <a:t>Fit PCA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pca.fit(X_train_scaled)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700"/>
              <a:t>Transform Data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X_train_processed = pca.transform(X_train_scaled)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X_test_processed = pca.transform(X_test_scaled)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PCA in a Pipeline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highlight>
                  <a:schemeClr val="lt1"/>
                </a:highlight>
              </a:rPr>
              <a:t>Preprocessing Pipeline</a:t>
            </a:r>
            <a:endParaRPr b="1" sz="18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preprocessing = make_pipeline(scaler, pca)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PCA pipeline with a model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</a:rPr>
              <a:t>knn_pipe = make_pipeline(preprocessing, knn_model)</a:t>
            </a:r>
            <a:endParaRPr sz="13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</a:rPr>
              <a:t>knn_pipe.fit(X_train, y_train)</a:t>
            </a:r>
            <a:endParaRPr sz="13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etc.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Today’s Challenge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Today’s Data: Identify defects in motors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“Column 49” is the target, note that 1 is the normal condition, and the others are various types of defects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Goal: Predict the condition of the motor with the highest overall accuracy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dataset is a great candidate for PCA because it has a lot of features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the prediction task is not focused on interpreting the features: We just need to identify what type of defect it is.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What do think an outlier might mean for this dataset?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Challenge Notebook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457200" lvl="0" marL="5943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Original Source of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1564075"/>
            <a:ext cx="367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More Information: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11700" y="3244725"/>
            <a:ext cx="85206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If you want to know more about PCA or get more resources on how it works or how to use it, I encourage to you follow the links below each of the images in this slide deck.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They all lead to wonderful resources to learn more.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1318" r="1696" t="0"/>
          <a:stretch/>
        </p:blipFill>
        <p:spPr>
          <a:xfrm>
            <a:off x="3986300" y="202900"/>
            <a:ext cx="5001699" cy="25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4932225" y="2806275"/>
            <a:ext cx="353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thanks to </a:t>
            </a: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atakancetinsoy’s blog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49" name="Google Shape;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10 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2!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53" name="Google Shape;53;p2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4" name="Google Shape;54;p2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type="title"/>
          </p:nvPr>
        </p:nvSpPr>
        <p:spPr>
          <a:xfrm>
            <a:off x="666750" y="1640142"/>
            <a:ext cx="7810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Mid Stack Survey</a:t>
            </a:r>
            <a:endParaRPr/>
          </a:p>
        </p:txBody>
      </p:sp>
      <p:sp>
        <p:nvSpPr>
          <p:cNvPr id="60" name="Google Shape;60;p4"/>
          <p:cNvSpPr txBox="1"/>
          <p:nvPr/>
        </p:nvSpPr>
        <p:spPr>
          <a:xfrm>
            <a:off x="2631750" y="783000"/>
            <a:ext cx="3880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Complete!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-1559675" y="422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 u="sng"/>
              <a:t>Today’s Agenda</a:t>
            </a:r>
            <a:endParaRPr sz="4120" u="sng"/>
          </a:p>
        </p:txBody>
      </p:sp>
      <p:sp>
        <p:nvSpPr>
          <p:cNvPr id="66" name="Google Shape;66;p5"/>
          <p:cNvSpPr txBox="1"/>
          <p:nvPr/>
        </p:nvSpPr>
        <p:spPr>
          <a:xfrm>
            <a:off x="867975" y="1305675"/>
            <a:ext cx="3944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dimensionality?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“curse of dimensionality”?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reduce dimensionality and how can we visualize it?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perform PCA in Sklearn?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principal components should we have?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pros and cons of dimensionality reduction?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a computer “read” images: an exploration of the MNIST digits dataset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0175" y="1212312"/>
            <a:ext cx="3826001" cy="25306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/>
        </p:nvSpPr>
        <p:spPr>
          <a:xfrm>
            <a:off x="5558750" y="39375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 of </a:t>
            </a:r>
            <a:r>
              <a:rPr b="0" i="0" lang="en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Trist’n Joseph’s blog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311700" y="1058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Dimensions</a:t>
            </a:r>
            <a:r>
              <a:rPr lang="en"/>
              <a:t> are features (columns in the dataset)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learning datasets can have a huge number of features (even in the millions!)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slow down the training step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leads to the “Curse of Dimensionality”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this curse?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algorithms struggle to perform well in high dimensions because the dataset tends to be very sparse making patterns hard to “find”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dimensions a dataset has, the higher the risk of overfitting.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Reducing the number of features does result in some information being lost, but the tradeoff can be worth 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Sometimes reducing features can even result in better model performance, but this is unusual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can be very helpful for data viz because we can really only understand 2 (maybe 3) dimensions on a plot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623400" y="234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Visualizing dimensionality reduction</a:t>
            </a:r>
            <a:endParaRPr/>
          </a:p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5264050" y="807350"/>
            <a:ext cx="347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are exploring dimensionality reduction beyond simply dropping columns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/>
              <a:t>Example</a:t>
            </a:r>
            <a:endParaRPr u="sng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dataset is on a 3d plane (it has 3 features or dimensions)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usually NOT spread out evenly across all dimensions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we see that we can capture most of the variation in our dataset by drawing a 2d plane within the 3d space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Now, we can “pull out” that 2d plane and that becomes a 2d graph!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u="sng"/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675" y="759324"/>
            <a:ext cx="4825126" cy="3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/>
        </p:nvSpPr>
        <p:spPr>
          <a:xfrm>
            <a:off x="1039600" y="4317575"/>
            <a:ext cx="18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934400" y="4396050"/>
            <a:ext cx="31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Hand-On Machine Learning with Scikit-Learn, Keras &amp; Tensorflow by Aurelien Geron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How Are Principal Components Defined?</a:t>
            </a:r>
            <a:endParaRPr/>
          </a:p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Each new component is defined as a combination of the original features, for 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If we are reducing a dataset with 3 features, X1, X2, and X3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Into a new dataset with 2 features, Z1 and Z2,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new features might be defined 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Z1 = (X1 * 0.7) + (X2 * 1.3) + (X3 * -0.9)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Z2 = (X1 * 1.2) + (X2 * 1.5) + (X3 * -0.2)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 each of the 3 features of each data point in the original dataset we would use the above formulae to convert them to the 2 features of the new dataset.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715900" y="123900"/>
            <a:ext cx="796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800"/>
              <a:t> </a:t>
            </a:r>
            <a:r>
              <a:rPr lang="en" sz="2800" u="sng"/>
              <a:t>3 dimensions</a:t>
            </a:r>
            <a:r>
              <a:rPr lang="en" sz="2800"/>
              <a:t>           becomes      </a:t>
            </a:r>
            <a:r>
              <a:rPr lang="en" sz="2800" u="sng"/>
              <a:t>2 dimensions</a:t>
            </a:r>
            <a:endParaRPr sz="2800" u="sng"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4467475" y="4194550"/>
            <a:ext cx="4645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now have decreased from 3 to 2 dimensions.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We have completely lost interpretability of the dimensions</a:t>
            </a:r>
            <a:endParaRPr/>
          </a:p>
        </p:txBody>
      </p:sp>
      <p:pic>
        <p:nvPicPr>
          <p:cNvPr id="96" name="Google Shape;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000" y="646875"/>
            <a:ext cx="3650300" cy="332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50" y="646887"/>
            <a:ext cx="4825126" cy="3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/>
        </p:nvSpPr>
        <p:spPr>
          <a:xfrm>
            <a:off x="514900" y="4194550"/>
            <a:ext cx="3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is called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311700" y="245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Remember that some information is lost when reducing the dimensions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goal is to lose as little information as possible, so we want to choose a projection that preserves as much variance as possible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PCA does this by ultimately combining our existing features into a smaller number of combined (and uninterpretable) features known as </a:t>
            </a:r>
            <a:r>
              <a:rPr lang="en" u="sng"/>
              <a:t>principal components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579525" y="3297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8CD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Sign_Lang_images</a:t>
            </a:r>
            <a:endParaRPr/>
          </a:p>
        </p:txBody>
      </p:sp>
      <p:sp>
        <p:nvSpPr>
          <p:cNvPr id="106" name="Google Shape;106;p10"/>
          <p:cNvSpPr txBox="1"/>
          <p:nvPr/>
        </p:nvSpPr>
        <p:spPr>
          <a:xfrm>
            <a:off x="579525" y="3782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8CD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Iris_PCA_example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