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Proxima Nova Extrabold"/>
      <p:bold r:id="rId30"/>
    </p:embeddedFont>
    <p:embeddedFont>
      <p:font typeface="Helvetica Neue"/>
      <p:regular r:id="rId31"/>
      <p:bold r:id="rId32"/>
      <p:italic r:id="rId33"/>
      <p:boldItalic r:id="rId34"/>
    </p:embeddedFont>
    <p:embeddedFont>
      <p:font typeface="Helvetica Neue Light"/>
      <p:regular r:id="rId35"/>
      <p:bold r:id="rId36"/>
      <p:italic r:id="rId37"/>
      <p:boldItalic r:id="rId38"/>
    </p:embeddedFont>
    <p:embeddedFont>
      <p:font typeface="Open Sans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jhbAspSNd9z9zgHXwKSn4gt5si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20" Type="http://schemas.openxmlformats.org/officeDocument/2006/relationships/slide" Target="slides/slide15.xml"/><Relationship Id="rId42" Type="http://schemas.openxmlformats.org/officeDocument/2006/relationships/font" Target="fonts/OpenSansLight-boldItalic.fntdata"/><Relationship Id="rId41" Type="http://schemas.openxmlformats.org/officeDocument/2006/relationships/font" Target="fonts/OpenSansLight-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ProximaNovaExtrabold-bold.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HelveticaNeueLight-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37" Type="http://schemas.openxmlformats.org/officeDocument/2006/relationships/font" Target="fonts/HelveticaNeueLight-italic.fntdata"/><Relationship Id="rId14" Type="http://schemas.openxmlformats.org/officeDocument/2006/relationships/slide" Target="slides/slide9.xml"/><Relationship Id="rId36" Type="http://schemas.openxmlformats.org/officeDocument/2006/relationships/font" Target="fonts/HelveticaNeueLight-bold.fntdata"/><Relationship Id="rId17" Type="http://schemas.openxmlformats.org/officeDocument/2006/relationships/slide" Target="slides/slide12.xml"/><Relationship Id="rId39" Type="http://schemas.openxmlformats.org/officeDocument/2006/relationships/font" Target="fonts/OpenSansLight-regular.fntdata"/><Relationship Id="rId16" Type="http://schemas.openxmlformats.org/officeDocument/2006/relationships/slide" Target="slides/slide11.xml"/><Relationship Id="rId38" Type="http://schemas.openxmlformats.org/officeDocument/2006/relationships/font" Target="fonts/HelveticaNeue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 name="Google Shape;3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1aeaee5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1aeaee5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aeaee59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aeaee59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aeaee59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aeaee59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 name="Shape 12"/>
        <p:cNvGrpSpPr/>
        <p:nvPr/>
      </p:nvGrpSpPr>
      <p:grpSpPr>
        <a:xfrm>
          <a:off x="0" y="0"/>
          <a:ext cx="0" cy="0"/>
          <a:chOff x="0" y="0"/>
          <a:chExt cx="0" cy="0"/>
        </a:xfrm>
      </p:grpSpPr>
      <p:sp>
        <p:nvSpPr>
          <p:cNvPr id="13" name="Google Shape;13;p20"/>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4" name="Google Shape;14;p20"/>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000"/>
              <a:buFont typeface="Helvetica Neue"/>
              <a:buNone/>
              <a:defRPr b="0" i="0" sz="2000" u="none" cap="none" strike="noStrike">
                <a:solidFill>
                  <a:srgbClr val="000000"/>
                </a:solidFill>
                <a:latin typeface="Arial"/>
                <a:ea typeface="Arial"/>
                <a:cs typeface="Arial"/>
                <a:sym typeface="Arial"/>
              </a:defRPr>
            </a:lvl5pPr>
            <a:lvl6pPr indent="-279400" lvl="5" marL="2743200" marR="0" rtl="0" algn="l">
              <a:lnSpc>
                <a:spcPct val="100000"/>
              </a:lnSpc>
              <a:spcBef>
                <a:spcPts val="2200"/>
              </a:spcBef>
              <a:spcAft>
                <a:spcPts val="0"/>
              </a:spcAft>
              <a:buClr>
                <a:srgbClr val="000000"/>
              </a:buClr>
              <a:buSzPts val="800"/>
              <a:buFont typeface="Arial"/>
              <a:buChar char="■"/>
              <a:defRPr b="0" i="0" sz="1100" u="none" cap="none" strike="noStrike">
                <a:solidFill>
                  <a:srgbClr val="000000"/>
                </a:solidFill>
                <a:latin typeface="Arial"/>
                <a:ea typeface="Arial"/>
                <a:cs typeface="Arial"/>
                <a:sym typeface="Arial"/>
              </a:defRPr>
            </a:lvl6pPr>
            <a:lvl7pPr indent="-279400" lvl="6" marL="3200400" marR="0" rtl="0" algn="l">
              <a:lnSpc>
                <a:spcPct val="100000"/>
              </a:lnSpc>
              <a:spcBef>
                <a:spcPts val="2200"/>
              </a:spcBef>
              <a:spcAft>
                <a:spcPts val="0"/>
              </a:spcAft>
              <a:buClr>
                <a:srgbClr val="000000"/>
              </a:buClr>
              <a:buSzPts val="800"/>
              <a:buFont typeface="Arial"/>
              <a:buChar char="●"/>
              <a:defRPr b="0" i="0" sz="1100" u="none" cap="none" strike="noStrike">
                <a:solidFill>
                  <a:srgbClr val="000000"/>
                </a:solidFill>
                <a:latin typeface="Arial"/>
                <a:ea typeface="Arial"/>
                <a:cs typeface="Arial"/>
                <a:sym typeface="Arial"/>
              </a:defRPr>
            </a:lvl7pPr>
            <a:lvl8pPr indent="-279400" lvl="7" marL="3657600" marR="0" rtl="0" algn="l">
              <a:lnSpc>
                <a:spcPct val="100000"/>
              </a:lnSpc>
              <a:spcBef>
                <a:spcPts val="2200"/>
              </a:spcBef>
              <a:spcAft>
                <a:spcPts val="0"/>
              </a:spcAft>
              <a:buClr>
                <a:srgbClr val="000000"/>
              </a:buClr>
              <a:buSzPts val="800"/>
              <a:buFont typeface="Arial"/>
              <a:buChar char="○"/>
              <a:defRPr b="0" i="0" sz="1100" u="none" cap="none" strike="noStrike">
                <a:solidFill>
                  <a:srgbClr val="000000"/>
                </a:solidFill>
                <a:latin typeface="Arial"/>
                <a:ea typeface="Arial"/>
                <a:cs typeface="Arial"/>
                <a:sym typeface="Arial"/>
              </a:defRPr>
            </a:lvl8pPr>
            <a:lvl9pPr indent="-279400" lvl="8" marL="4114800" marR="0" rtl="0" algn="l">
              <a:lnSpc>
                <a:spcPct val="100000"/>
              </a:lnSpc>
              <a:spcBef>
                <a:spcPts val="2200"/>
              </a:spcBef>
              <a:spcAft>
                <a:spcPts val="0"/>
              </a:spcAft>
              <a:buClr>
                <a:srgbClr val="000000"/>
              </a:buClr>
              <a:buSzPts val="800"/>
              <a:buFont typeface="Arial"/>
              <a:buChar char="■"/>
              <a:defRPr b="0" i="0" sz="1100" u="none" cap="none" strike="noStrike">
                <a:solidFill>
                  <a:srgbClr val="000000"/>
                </a:solidFill>
                <a:latin typeface="Arial"/>
                <a:ea typeface="Arial"/>
                <a:cs typeface="Arial"/>
                <a:sym typeface="Arial"/>
              </a:defRPr>
            </a:lvl9pPr>
          </a:lstStyle>
          <a:p/>
        </p:txBody>
      </p:sp>
      <p:sp>
        <p:nvSpPr>
          <p:cNvPr id="15" name="Google Shape;15;p20"/>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6" name="Shape 2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7" name="Shape 27"/>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8" name="Shape 2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9" name="Shape 2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30" name="Shape 30"/>
        <p:cNvGrpSpPr/>
        <p:nvPr/>
      </p:nvGrpSpPr>
      <p:grpSpPr>
        <a:xfrm>
          <a:off x="0" y="0"/>
          <a:ext cx="0" cy="0"/>
          <a:chOff x="0" y="0"/>
          <a:chExt cx="0" cy="0"/>
        </a:xfrm>
      </p:grpSpPr>
      <p:sp>
        <p:nvSpPr>
          <p:cNvPr id="31" name="Google Shape;31;p33"/>
          <p:cNvSpPr txBox="1"/>
          <p:nvPr>
            <p:ph type="ctrTitle"/>
          </p:nvPr>
        </p:nvSpPr>
        <p:spPr>
          <a:xfrm>
            <a:off x="311708" y="744575"/>
            <a:ext cx="8520600" cy="2052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3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33" name="Google Shape;3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type="tx">
  <p:cSld name="TITLE_AND_BODY">
    <p:spTree>
      <p:nvGrpSpPr>
        <p:cNvPr id="16" name="Shape 16"/>
        <p:cNvGrpSpPr/>
        <p:nvPr/>
      </p:nvGrpSpPr>
      <p:grpSpPr>
        <a:xfrm>
          <a:off x="0" y="0"/>
          <a:ext cx="0" cy="0"/>
          <a:chOff x="0" y="0"/>
          <a:chExt cx="0" cy="0"/>
        </a:xfrm>
      </p:grpSpPr>
      <p:sp>
        <p:nvSpPr>
          <p:cNvPr id="17" name="Google Shape;17;p21"/>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8" name="Google Shape;18;p21"/>
          <p:cNvSpPr txBox="1"/>
          <p:nvPr>
            <p:ph idx="12" type="sldNum"/>
          </p:nvPr>
        </p:nvSpPr>
        <p:spPr>
          <a:xfrm>
            <a:off x="4484637" y="4905375"/>
            <a:ext cx="1698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100">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2" name="Shape 22"/>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4" name="Shape 2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8858250" y="4857750"/>
            <a:ext cx="285900" cy="285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 name="Google Shape;7;p19"/>
          <p:cNvSpPr/>
          <p:nvPr/>
        </p:nvSpPr>
        <p:spPr>
          <a:xfrm>
            <a:off x="0" y="4857750"/>
            <a:ext cx="8858100" cy="285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 name="Google Shape;8;p19"/>
          <p:cNvSpPr txBox="1"/>
          <p:nvPr>
            <p:ph type="title"/>
          </p:nvPr>
        </p:nvSpPr>
        <p:spPr>
          <a:xfrm>
            <a:off x="628650" y="273844"/>
            <a:ext cx="7886700" cy="601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Open Sans Light"/>
              <a:buNone/>
              <a:defRPr b="0" i="0" sz="33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9"/>
          <p:cNvSpPr txBox="1"/>
          <p:nvPr/>
        </p:nvSpPr>
        <p:spPr>
          <a:xfrm>
            <a:off x="341461" y="4903143"/>
            <a:ext cx="14361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Proxima Nova"/>
                <a:ea typeface="Proxima Nova"/>
                <a:cs typeface="Proxima Nova"/>
                <a:sym typeface="Proxima Nova"/>
              </a:rPr>
              <a:t>Coding Dojo</a:t>
            </a:r>
            <a:endParaRPr b="1" i="0" sz="1200" u="none" cap="none" strike="noStrike">
              <a:solidFill>
                <a:srgbClr val="D8D8D8"/>
              </a:solidFill>
              <a:latin typeface="Proxima Nova"/>
              <a:ea typeface="Proxima Nova"/>
              <a:cs typeface="Proxima Nova"/>
              <a:sym typeface="Proxima Nova"/>
            </a:endParaRPr>
          </a:p>
        </p:txBody>
      </p:sp>
      <p:sp>
        <p:nvSpPr>
          <p:cNvPr id="10" name="Google Shape;10;p19"/>
          <p:cNvSpPr txBox="1"/>
          <p:nvPr/>
        </p:nvSpPr>
        <p:spPr>
          <a:xfrm>
            <a:off x="8865904" y="4870044"/>
            <a:ext cx="2706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1" i="0" lang="en" sz="800" u="none" cap="none" strike="noStrike">
                <a:solidFill>
                  <a:schemeClr val="lt1"/>
                </a:solidFill>
                <a:latin typeface="Proxima Nova"/>
                <a:ea typeface="Proxima Nova"/>
                <a:cs typeface="Proxima Nova"/>
                <a:sym typeface="Proxima Nova"/>
              </a:rPr>
              <a:t>‹#›</a:t>
            </a:fld>
            <a:endParaRPr b="1" i="0" sz="800" u="none" cap="none" strike="noStrike">
              <a:solidFill>
                <a:schemeClr val="lt1"/>
              </a:solidFill>
              <a:latin typeface="Proxima Nova"/>
              <a:ea typeface="Proxima Nova"/>
              <a:cs typeface="Proxima Nova"/>
              <a:sym typeface="Proxima Nova"/>
            </a:endParaRPr>
          </a:p>
        </p:txBody>
      </p:sp>
      <p:pic>
        <p:nvPicPr>
          <p:cNvPr id="11" name="Google Shape;11;p19"/>
          <p:cNvPicPr preferRelativeResize="0"/>
          <p:nvPr/>
        </p:nvPicPr>
        <p:blipFill rotWithShape="1">
          <a:blip r:embed="rId1">
            <a:alphaModFix/>
          </a:blip>
          <a:srcRect b="0" l="0" r="0" t="0"/>
          <a:stretch/>
        </p:blipFill>
        <p:spPr>
          <a:xfrm>
            <a:off x="97144" y="4906200"/>
            <a:ext cx="188803" cy="1888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30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s://towardsdatascience.com/a-practical-introduction-to-early-stopping-in-machine-learning-550ac88bc8f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hyperlink" Target="https://towardsdatascience.com/a-practical-introduction-to-early-stopping-in-machine-learning-550ac88bc8fd" TargetMode="External"/><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hyperlink" Target="https://keras.io/api/layers/regulariz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google.com/file/d/1rpzWMcnxmab3Yh9Go5fmQ2-T9vM5qjt8/view?usp=sharing" TargetMode="External"/><Relationship Id="rId4" Type="http://schemas.openxmlformats.org/officeDocument/2006/relationships/hyperlink" Target="https://drive.google.com/file/d/17RK2je7t6m4gzXqP7paXR4XvqDlppTbJ/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keras.io/api/metr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towardsdatascience.com/dont-overfit-how-to-prevent-overfitting-in-your-deep-learning-models-63274e55232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 name="Shape 37"/>
        <p:cNvGrpSpPr/>
        <p:nvPr/>
      </p:nvGrpSpPr>
      <p:grpSpPr>
        <a:xfrm>
          <a:off x="0" y="0"/>
          <a:ext cx="0" cy="0"/>
          <a:chOff x="0" y="0"/>
          <a:chExt cx="0" cy="0"/>
        </a:xfrm>
      </p:grpSpPr>
      <p:sp>
        <p:nvSpPr>
          <p:cNvPr id="38" name="Google Shape;38;p1"/>
          <p:cNvSpPr/>
          <p:nvPr/>
        </p:nvSpPr>
        <p:spPr>
          <a:xfrm>
            <a:off x="3924213" y="-31369"/>
            <a:ext cx="7089161" cy="4889119"/>
          </a:xfrm>
          <a:prstGeom prst="flowChartInputOutpu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mage" id="39" name="Google Shape;39;p1"/>
          <p:cNvPicPr preferRelativeResize="0"/>
          <p:nvPr/>
        </p:nvPicPr>
        <p:blipFill rotWithShape="1">
          <a:blip r:embed="rId3">
            <a:alphaModFix/>
          </a:blip>
          <a:srcRect b="0" l="0" r="0" t="0"/>
          <a:stretch/>
        </p:blipFill>
        <p:spPr>
          <a:xfrm>
            <a:off x="5222151" y="1700082"/>
            <a:ext cx="3171394" cy="1058888"/>
          </a:xfrm>
          <a:prstGeom prst="rect">
            <a:avLst/>
          </a:prstGeom>
          <a:noFill/>
          <a:ln>
            <a:noFill/>
          </a:ln>
        </p:spPr>
      </p:pic>
      <p:sp>
        <p:nvSpPr>
          <p:cNvPr id="40" name="Google Shape;40;p1"/>
          <p:cNvSpPr/>
          <p:nvPr/>
        </p:nvSpPr>
        <p:spPr>
          <a:xfrm>
            <a:off x="739066" y="4148096"/>
            <a:ext cx="8405100" cy="20400"/>
          </a:xfrm>
          <a:prstGeom prst="rect">
            <a:avLst/>
          </a:prstGeom>
          <a:solidFill>
            <a:srgbClr val="28CD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41" name="Google Shape;41;p1"/>
          <p:cNvSpPr txBox="1"/>
          <p:nvPr/>
        </p:nvSpPr>
        <p:spPr>
          <a:xfrm>
            <a:off x="251125" y="703200"/>
            <a:ext cx="4262700" cy="219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Proxima Nova Extrabold"/>
                <a:ea typeface="Proxima Nova Extrabold"/>
                <a:cs typeface="Proxima Nova Extrabold"/>
                <a:sym typeface="Proxima Nova Extrabold"/>
              </a:rPr>
              <a:t>Welcome to Week 11 </a:t>
            </a:r>
            <a:endParaRPr b="0" i="0" sz="4500" u="none" cap="none" strike="noStrike">
              <a:solidFill>
                <a:srgbClr val="FFFFFF"/>
              </a:solidFill>
              <a:latin typeface="Proxima Nova Extrabold"/>
              <a:ea typeface="Proxima Nova Extrabold"/>
              <a:cs typeface="Proxima Nova Extrabold"/>
              <a:sym typeface="Proxima Nova Extrabold"/>
            </a:endParaRPr>
          </a:p>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Proxima Nova Extrabold"/>
                <a:ea typeface="Proxima Nova Extrabold"/>
                <a:cs typeface="Proxima Nova Extrabold"/>
                <a:sym typeface="Proxima Nova Extrabold"/>
              </a:rPr>
              <a:t>Lecture 2!</a:t>
            </a:r>
            <a:endParaRPr b="0" i="0" sz="4500" u="none" cap="none" strike="noStrike">
              <a:solidFill>
                <a:srgbClr val="FFFFFF"/>
              </a:solidFill>
              <a:latin typeface="Proxima Nova Extrabold"/>
              <a:ea typeface="Proxima Nova Extrabold"/>
              <a:cs typeface="Proxima Nova Extrabold"/>
              <a:sym typeface="Proxima Nova Extrabold"/>
            </a:endParaRPr>
          </a:p>
          <a:p>
            <a:pPr indent="0" lvl="0" marL="0" marR="0" rtl="0" algn="l">
              <a:lnSpc>
                <a:spcPct val="100000"/>
              </a:lnSpc>
              <a:spcBef>
                <a:spcPts val="0"/>
              </a:spcBef>
              <a:spcAft>
                <a:spcPts val="0"/>
              </a:spcAft>
              <a:buClr>
                <a:srgbClr val="000000"/>
              </a:buClr>
              <a:buSzPts val="4500"/>
              <a:buFont typeface="Arial"/>
              <a:buNone/>
            </a:pPr>
            <a:r>
              <a:t/>
            </a:r>
            <a:endParaRPr b="0" i="0" sz="4500" u="none" cap="none" strike="noStrike">
              <a:solidFill>
                <a:srgbClr val="FFFFFF"/>
              </a:solidFill>
              <a:latin typeface="Proxima Nova Extrabold"/>
              <a:ea typeface="Proxima Nova Extrabold"/>
              <a:cs typeface="Proxima Nova Extrabold"/>
              <a:sym typeface="Proxima Nova Extrabold"/>
            </a:endParaRPr>
          </a:p>
        </p:txBody>
      </p:sp>
      <p:sp>
        <p:nvSpPr>
          <p:cNvPr id="42" name="Google Shape;42;p1"/>
          <p:cNvSpPr txBox="1"/>
          <p:nvPr/>
        </p:nvSpPr>
        <p:spPr>
          <a:xfrm>
            <a:off x="398576" y="3291307"/>
            <a:ext cx="3789900" cy="8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Proxima Nova"/>
                <a:ea typeface="Proxima Nova"/>
                <a:cs typeface="Proxima Nova"/>
                <a:sym typeface="Proxima Nova"/>
              </a:rPr>
              <a:t>Data Science in Python &amp; </a:t>
            </a:r>
            <a:endParaRPr b="0" i="0" sz="18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Proxima Nova"/>
                <a:ea typeface="Proxima Nova"/>
                <a:cs typeface="Proxima Nova"/>
                <a:sym typeface="Proxima Nova"/>
              </a:rPr>
              <a:t>Machine Learning</a:t>
            </a:r>
            <a:endParaRPr b="0" i="0" sz="1800" u="none" cap="none" strike="noStrike">
              <a:solidFill>
                <a:srgbClr val="FFFFFF"/>
              </a:solidFill>
              <a:latin typeface="Proxima Nova"/>
              <a:ea typeface="Proxima Nova"/>
              <a:cs typeface="Proxima Nova"/>
              <a:sym typeface="Proxima Nova"/>
            </a:endParaRPr>
          </a:p>
        </p:txBody>
      </p:sp>
      <p:pic>
        <p:nvPicPr>
          <p:cNvPr descr="Image" id="43" name="Google Shape;43;p1"/>
          <p:cNvPicPr preferRelativeResize="0"/>
          <p:nvPr/>
        </p:nvPicPr>
        <p:blipFill rotWithShape="1">
          <a:blip r:embed="rId4">
            <a:alphaModFix amt="15000"/>
          </a:blip>
          <a:srcRect b="25003" l="0" r="0" t="0"/>
          <a:stretch/>
        </p:blipFill>
        <p:spPr>
          <a:xfrm>
            <a:off x="4662716" y="2759193"/>
            <a:ext cx="3809734" cy="2098556"/>
          </a:xfrm>
          <a:prstGeom prst="rect">
            <a:avLst/>
          </a:prstGeom>
          <a:noFill/>
          <a:ln>
            <a:noFill/>
          </a:ln>
        </p:spPr>
      </p:pic>
      <p:pic>
        <p:nvPicPr>
          <p:cNvPr descr="Image" id="44" name="Google Shape;44;p1"/>
          <p:cNvPicPr preferRelativeResize="0"/>
          <p:nvPr/>
        </p:nvPicPr>
        <p:blipFill rotWithShape="1">
          <a:blip r:embed="rId5">
            <a:alphaModFix amt="15000"/>
          </a:blip>
          <a:srcRect b="0" l="0" r="0" t="0"/>
          <a:stretch/>
        </p:blipFill>
        <p:spPr>
          <a:xfrm>
            <a:off x="5807135" y="-658791"/>
            <a:ext cx="2331266" cy="24173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Underfitting (High Bias)</a:t>
            </a:r>
            <a:endParaRPr/>
          </a:p>
        </p:txBody>
      </p:sp>
      <p:pic>
        <p:nvPicPr>
          <p:cNvPr id="102" name="Google Shape;102;p9"/>
          <p:cNvPicPr preferRelativeResize="0"/>
          <p:nvPr/>
        </p:nvPicPr>
        <p:blipFill rotWithShape="1">
          <a:blip r:embed="rId3">
            <a:alphaModFix/>
          </a:blip>
          <a:srcRect b="0" l="1390" r="0" t="1882"/>
          <a:stretch/>
        </p:blipFill>
        <p:spPr>
          <a:xfrm>
            <a:off x="4593575" y="829300"/>
            <a:ext cx="3066525" cy="2002225"/>
          </a:xfrm>
          <a:prstGeom prst="rect">
            <a:avLst/>
          </a:prstGeom>
          <a:noFill/>
          <a:ln>
            <a:noFill/>
          </a:ln>
        </p:spPr>
      </p:pic>
      <p:sp>
        <p:nvSpPr>
          <p:cNvPr id="103" name="Google Shape;103;p9"/>
          <p:cNvSpPr txBox="1"/>
          <p:nvPr/>
        </p:nvSpPr>
        <p:spPr>
          <a:xfrm>
            <a:off x="948550" y="990750"/>
            <a:ext cx="2574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If model still seems to be learning:</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Increase epochs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If learning has leveled off:</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increase model complexity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Add nodes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Add layers</a:t>
            </a:r>
            <a:endParaRPr b="0" i="0" sz="1400" u="none" cap="none" strike="noStrike">
              <a:solidFill>
                <a:srgbClr val="000000"/>
              </a:solidFill>
              <a:latin typeface="Arial"/>
              <a:ea typeface="Arial"/>
              <a:cs typeface="Arial"/>
              <a:sym typeface="Arial"/>
            </a:endParaRPr>
          </a:p>
        </p:txBody>
      </p:sp>
      <p:pic>
        <p:nvPicPr>
          <p:cNvPr id="104" name="Google Shape;104;p9"/>
          <p:cNvPicPr preferRelativeResize="0"/>
          <p:nvPr/>
        </p:nvPicPr>
        <p:blipFill rotWithShape="1">
          <a:blip r:embed="rId4">
            <a:alphaModFix/>
          </a:blip>
          <a:srcRect b="0" l="0" r="0" t="0"/>
          <a:stretch/>
        </p:blipFill>
        <p:spPr>
          <a:xfrm>
            <a:off x="4572000" y="2779175"/>
            <a:ext cx="3109675" cy="2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Overfitting (High Variance)</a:t>
            </a:r>
            <a:endParaRPr/>
          </a:p>
        </p:txBody>
      </p:sp>
      <p:sp>
        <p:nvSpPr>
          <p:cNvPr id="110" name="Google Shape;110;p10"/>
          <p:cNvSpPr txBox="1"/>
          <p:nvPr/>
        </p:nvSpPr>
        <p:spPr>
          <a:xfrm>
            <a:off x="724075" y="1166025"/>
            <a:ext cx="5058300" cy="2232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Neural networks are prone to overfitting</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Several strategies are available to combat this:</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Dropout Layers</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Early Stopping</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L1 and L2 Regularization</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Decrease model complexity</a:t>
            </a:r>
            <a:endParaRPr b="0" i="0" sz="1400" u="none" cap="none" strike="noStrike">
              <a:solidFill>
                <a:srgbClr val="000000"/>
              </a:solidFill>
              <a:latin typeface="Arial"/>
              <a:ea typeface="Arial"/>
              <a:cs typeface="Arial"/>
              <a:sym typeface="Arial"/>
            </a:endParaRPr>
          </a:p>
        </p:txBody>
      </p:sp>
      <p:pic>
        <p:nvPicPr>
          <p:cNvPr id="111" name="Google Shape;111;p10"/>
          <p:cNvPicPr preferRelativeResize="0"/>
          <p:nvPr/>
        </p:nvPicPr>
        <p:blipFill rotWithShape="1">
          <a:blip r:embed="rId3">
            <a:alphaModFix/>
          </a:blip>
          <a:srcRect b="0" l="0" r="50000" t="0"/>
          <a:stretch/>
        </p:blipFill>
        <p:spPr>
          <a:xfrm>
            <a:off x="5930056" y="953025"/>
            <a:ext cx="2615324" cy="286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Dropout Layers</a:t>
            </a:r>
            <a:endParaRPr/>
          </a:p>
        </p:txBody>
      </p:sp>
      <p:pic>
        <p:nvPicPr>
          <p:cNvPr id="117" name="Google Shape;117;p11"/>
          <p:cNvPicPr preferRelativeResize="0"/>
          <p:nvPr/>
        </p:nvPicPr>
        <p:blipFill rotWithShape="1">
          <a:blip r:embed="rId3">
            <a:alphaModFix/>
          </a:blip>
          <a:srcRect b="0" l="0" r="47030" t="0"/>
          <a:stretch/>
        </p:blipFill>
        <p:spPr>
          <a:xfrm>
            <a:off x="6515775" y="416650"/>
            <a:ext cx="2334651" cy="2191225"/>
          </a:xfrm>
          <a:prstGeom prst="rect">
            <a:avLst/>
          </a:prstGeom>
          <a:noFill/>
          <a:ln>
            <a:noFill/>
          </a:ln>
        </p:spPr>
      </p:pic>
      <p:sp>
        <p:nvSpPr>
          <p:cNvPr id="118" name="Google Shape;118;p11"/>
          <p:cNvSpPr txBox="1"/>
          <p:nvPr/>
        </p:nvSpPr>
        <p:spPr>
          <a:xfrm>
            <a:off x="836325" y="990750"/>
            <a:ext cx="54552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What it does: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dropout layer ‘turns off’ nodes at random in the layer before fit.</a:t>
            </a:r>
            <a:br>
              <a:rPr b="0" i="0" lang="en" sz="14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It turns off</a:t>
            </a:r>
            <a:r>
              <a:rPr b="1" i="0" lang="en" sz="1400" u="none" cap="none" strike="noStrike">
                <a:solidFill>
                  <a:srgbClr val="000000"/>
                </a:solidFill>
                <a:latin typeface="Arial"/>
                <a:ea typeface="Arial"/>
                <a:cs typeface="Arial"/>
                <a:sym typeface="Arial"/>
              </a:rPr>
              <a:t> different </a:t>
            </a:r>
            <a:r>
              <a:rPr b="0" i="0" lang="en" sz="1400" u="none" cap="none" strike="noStrike">
                <a:solidFill>
                  <a:srgbClr val="000000"/>
                </a:solidFill>
                <a:latin typeface="Arial"/>
                <a:ea typeface="Arial"/>
                <a:cs typeface="Arial"/>
                <a:sym typeface="Arial"/>
              </a:rPr>
              <a:t>nodes on each epoch.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Why it works</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network can become overly reliant on a few particular nodes which pick up very specific patterns.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Dropout forces a network to distribute the learning across many nodes and find more generalizable patterns</a:t>
            </a:r>
            <a:endParaRPr b="0" i="0" sz="1400" u="none" cap="none" strike="noStrike">
              <a:solidFill>
                <a:srgbClr val="000000"/>
              </a:solidFill>
              <a:latin typeface="Arial"/>
              <a:ea typeface="Arial"/>
              <a:cs typeface="Arial"/>
              <a:sym typeface="Arial"/>
            </a:endParaRPr>
          </a:p>
        </p:txBody>
      </p:sp>
      <p:pic>
        <p:nvPicPr>
          <p:cNvPr id="119" name="Google Shape;119;p11"/>
          <p:cNvPicPr preferRelativeResize="0"/>
          <p:nvPr/>
        </p:nvPicPr>
        <p:blipFill rotWithShape="1">
          <a:blip r:embed="rId4">
            <a:alphaModFix/>
          </a:blip>
          <a:srcRect b="0" l="52763" r="0" t="0"/>
          <a:stretch/>
        </p:blipFill>
        <p:spPr>
          <a:xfrm>
            <a:off x="6515775" y="2607875"/>
            <a:ext cx="1994750" cy="2099406"/>
          </a:xfrm>
          <a:prstGeom prst="rect">
            <a:avLst/>
          </a:prstGeom>
          <a:noFill/>
          <a:ln>
            <a:noFill/>
          </a:ln>
        </p:spPr>
      </p:pic>
      <p:sp>
        <p:nvSpPr>
          <p:cNvPr id="120" name="Google Shape;120;p11"/>
          <p:cNvSpPr txBox="1"/>
          <p:nvPr/>
        </p:nvSpPr>
        <p:spPr>
          <a:xfrm>
            <a:off x="971025" y="4106750"/>
            <a:ext cx="53205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57575"/>
                </a:solidFill>
                <a:highlight>
                  <a:srgbClr val="FFFFFF"/>
                </a:highlight>
                <a:latin typeface="Helvetica Neue"/>
                <a:ea typeface="Helvetica Neue"/>
                <a:cs typeface="Helvetica Neue"/>
                <a:sym typeface="Helvetica Neue"/>
              </a:rPr>
              <a:t>Image Source:</a:t>
            </a:r>
            <a:endParaRPr b="0" i="0" sz="1050" u="none" cap="none" strike="noStrike">
              <a:solidFill>
                <a:srgbClr val="757575"/>
              </a:solidFill>
              <a:highlight>
                <a:srgbClr val="FFFFFF"/>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57575"/>
                </a:solidFill>
                <a:highlight>
                  <a:srgbClr val="FFFFFF"/>
                </a:highlight>
                <a:latin typeface="Helvetica Neue"/>
                <a:ea typeface="Helvetica Neue"/>
                <a:cs typeface="Helvetica Neue"/>
                <a:sym typeface="Helvetica Neue"/>
              </a:rPr>
              <a:t>Srivastava, Nitish, et al. ”Dropout: a simple way to prevent neural networks from</a:t>
            </a:r>
            <a:endParaRPr b="0" i="0" sz="1050" u="none" cap="none" strike="noStrike">
              <a:solidFill>
                <a:srgbClr val="757575"/>
              </a:solidFill>
              <a:highlight>
                <a:srgbClr val="FFFFFF"/>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57575"/>
                </a:solidFill>
                <a:highlight>
                  <a:srgbClr val="FFFFFF"/>
                </a:highlight>
                <a:latin typeface="Helvetica Neue"/>
                <a:ea typeface="Helvetica Neue"/>
                <a:cs typeface="Helvetica Neue"/>
                <a:sym typeface="Helvetica Neue"/>
              </a:rPr>
              <a:t>overfitting”, JMLR 2014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633413" y="133350"/>
            <a:ext cx="7877100" cy="857400"/>
          </a:xfrm>
          <a:prstGeom prst="rect">
            <a:avLst/>
          </a:prstGeom>
          <a:noFill/>
          <a:ln cap="flat" cmpd="sng" w="9525">
            <a:solidFill>
              <a:schemeClr val="lt1"/>
            </a:solidFill>
            <a:prstDash val="solid"/>
            <a:round/>
            <a:headEnd len="sm" w="sm" type="none"/>
            <a:tailEnd len="sm" w="sm" type="none"/>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Dropout Layers</a:t>
            </a:r>
            <a:endParaRPr/>
          </a:p>
        </p:txBody>
      </p:sp>
      <p:pic>
        <p:nvPicPr>
          <p:cNvPr id="126" name="Google Shape;126;p12"/>
          <p:cNvPicPr preferRelativeResize="0"/>
          <p:nvPr/>
        </p:nvPicPr>
        <p:blipFill rotWithShape="1">
          <a:blip r:embed="rId3">
            <a:alphaModFix/>
          </a:blip>
          <a:srcRect b="0" l="0" r="47030" t="0"/>
          <a:stretch/>
        </p:blipFill>
        <p:spPr>
          <a:xfrm>
            <a:off x="6637925" y="426438"/>
            <a:ext cx="2334651" cy="2191225"/>
          </a:xfrm>
          <a:prstGeom prst="rect">
            <a:avLst/>
          </a:prstGeom>
          <a:noFill/>
          <a:ln>
            <a:noFill/>
          </a:ln>
        </p:spPr>
      </p:pic>
      <p:pic>
        <p:nvPicPr>
          <p:cNvPr id="127" name="Google Shape;127;p12"/>
          <p:cNvPicPr preferRelativeResize="0"/>
          <p:nvPr/>
        </p:nvPicPr>
        <p:blipFill rotWithShape="1">
          <a:blip r:embed="rId3">
            <a:alphaModFix/>
          </a:blip>
          <a:srcRect b="0" l="52763" r="0" t="0"/>
          <a:stretch/>
        </p:blipFill>
        <p:spPr>
          <a:xfrm>
            <a:off x="6637925" y="2617662"/>
            <a:ext cx="1994750" cy="2099406"/>
          </a:xfrm>
          <a:prstGeom prst="rect">
            <a:avLst/>
          </a:prstGeom>
          <a:noFill/>
          <a:ln>
            <a:noFill/>
          </a:ln>
        </p:spPr>
      </p:pic>
      <p:sp>
        <p:nvSpPr>
          <p:cNvPr id="128" name="Google Shape;128;p12"/>
          <p:cNvSpPr txBox="1"/>
          <p:nvPr/>
        </p:nvSpPr>
        <p:spPr>
          <a:xfrm>
            <a:off x="806425" y="1086688"/>
            <a:ext cx="545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How to do it:</a:t>
            </a:r>
            <a:endParaRPr b="1" i="0" sz="1400" u="none" cap="none" strike="noStrike">
              <a:solidFill>
                <a:srgbClr val="000000"/>
              </a:solidFill>
              <a:latin typeface="Arial"/>
              <a:ea typeface="Arial"/>
              <a:cs typeface="Arial"/>
              <a:sym typeface="Arial"/>
            </a:endParaRPr>
          </a:p>
        </p:txBody>
      </p:sp>
      <p:grpSp>
        <p:nvGrpSpPr>
          <p:cNvPr id="129" name="Google Shape;129;p12"/>
          <p:cNvGrpSpPr/>
          <p:nvPr/>
        </p:nvGrpSpPr>
        <p:grpSpPr>
          <a:xfrm>
            <a:off x="685825" y="1582850"/>
            <a:ext cx="6010275" cy="2247900"/>
            <a:chOff x="685825" y="1582850"/>
            <a:chExt cx="6010275" cy="2247900"/>
          </a:xfrm>
        </p:grpSpPr>
        <p:pic>
          <p:nvPicPr>
            <p:cNvPr id="130" name="Google Shape;130;p12"/>
            <p:cNvPicPr preferRelativeResize="0"/>
            <p:nvPr/>
          </p:nvPicPr>
          <p:blipFill rotWithShape="1">
            <a:blip r:embed="rId4">
              <a:alphaModFix/>
            </a:blip>
            <a:srcRect b="0" l="0" r="0" t="0"/>
            <a:stretch/>
          </p:blipFill>
          <p:spPr>
            <a:xfrm>
              <a:off x="685825" y="1582850"/>
              <a:ext cx="6010275" cy="2247900"/>
            </a:xfrm>
            <a:prstGeom prst="rect">
              <a:avLst/>
            </a:prstGeom>
            <a:noFill/>
            <a:ln>
              <a:noFill/>
            </a:ln>
          </p:spPr>
        </p:pic>
        <p:sp>
          <p:nvSpPr>
            <p:cNvPr id="131" name="Google Shape;131;p12"/>
            <p:cNvSpPr/>
            <p:nvPr/>
          </p:nvSpPr>
          <p:spPr>
            <a:xfrm>
              <a:off x="995100" y="1811600"/>
              <a:ext cx="3576900" cy="2169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995100" y="2764675"/>
              <a:ext cx="1878300" cy="216900"/>
            </a:xfrm>
            <a:prstGeom prst="rect">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2"/>
          <p:cNvSpPr txBox="1"/>
          <p:nvPr/>
        </p:nvSpPr>
        <p:spPr>
          <a:xfrm>
            <a:off x="566950" y="4159150"/>
            <a:ext cx="3606600" cy="400200"/>
          </a:xfrm>
          <a:prstGeom prst="rect">
            <a:avLst/>
          </a:prstGeom>
          <a:noFill/>
          <a:ln cap="flat" cmpd="sng" w="19050">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Portion of nodes to ‘drop’ on each epoch</a:t>
            </a:r>
            <a:endParaRPr b="0" i="0" sz="1400" u="none" cap="none" strike="noStrike">
              <a:solidFill>
                <a:srgbClr val="000000"/>
              </a:solidFill>
              <a:latin typeface="Arial"/>
              <a:ea typeface="Arial"/>
              <a:cs typeface="Arial"/>
              <a:sym typeface="Arial"/>
            </a:endParaRPr>
          </a:p>
        </p:txBody>
      </p:sp>
      <p:cxnSp>
        <p:nvCxnSpPr>
          <p:cNvPr id="134" name="Google Shape;134;p12"/>
          <p:cNvCxnSpPr>
            <a:stCxn id="133" idx="0"/>
          </p:cNvCxnSpPr>
          <p:nvPr/>
        </p:nvCxnSpPr>
        <p:spPr>
          <a:xfrm flipH="1" rot="10800000">
            <a:off x="2370250" y="2999350"/>
            <a:ext cx="194700" cy="1159800"/>
          </a:xfrm>
          <a:prstGeom prst="straightConnector1">
            <a:avLst/>
          </a:prstGeom>
          <a:noFill/>
          <a:ln cap="flat" cmpd="sng" w="19050">
            <a:solidFill>
              <a:srgbClr val="93C47D"/>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Callbacks: Early Stopping</a:t>
            </a:r>
            <a:endParaRPr/>
          </a:p>
        </p:txBody>
      </p:sp>
      <p:sp>
        <p:nvSpPr>
          <p:cNvPr id="140" name="Google Shape;140;p13"/>
          <p:cNvSpPr txBox="1"/>
          <p:nvPr/>
        </p:nvSpPr>
        <p:spPr>
          <a:xfrm>
            <a:off x="583500" y="934075"/>
            <a:ext cx="39885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What it does: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Callbacks are functions that can be called during training.  They change something about the training between epochs.</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Early stopping stops training early.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Why it works: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source of overfitting is </a:t>
            </a:r>
            <a:r>
              <a:rPr b="1" i="0" lang="en" sz="1400" u="none" cap="none" strike="noStrike">
                <a:solidFill>
                  <a:srgbClr val="000000"/>
                </a:solidFill>
                <a:latin typeface="Arial"/>
                <a:ea typeface="Arial"/>
                <a:cs typeface="Arial"/>
                <a:sym typeface="Arial"/>
              </a:rPr>
              <a:t>over-training.</a:t>
            </a:r>
            <a:r>
              <a:rPr b="0" i="0" lang="en" sz="1400" u="none" cap="none" strike="noStrike">
                <a:solidFill>
                  <a:srgbClr val="000000"/>
                </a:solidFill>
                <a:latin typeface="Arial"/>
                <a:ea typeface="Arial"/>
                <a:cs typeface="Arial"/>
                <a:sym typeface="Arial"/>
              </a:rPr>
              <a:t>  After a certain number of epochs a model will often begin to fit too tightly to training data.  It learns TOO well.  Early stopping stops the model before that can happen.</a:t>
            </a:r>
            <a:endParaRPr b="0" i="0" sz="1400" u="none" cap="none" strike="noStrik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b="0" l="0" r="0" t="0"/>
          <a:stretch/>
        </p:blipFill>
        <p:spPr>
          <a:xfrm>
            <a:off x="4730300" y="990750"/>
            <a:ext cx="4193975" cy="2660178"/>
          </a:xfrm>
          <a:prstGeom prst="rect">
            <a:avLst/>
          </a:prstGeom>
          <a:noFill/>
          <a:ln>
            <a:noFill/>
          </a:ln>
        </p:spPr>
      </p:pic>
      <p:sp>
        <p:nvSpPr>
          <p:cNvPr id="142" name="Google Shape;142;p13"/>
          <p:cNvSpPr txBox="1"/>
          <p:nvPr/>
        </p:nvSpPr>
        <p:spPr>
          <a:xfrm>
            <a:off x="5607488" y="3822450"/>
            <a:ext cx="2439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Image Source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Callbacks: Early Stopping</a:t>
            </a:r>
            <a:endParaRPr/>
          </a:p>
        </p:txBody>
      </p:sp>
      <p:pic>
        <p:nvPicPr>
          <p:cNvPr id="148" name="Google Shape;148;p14"/>
          <p:cNvPicPr preferRelativeResize="0"/>
          <p:nvPr/>
        </p:nvPicPr>
        <p:blipFill rotWithShape="1">
          <a:blip r:embed="rId3">
            <a:alphaModFix/>
          </a:blip>
          <a:srcRect b="0" l="0" r="0" t="0"/>
          <a:stretch/>
        </p:blipFill>
        <p:spPr>
          <a:xfrm>
            <a:off x="4730300" y="990750"/>
            <a:ext cx="4193975" cy="2660178"/>
          </a:xfrm>
          <a:prstGeom prst="rect">
            <a:avLst/>
          </a:prstGeom>
          <a:noFill/>
          <a:ln>
            <a:noFill/>
          </a:ln>
        </p:spPr>
      </p:pic>
      <p:sp>
        <p:nvSpPr>
          <p:cNvPr id="149" name="Google Shape;149;p14"/>
          <p:cNvSpPr txBox="1"/>
          <p:nvPr/>
        </p:nvSpPr>
        <p:spPr>
          <a:xfrm>
            <a:off x="5607488" y="3822450"/>
            <a:ext cx="2439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Image Source</a:t>
            </a:r>
            <a:endParaRPr b="0" i="0" sz="1400" u="none" cap="none" strike="noStrike">
              <a:solidFill>
                <a:srgbClr val="000000"/>
              </a:solidFill>
              <a:latin typeface="Arial"/>
              <a:ea typeface="Arial"/>
              <a:cs typeface="Arial"/>
              <a:sym typeface="Arial"/>
            </a:endParaRPr>
          </a:p>
        </p:txBody>
      </p:sp>
      <p:pic>
        <p:nvPicPr>
          <p:cNvPr id="150" name="Google Shape;150;p14"/>
          <p:cNvPicPr preferRelativeResize="0"/>
          <p:nvPr/>
        </p:nvPicPr>
        <p:blipFill rotWithShape="1">
          <a:blip r:embed="rId5">
            <a:alphaModFix/>
          </a:blip>
          <a:srcRect b="0" l="0" r="0" t="0"/>
          <a:stretch/>
        </p:blipFill>
        <p:spPr>
          <a:xfrm>
            <a:off x="379875" y="1372375"/>
            <a:ext cx="4425500" cy="1531904"/>
          </a:xfrm>
          <a:prstGeom prst="rect">
            <a:avLst/>
          </a:prstGeom>
          <a:noFill/>
          <a:ln>
            <a:noFill/>
          </a:ln>
        </p:spPr>
      </p:pic>
      <p:sp>
        <p:nvSpPr>
          <p:cNvPr id="151" name="Google Shape;151;p14"/>
          <p:cNvSpPr txBox="1"/>
          <p:nvPr/>
        </p:nvSpPr>
        <p:spPr>
          <a:xfrm>
            <a:off x="379875" y="3403400"/>
            <a:ext cx="2169900" cy="831300"/>
          </a:xfrm>
          <a:prstGeom prst="rect">
            <a:avLst/>
          </a:prstGeom>
          <a:noFill/>
          <a:ln cap="flat" cmpd="sng" w="19050">
            <a:solidFill>
              <a:srgbClr val="6D9EEB"/>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List of callbacks in fit call (There are many other callbacks you can use!)</a:t>
            </a:r>
            <a:endParaRPr b="0" i="0" sz="1400" u="none" cap="none" strike="noStrike">
              <a:solidFill>
                <a:srgbClr val="000000"/>
              </a:solidFill>
              <a:latin typeface="Arial"/>
              <a:ea typeface="Arial"/>
              <a:cs typeface="Arial"/>
              <a:sym typeface="Arial"/>
            </a:endParaRPr>
          </a:p>
        </p:txBody>
      </p:sp>
      <p:cxnSp>
        <p:nvCxnSpPr>
          <p:cNvPr id="152" name="Google Shape;152;p14"/>
          <p:cNvCxnSpPr>
            <a:stCxn id="151" idx="0"/>
          </p:cNvCxnSpPr>
          <p:nvPr/>
        </p:nvCxnSpPr>
        <p:spPr>
          <a:xfrm flipH="1" rot="10800000">
            <a:off x="1464825" y="2894600"/>
            <a:ext cx="793200" cy="508800"/>
          </a:xfrm>
          <a:prstGeom prst="straightConnector1">
            <a:avLst/>
          </a:prstGeom>
          <a:noFill/>
          <a:ln cap="flat" cmpd="sng" w="9525">
            <a:solidFill>
              <a:schemeClr val="accent4"/>
            </a:solidFill>
            <a:prstDash val="solid"/>
            <a:round/>
            <a:headEnd len="sm" w="sm" type="none"/>
            <a:tailEnd len="med" w="med" type="triangle"/>
          </a:ln>
        </p:spPr>
      </p:cxnSp>
      <p:sp>
        <p:nvSpPr>
          <p:cNvPr id="153" name="Google Shape;153;p14"/>
          <p:cNvSpPr txBox="1"/>
          <p:nvPr/>
        </p:nvSpPr>
        <p:spPr>
          <a:xfrm>
            <a:off x="2993688" y="3607050"/>
            <a:ext cx="2169900" cy="8313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no reduction in validation loss in 3 epochs, stop training</a:t>
            </a:r>
            <a:endParaRPr b="0" i="0" sz="1400" u="none" cap="none" strike="noStrike">
              <a:solidFill>
                <a:srgbClr val="000000"/>
              </a:solidFill>
              <a:latin typeface="Arial"/>
              <a:ea typeface="Arial"/>
              <a:cs typeface="Arial"/>
              <a:sym typeface="Arial"/>
            </a:endParaRPr>
          </a:p>
        </p:txBody>
      </p:sp>
      <p:cxnSp>
        <p:nvCxnSpPr>
          <p:cNvPr id="154" name="Google Shape;154;p14"/>
          <p:cNvCxnSpPr>
            <a:stCxn id="153" idx="0"/>
          </p:cNvCxnSpPr>
          <p:nvPr/>
        </p:nvCxnSpPr>
        <p:spPr>
          <a:xfrm rot="10800000">
            <a:off x="3754638" y="1831950"/>
            <a:ext cx="324000" cy="1775100"/>
          </a:xfrm>
          <a:prstGeom prst="straightConnector1">
            <a:avLst/>
          </a:prstGeom>
          <a:noFill/>
          <a:ln cap="flat" cmpd="sng" w="19050">
            <a:solidFill>
              <a:schemeClr val="accent4"/>
            </a:solidFill>
            <a:prstDash val="solid"/>
            <a:round/>
            <a:headEnd len="sm" w="sm" type="none"/>
            <a:tailEnd len="med" w="med" type="triangle"/>
          </a:ln>
        </p:spPr>
      </p:cxnSp>
      <p:sp>
        <p:nvSpPr>
          <p:cNvPr id="155" name="Google Shape;155;p14"/>
          <p:cNvSpPr/>
          <p:nvPr/>
        </p:nvSpPr>
        <p:spPr>
          <a:xfrm>
            <a:off x="424775" y="1637450"/>
            <a:ext cx="3471900" cy="261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175800" y="2622250"/>
            <a:ext cx="2309400" cy="261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Advanced Technique: L1 and L2 Regularization</a:t>
            </a:r>
            <a:endParaRPr/>
          </a:p>
        </p:txBody>
      </p:sp>
      <p:sp>
        <p:nvSpPr>
          <p:cNvPr id="162" name="Google Shape;162;p15"/>
          <p:cNvSpPr txBox="1"/>
          <p:nvPr/>
        </p:nvSpPr>
        <p:spPr>
          <a:xfrm>
            <a:off x="1225425" y="1270800"/>
            <a:ext cx="67644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What it does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Remember we said that a node in a neural network is like a linear regression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Just like linear regression, we can use L1 and L2 regularization to limit the change in weight values during learning by applying a ‘penalty’ term.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Why it works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reason deep learning models can overfit, just a like linear models, is that certain weights get too large and the model puts too much emphasis on a small subset of features to the exclusion of others.  Regularization forces the model to consider all features when learning and predicting.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Advanced Technique: L1 and L2 Regularization</a:t>
            </a:r>
            <a:endParaRPr/>
          </a:p>
        </p:txBody>
      </p:sp>
      <p:pic>
        <p:nvPicPr>
          <p:cNvPr id="168" name="Google Shape;168;p16"/>
          <p:cNvPicPr preferRelativeResize="0"/>
          <p:nvPr/>
        </p:nvPicPr>
        <p:blipFill rotWithShape="1">
          <a:blip r:embed="rId3">
            <a:alphaModFix/>
          </a:blip>
          <a:srcRect b="0" l="0" r="0" t="0"/>
          <a:stretch/>
        </p:blipFill>
        <p:spPr>
          <a:xfrm>
            <a:off x="1147750" y="1869000"/>
            <a:ext cx="6848475" cy="2038350"/>
          </a:xfrm>
          <a:prstGeom prst="rect">
            <a:avLst/>
          </a:prstGeom>
          <a:noFill/>
          <a:ln>
            <a:noFill/>
          </a:ln>
        </p:spPr>
      </p:pic>
      <p:sp>
        <p:nvSpPr>
          <p:cNvPr id="169" name="Google Shape;169;p16"/>
          <p:cNvSpPr txBox="1"/>
          <p:nvPr/>
        </p:nvSpPr>
        <p:spPr>
          <a:xfrm>
            <a:off x="2362813" y="4061900"/>
            <a:ext cx="4355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Image Source: </a:t>
            </a:r>
            <a:r>
              <a:rPr b="0" i="0" lang="en" sz="1400" u="sng" cap="none" strike="noStrike">
                <a:solidFill>
                  <a:schemeClr val="hlink"/>
                </a:solidFill>
                <a:latin typeface="Arial"/>
                <a:ea typeface="Arial"/>
                <a:cs typeface="Arial"/>
                <a:sym typeface="Arial"/>
                <a:hlinkClick r:id="rId4"/>
              </a:rPr>
              <a:t>Keras Documentation</a:t>
            </a:r>
            <a:endParaRPr b="0" i="0" sz="1400" u="none" cap="none" strike="noStrike">
              <a:solidFill>
                <a:srgbClr val="000000"/>
              </a:solidFill>
              <a:latin typeface="Arial"/>
              <a:ea typeface="Arial"/>
              <a:cs typeface="Arial"/>
              <a:sym typeface="Arial"/>
            </a:endParaRPr>
          </a:p>
        </p:txBody>
      </p:sp>
      <p:sp>
        <p:nvSpPr>
          <p:cNvPr id="170" name="Google Shape;170;p16"/>
          <p:cNvSpPr txBox="1"/>
          <p:nvPr/>
        </p:nvSpPr>
        <p:spPr>
          <a:xfrm>
            <a:off x="1270325" y="1225900"/>
            <a:ext cx="583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How to do it: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Reduce Model Complexity</a:t>
            </a:r>
            <a:endParaRPr/>
          </a:p>
        </p:txBody>
      </p:sp>
      <p:sp>
        <p:nvSpPr>
          <p:cNvPr id="176" name="Google Shape;176;p17"/>
          <p:cNvSpPr txBox="1"/>
          <p:nvPr/>
        </p:nvSpPr>
        <p:spPr>
          <a:xfrm>
            <a:off x="1240400" y="1173525"/>
            <a:ext cx="68394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What it does: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Reduce the number of nodes and/or layers in your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Why it works: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source of overfitting is a model that is too complex.  An overly complex model will fit to the noise in the data rather than the true signal.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How it works: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 a model with fewer nodes and/or layers.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(Remember to just change one thing at a time when experimenting)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nvSpPr>
        <p:spPr>
          <a:xfrm>
            <a:off x="1974300" y="412550"/>
            <a:ext cx="51954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Improving a Sequential Model in Keras</a:t>
            </a:r>
            <a:endParaRPr b="0" i="0" sz="2100" u="none" cap="none" strike="noStrike">
              <a:solidFill>
                <a:srgbClr val="000000"/>
              </a:solidFill>
              <a:latin typeface="Arial"/>
              <a:ea typeface="Arial"/>
              <a:cs typeface="Arial"/>
              <a:sym typeface="Arial"/>
            </a:endParaRPr>
          </a:p>
        </p:txBody>
      </p:sp>
      <p:sp>
        <p:nvSpPr>
          <p:cNvPr id="182" name="Google Shape;182;p18"/>
          <p:cNvSpPr txBox="1"/>
          <p:nvPr/>
        </p:nvSpPr>
        <p:spPr>
          <a:xfrm>
            <a:off x="1128150" y="829900"/>
            <a:ext cx="6135900" cy="4063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Make a copy and tune the </a:t>
            </a:r>
            <a:r>
              <a:rPr b="1" i="0" lang="en" sz="1400" u="none" cap="none" strike="noStrike">
                <a:solidFill>
                  <a:srgbClr val="000000"/>
                </a:solidFill>
                <a:latin typeface="Arial"/>
                <a:ea typeface="Arial"/>
                <a:cs typeface="Arial"/>
                <a:sym typeface="Arial"/>
              </a:rPr>
              <a:t>classification model</a:t>
            </a:r>
            <a:r>
              <a:rPr b="0" i="0" lang="en" sz="1400" u="none" cap="none" strike="noStrike">
                <a:solidFill>
                  <a:srgbClr val="000000"/>
                </a:solidFill>
                <a:latin typeface="Arial"/>
                <a:ea typeface="Arial"/>
                <a:cs typeface="Arial"/>
                <a:sym typeface="Arial"/>
              </a:rPr>
              <a:t> to improve it’s score on the testing 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Strategies you might try:</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More or fewer nodes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More or fewer layers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More or fewer epochs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Regularization</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AutoNum type="alphaLcPeriod"/>
            </a:pPr>
            <a:r>
              <a:rPr b="0" i="0" lang="en" sz="1400" u="none" cap="none" strike="noStrike">
                <a:solidFill>
                  <a:srgbClr val="000000"/>
                </a:solidFill>
                <a:latin typeface="Arial"/>
                <a:ea typeface="Arial"/>
                <a:cs typeface="Arial"/>
                <a:sym typeface="Arial"/>
              </a:rPr>
              <a:t>L1 or L2</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AutoNum type="alphaLcPeriod"/>
            </a:pPr>
            <a:r>
              <a:rPr b="0" i="0" lang="en" sz="1400" u="none" cap="none" strike="noStrike">
                <a:solidFill>
                  <a:srgbClr val="000000"/>
                </a:solidFill>
                <a:latin typeface="Arial"/>
                <a:ea typeface="Arial"/>
                <a:cs typeface="Arial"/>
                <a:sym typeface="Arial"/>
              </a:rPr>
              <a:t>Dropout layers</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AutoNum type="alphaLcPeriod"/>
            </a:pPr>
            <a:r>
              <a:rPr b="0" i="0" lang="en" sz="1400" u="none" cap="none" strike="noStrike">
                <a:solidFill>
                  <a:srgbClr val="000000"/>
                </a:solidFill>
                <a:latin typeface="Arial"/>
                <a:ea typeface="Arial"/>
                <a:cs typeface="Arial"/>
                <a:sym typeface="Arial"/>
              </a:rPr>
              <a:t>Early Stopping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Change activation functions or optimizers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Change batch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Hint: Do you want to decrease </a:t>
            </a:r>
            <a:r>
              <a:rPr b="1" i="0" lang="en" sz="1400" u="none" cap="none" strike="noStrike">
                <a:solidFill>
                  <a:srgbClr val="000000"/>
                </a:solidFill>
                <a:latin typeface="Arial"/>
                <a:ea typeface="Arial"/>
                <a:cs typeface="Arial"/>
                <a:sym typeface="Arial"/>
              </a:rPr>
              <a:t>bias</a:t>
            </a:r>
            <a:r>
              <a:rPr b="0" i="0" lang="en" sz="1400" u="none" cap="none" strike="noStrike">
                <a:solidFill>
                  <a:srgbClr val="000000"/>
                </a:solidFill>
                <a:latin typeface="Arial"/>
                <a:ea typeface="Arial"/>
                <a:cs typeface="Arial"/>
                <a:sym typeface="Arial"/>
              </a:rPr>
              <a:t>, or </a:t>
            </a:r>
            <a:r>
              <a:rPr b="1" i="0" lang="en" sz="1400" u="none" cap="none" strike="noStrike">
                <a:solidFill>
                  <a:srgbClr val="000000"/>
                </a:solidFill>
                <a:latin typeface="Arial"/>
                <a:ea typeface="Arial"/>
                <a:cs typeface="Arial"/>
                <a:sym typeface="Arial"/>
              </a:rPr>
              <a:t>variance </a:t>
            </a:r>
            <a:r>
              <a:rPr b="0" i="0" lang="en" sz="1400" u="none" cap="none" strike="noStrike">
                <a:solidFill>
                  <a:srgbClr val="000000"/>
                </a:solidFill>
                <a:latin typeface="Arial"/>
                <a:ea typeface="Arial"/>
                <a:cs typeface="Arial"/>
                <a:sym typeface="Arial"/>
              </a:rPr>
              <a:t>first?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Which strategies will decrease which problem?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g11aeaee59ca_0_0"/>
          <p:cNvSpPr txBox="1"/>
          <p:nvPr>
            <p:ph type="title"/>
          </p:nvPr>
        </p:nvSpPr>
        <p:spPr>
          <a:xfrm>
            <a:off x="666750" y="310692"/>
            <a:ext cx="7810500" cy="595500"/>
          </a:xfrm>
          <a:prstGeom prst="rect">
            <a:avLst/>
          </a:prstGeom>
        </p:spPr>
        <p:txBody>
          <a:bodyPr anchorCtr="0" anchor="b" bIns="19050" lIns="19050" spcFirstLastPara="1" rIns="19050" wrap="square" tIns="19050">
            <a:noAutofit/>
          </a:bodyPr>
          <a:lstStyle/>
          <a:p>
            <a:pPr indent="0" lvl="0" marL="0" rtl="0" algn="ctr">
              <a:spcBef>
                <a:spcPts val="0"/>
              </a:spcBef>
              <a:spcAft>
                <a:spcPts val="0"/>
              </a:spcAft>
              <a:buNone/>
            </a:pPr>
            <a:r>
              <a:rPr lang="en"/>
              <a:t>Announcement</a:t>
            </a:r>
            <a:endParaRPr/>
          </a:p>
        </p:txBody>
      </p:sp>
      <p:sp>
        <p:nvSpPr>
          <p:cNvPr id="50" name="Google Shape;50;g11aeaee59ca_0_0"/>
          <p:cNvSpPr txBox="1"/>
          <p:nvPr>
            <p:ph idx="1" type="body"/>
          </p:nvPr>
        </p:nvSpPr>
        <p:spPr>
          <a:xfrm>
            <a:off x="666750" y="1134052"/>
            <a:ext cx="7810500" cy="1391700"/>
          </a:xfrm>
          <a:prstGeom prst="rect">
            <a:avLst/>
          </a:prstGeom>
        </p:spPr>
        <p:txBody>
          <a:bodyPr anchorCtr="0" anchor="t" bIns="19050" lIns="19050" spcFirstLastPara="1" rIns="19050" wrap="square" tIns="19050">
            <a:noAutofit/>
          </a:bodyPr>
          <a:lstStyle/>
          <a:p>
            <a:pPr indent="-317500" lvl="0" marL="457200" rtl="0" algn="l">
              <a:spcBef>
                <a:spcPts val="0"/>
              </a:spcBef>
              <a:spcAft>
                <a:spcPts val="0"/>
              </a:spcAft>
              <a:buSzPts val="1400"/>
              <a:buFont typeface="Arial"/>
              <a:buChar char="●"/>
            </a:pPr>
            <a:r>
              <a:rPr lang="en" sz="1400"/>
              <a:t>Belt exam code will be given to the eligible students by tomorrow evening</a:t>
            </a:r>
            <a:endParaRPr sz="1400"/>
          </a:p>
          <a:p>
            <a:pPr indent="-317500" lvl="0" marL="457200" rtl="0" algn="l">
              <a:spcBef>
                <a:spcPts val="0"/>
              </a:spcBef>
              <a:spcAft>
                <a:spcPts val="0"/>
              </a:spcAft>
              <a:buSzPts val="1400"/>
              <a:buFont typeface="Arial"/>
              <a:buChar char="●"/>
            </a:pPr>
            <a:r>
              <a:rPr lang="en" sz="1400"/>
              <a:t>Eligibility for belt exam : Week 9(including resubmits)  and Week 10 assignments </a:t>
            </a:r>
            <a:endParaRPr sz="1400"/>
          </a:p>
          <a:p>
            <a:pPr indent="-317500" lvl="0" marL="457200" rtl="0" algn="l">
              <a:spcBef>
                <a:spcPts val="0"/>
              </a:spcBef>
              <a:spcAft>
                <a:spcPts val="0"/>
              </a:spcAft>
              <a:buSzPts val="1400"/>
              <a:buFont typeface="Arial"/>
              <a:buChar char="●"/>
            </a:pPr>
            <a:r>
              <a:rPr lang="en" sz="1400"/>
              <a:t>You will be given belt color based on </a:t>
            </a:r>
            <a:endParaRPr sz="1400"/>
          </a:p>
          <a:p>
            <a:pPr indent="-317500" lvl="1" marL="914400" rtl="0" algn="l">
              <a:spcBef>
                <a:spcPts val="0"/>
              </a:spcBef>
              <a:spcAft>
                <a:spcPts val="0"/>
              </a:spcAft>
              <a:buSzPts val="1400"/>
              <a:buFont typeface="Arial"/>
              <a:buChar char="○"/>
            </a:pPr>
            <a:r>
              <a:rPr lang="en" sz="1400"/>
              <a:t>Black Belt  : Finishing exam in &lt;24 hours and score &gt;=9.5</a:t>
            </a:r>
            <a:endParaRPr sz="1400"/>
          </a:p>
          <a:p>
            <a:pPr indent="-317500" lvl="1" marL="914400" rtl="0" algn="l">
              <a:spcBef>
                <a:spcPts val="0"/>
              </a:spcBef>
              <a:spcAft>
                <a:spcPts val="0"/>
              </a:spcAft>
              <a:buSzPts val="1400"/>
              <a:buFont typeface="Arial"/>
              <a:buChar char="○"/>
            </a:pPr>
            <a:r>
              <a:rPr lang="en" sz="1400"/>
              <a:t>Red Belt    : Finishing exam in &lt;24 hours and score&gt;=8.0 and &lt;9.5</a:t>
            </a:r>
            <a:endParaRPr/>
          </a:p>
        </p:txBody>
      </p:sp>
      <p:sp>
        <p:nvSpPr>
          <p:cNvPr id="51" name="Google Shape;51;g11aeaee59ca_0_0"/>
          <p:cNvSpPr txBox="1"/>
          <p:nvPr/>
        </p:nvSpPr>
        <p:spPr>
          <a:xfrm>
            <a:off x="616325" y="2593050"/>
            <a:ext cx="7860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Next week is your presentation week.</a:t>
            </a:r>
            <a:endParaRPr/>
          </a:p>
          <a:p>
            <a:pPr indent="-317500" lvl="0" marL="457200" rtl="0" algn="l">
              <a:spcBef>
                <a:spcPts val="0"/>
              </a:spcBef>
              <a:spcAft>
                <a:spcPts val="0"/>
              </a:spcAft>
              <a:buSzPts val="1400"/>
              <a:buChar char="●"/>
            </a:pPr>
            <a:r>
              <a:rPr lang="en"/>
              <a:t>You will find out the order in class on Thursday so everyone must be ready!</a:t>
            </a:r>
            <a:endParaRPr/>
          </a:p>
          <a:p>
            <a:pPr indent="-317500" lvl="0" marL="457200" rtl="0" algn="l">
              <a:spcBef>
                <a:spcPts val="0"/>
              </a:spcBef>
              <a:spcAft>
                <a:spcPts val="0"/>
              </a:spcAft>
              <a:buSzPts val="1400"/>
              <a:buChar char="●"/>
            </a:pPr>
            <a:r>
              <a:rPr lang="en"/>
              <a:t>You will have a max of 5 minutes (we will have a timer) so please practice!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1aeaee59ca_0_12"/>
          <p:cNvSpPr txBox="1"/>
          <p:nvPr/>
        </p:nvSpPr>
        <p:spPr>
          <a:xfrm>
            <a:off x="3857075" y="1288675"/>
            <a:ext cx="21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Mock Belt Exam</a:t>
            </a:r>
            <a:endParaRPr/>
          </a:p>
        </p:txBody>
      </p:sp>
      <p:sp>
        <p:nvSpPr>
          <p:cNvPr id="188" name="Google Shape;188;g11aeaee59ca_0_12"/>
          <p:cNvSpPr txBox="1"/>
          <p:nvPr/>
        </p:nvSpPr>
        <p:spPr>
          <a:xfrm>
            <a:off x="3765350" y="895475"/>
            <a:ext cx="18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Today’s notebook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Today’s Agenda</a:t>
            </a:r>
            <a:endParaRPr/>
          </a:p>
        </p:txBody>
      </p:sp>
      <p:sp>
        <p:nvSpPr>
          <p:cNvPr id="57" name="Google Shape;57;p2"/>
          <p:cNvSpPr txBox="1"/>
          <p:nvPr/>
        </p:nvSpPr>
        <p:spPr>
          <a:xfrm>
            <a:off x="1449325" y="1062050"/>
            <a:ext cx="6256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Overview of sequential models in Keras</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Regularization Strategies</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a:t>Discussion of Mock Belt Exam 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747750" y="912625"/>
            <a:ext cx="79233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t/>
            </a:r>
            <a:endParaRPr b="1">
              <a:latin typeface="Open Sans"/>
              <a:ea typeface="Open Sans"/>
              <a:cs typeface="Open Sans"/>
              <a:sym typeface="Open Sans"/>
            </a:endParaRPr>
          </a:p>
          <a:p>
            <a:pPr indent="0" lvl="0" marL="0" rtl="0" algn="ctr">
              <a:lnSpc>
                <a:spcPct val="100000"/>
              </a:lnSpc>
              <a:spcBef>
                <a:spcPts val="0"/>
              </a:spcBef>
              <a:spcAft>
                <a:spcPts val="0"/>
              </a:spcAft>
              <a:buSzPts val="700"/>
              <a:buNone/>
            </a:pPr>
            <a:r>
              <a:rPr b="1" lang="en">
                <a:latin typeface="Open Sans"/>
                <a:ea typeface="Open Sans"/>
                <a:cs typeface="Open Sans"/>
                <a:sym typeface="Open Sans"/>
              </a:rPr>
              <a:t>Building</a:t>
            </a:r>
            <a:endParaRPr b="1">
              <a:latin typeface="Open Sans"/>
              <a:ea typeface="Open Sans"/>
              <a:cs typeface="Open Sans"/>
              <a:sym typeface="Open Sans"/>
            </a:endParaRPr>
          </a:p>
          <a:p>
            <a:pPr indent="0" lvl="0" marL="0" rtl="0" algn="ctr">
              <a:lnSpc>
                <a:spcPct val="100000"/>
              </a:lnSpc>
              <a:spcBef>
                <a:spcPts val="0"/>
              </a:spcBef>
              <a:spcAft>
                <a:spcPts val="0"/>
              </a:spcAft>
              <a:buSzPts val="700"/>
              <a:buNone/>
            </a:pPr>
            <a:r>
              <a:rPr b="1" lang="en">
                <a:latin typeface="Open Sans"/>
                <a:ea typeface="Open Sans"/>
                <a:cs typeface="Open Sans"/>
                <a:sym typeface="Open Sans"/>
              </a:rPr>
              <a:t>Neural Networks</a:t>
            </a:r>
            <a:endParaRPr b="1">
              <a:latin typeface="Open Sans"/>
              <a:ea typeface="Open Sans"/>
              <a:cs typeface="Open Sans"/>
              <a:sym typeface="Open Sans"/>
            </a:endParaRPr>
          </a:p>
          <a:p>
            <a:pPr indent="0" lvl="0" marL="0" rtl="0" algn="ctr">
              <a:lnSpc>
                <a:spcPct val="100000"/>
              </a:lnSpc>
              <a:spcBef>
                <a:spcPts val="0"/>
              </a:spcBef>
              <a:spcAft>
                <a:spcPts val="0"/>
              </a:spcAft>
              <a:buSzPts val="700"/>
              <a:buNone/>
            </a:pPr>
            <a:r>
              <a:t/>
            </a:r>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Review of Neural Networks in Keras</a:t>
            </a:r>
            <a:endParaRPr/>
          </a:p>
        </p:txBody>
      </p:sp>
      <p:sp>
        <p:nvSpPr>
          <p:cNvPr id="68" name="Google Shape;68;p5"/>
          <p:cNvSpPr txBox="1"/>
          <p:nvPr/>
        </p:nvSpPr>
        <p:spPr>
          <a:xfrm>
            <a:off x="739025" y="816900"/>
            <a:ext cx="7877100" cy="409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 Keras model follows these main steps: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Instantiate the model type (Sequential for our models)</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Add each layer in the order you want them to run</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Each layer needs a </a:t>
            </a:r>
            <a:r>
              <a:rPr b="1" i="0" lang="en" sz="1200" u="none" cap="none" strike="noStrike">
                <a:solidFill>
                  <a:srgbClr val="000000"/>
                </a:solidFill>
                <a:latin typeface="Arial"/>
                <a:ea typeface="Arial"/>
                <a:cs typeface="Arial"/>
                <a:sym typeface="Arial"/>
              </a:rPr>
              <a:t>number of nodes</a:t>
            </a:r>
            <a:r>
              <a:rPr b="0" i="0" lang="en" sz="1200" u="none" cap="none" strike="noStrike">
                <a:solidFill>
                  <a:srgbClr val="000000"/>
                </a:solidFill>
                <a:latin typeface="Arial"/>
                <a:ea typeface="Arial"/>
                <a:cs typeface="Arial"/>
                <a:sym typeface="Arial"/>
              </a:rPr>
              <a:t> and an </a:t>
            </a:r>
            <a:r>
              <a:rPr b="1" i="0" lang="en" sz="1200" u="none" cap="none" strike="noStrike">
                <a:solidFill>
                  <a:srgbClr val="000000"/>
                </a:solidFill>
                <a:latin typeface="Arial"/>
                <a:ea typeface="Arial"/>
                <a:cs typeface="Arial"/>
                <a:sym typeface="Arial"/>
              </a:rPr>
              <a:t>activation function</a:t>
            </a:r>
            <a:endParaRPr b="1"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1st layer must have defined input size (input_dim=X_train.shape[1])</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Last layer: </a:t>
            </a:r>
            <a:endParaRPr b="0" i="0" sz="1200" u="none" cap="none" strike="noStrike">
              <a:solidFill>
                <a:srgbClr val="000000"/>
              </a:solidFill>
              <a:latin typeface="Arial"/>
              <a:ea typeface="Arial"/>
              <a:cs typeface="Arial"/>
              <a:sym typeface="Arial"/>
            </a:endParaRPr>
          </a:p>
          <a:p>
            <a:pPr indent="-304800" lvl="2" marL="1371600" marR="0" rtl="0" algn="l">
              <a:lnSpc>
                <a:spcPct val="100000"/>
              </a:lnSpc>
              <a:spcBef>
                <a:spcPts val="0"/>
              </a:spcBef>
              <a:spcAft>
                <a:spcPts val="0"/>
              </a:spcAft>
              <a:buClr>
                <a:srgbClr val="000000"/>
              </a:buClr>
              <a:buSzPts val="1200"/>
              <a:buFont typeface="Arial"/>
              <a:buAutoNum type="romanLcPeriod"/>
            </a:pPr>
            <a:r>
              <a:rPr b="0" i="0" lang="en" sz="1200" u="none" cap="none" strike="noStrike">
                <a:solidFill>
                  <a:srgbClr val="000000"/>
                </a:solidFill>
                <a:latin typeface="Arial"/>
                <a:ea typeface="Arial"/>
                <a:cs typeface="Arial"/>
                <a:sym typeface="Arial"/>
              </a:rPr>
              <a:t>Nodes = 1 for regression or binary classification, OR the number of target classes for multiclass classification.</a:t>
            </a:r>
            <a:endParaRPr b="0" i="0" sz="1200" u="none" cap="none" strike="noStrike">
              <a:solidFill>
                <a:srgbClr val="000000"/>
              </a:solidFill>
              <a:latin typeface="Arial"/>
              <a:ea typeface="Arial"/>
              <a:cs typeface="Arial"/>
              <a:sym typeface="Arial"/>
            </a:endParaRPr>
          </a:p>
          <a:p>
            <a:pPr indent="-304800" lvl="2" marL="1371600" marR="0" rtl="0" algn="l">
              <a:lnSpc>
                <a:spcPct val="100000"/>
              </a:lnSpc>
              <a:spcBef>
                <a:spcPts val="0"/>
              </a:spcBef>
              <a:spcAft>
                <a:spcPts val="0"/>
              </a:spcAft>
              <a:buClr>
                <a:srgbClr val="000000"/>
              </a:buClr>
              <a:buSzPts val="1200"/>
              <a:buFont typeface="Arial"/>
              <a:buAutoNum type="romanLcPeriod"/>
            </a:pPr>
            <a:r>
              <a:rPr b="0" i="0" lang="en" sz="1200" u="none" cap="none" strike="noStrike">
                <a:solidFill>
                  <a:srgbClr val="000000"/>
                </a:solidFill>
                <a:latin typeface="Arial"/>
                <a:ea typeface="Arial"/>
                <a:cs typeface="Arial"/>
                <a:sym typeface="Arial"/>
              </a:rPr>
              <a:t>Activation must be appropriate to the problem.</a:t>
            </a:r>
            <a:endParaRPr b="0" i="0" sz="1200" u="none" cap="none" strike="noStrike">
              <a:solidFill>
                <a:srgbClr val="000000"/>
              </a:solidFill>
              <a:latin typeface="Arial"/>
              <a:ea typeface="Arial"/>
              <a:cs typeface="Arial"/>
              <a:sym typeface="Arial"/>
            </a:endParaRPr>
          </a:p>
          <a:p>
            <a:pPr indent="-304800" lvl="3" marL="18288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Linear activation is a good choice for regression</a:t>
            </a:r>
            <a:endParaRPr b="0" i="0" sz="1200" u="none" cap="none" strike="noStrike">
              <a:solidFill>
                <a:srgbClr val="000000"/>
              </a:solidFill>
              <a:latin typeface="Arial"/>
              <a:ea typeface="Arial"/>
              <a:cs typeface="Arial"/>
              <a:sym typeface="Arial"/>
            </a:endParaRPr>
          </a:p>
          <a:p>
            <a:pPr indent="-304800" lvl="3" marL="18288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Sigmoid for binary classification</a:t>
            </a:r>
            <a:endParaRPr b="0" i="0" sz="1200" u="none" cap="none" strike="noStrike">
              <a:solidFill>
                <a:srgbClr val="000000"/>
              </a:solidFill>
              <a:latin typeface="Arial"/>
              <a:ea typeface="Arial"/>
              <a:cs typeface="Arial"/>
              <a:sym typeface="Arial"/>
            </a:endParaRPr>
          </a:p>
          <a:p>
            <a:pPr indent="-304800" lvl="3" marL="18288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Softmax for multiclass classification</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Compile model</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Loss appropriate for problem (MSE, BCE, or Categorical Cross Entropy</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Optimizer</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(optional) metrics appropriate for the problem type</a:t>
            </a:r>
            <a:r>
              <a:rPr lang="en" sz="1200"/>
              <a:t>. You can find list of metrics </a:t>
            </a:r>
            <a:r>
              <a:rPr lang="en" sz="1200" u="sng">
                <a:solidFill>
                  <a:schemeClr val="hlink"/>
                </a:solidFill>
                <a:hlinkClick r:id="rId3"/>
              </a:rPr>
              <a:t>here</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AutoNum type="arabicPeriod"/>
            </a:pPr>
            <a:r>
              <a:rPr b="0" i="0" lang="en" sz="1200" u="none" cap="none" strike="noStrike">
                <a:solidFill>
                  <a:srgbClr val="000000"/>
                </a:solidFill>
                <a:latin typeface="Arial"/>
                <a:ea typeface="Arial"/>
                <a:cs typeface="Arial"/>
                <a:sym typeface="Arial"/>
              </a:rPr>
              <a:t>Fit model</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Training set</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Validation set</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AutoNum type="alphaLcPeriod"/>
            </a:pPr>
            <a:r>
              <a:rPr b="0" i="0" lang="en" sz="1200" u="none" cap="none" strike="noStrike">
                <a:solidFill>
                  <a:srgbClr val="000000"/>
                </a:solidFill>
                <a:latin typeface="Arial"/>
                <a:ea typeface="Arial"/>
                <a:cs typeface="Arial"/>
                <a:sym typeface="Arial"/>
              </a:rPr>
              <a:t>Epochs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sz="2700"/>
              <a:t>Making Predictions With a Multiclass Keras Model</a:t>
            </a:r>
            <a:endParaRPr sz="2700"/>
          </a:p>
        </p:txBody>
      </p:sp>
      <p:sp>
        <p:nvSpPr>
          <p:cNvPr id="74" name="Google Shape;74;p6"/>
          <p:cNvSpPr txBox="1"/>
          <p:nvPr/>
        </p:nvSpPr>
        <p:spPr>
          <a:xfrm>
            <a:off x="656850" y="1029350"/>
            <a:ext cx="7830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When a Keras model makes a prediction it an array the length of the number of neurons in the output layer.  If the final layers is Dense(1) then it returns one value, such as for regression or binary classification.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However if the final layer is Dense(3, activation=’softmax’) the model will return 3 numbers for each sample.  With a ‘softmax’ activation, each number is the probability of that sample belonging to that class.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 order to use Scikit-Learn metric functions, we need one integer number for each sample, not 3 float numbers.  For that, we use np.argmax().  This function will return the index number of the highest value.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We tell it ‘axis=1’ to tell it to look for the highest number along the columns, not the rows.</a:t>
            </a:r>
            <a:endParaRPr b="0" i="0" sz="1200" u="none" cap="none" strike="noStrike">
              <a:solidFill>
                <a:srgbClr val="000000"/>
              </a:solidFill>
              <a:latin typeface="Arial"/>
              <a:ea typeface="Arial"/>
              <a:cs typeface="Arial"/>
              <a:sym typeface="Arial"/>
            </a:endParaRPr>
          </a:p>
        </p:txBody>
      </p:sp>
      <p:pic>
        <p:nvPicPr>
          <p:cNvPr id="75" name="Google Shape;75;p6"/>
          <p:cNvPicPr preferRelativeResize="0"/>
          <p:nvPr/>
        </p:nvPicPr>
        <p:blipFill rotWithShape="1">
          <a:blip r:embed="rId3">
            <a:alphaModFix/>
          </a:blip>
          <a:srcRect b="0" l="0" r="0" t="0"/>
          <a:stretch/>
        </p:blipFill>
        <p:spPr>
          <a:xfrm>
            <a:off x="2981300" y="2994075"/>
            <a:ext cx="3181350" cy="685800"/>
          </a:xfrm>
          <a:prstGeom prst="rect">
            <a:avLst/>
          </a:prstGeom>
          <a:noFill/>
          <a:ln>
            <a:noFill/>
          </a:ln>
        </p:spPr>
      </p:pic>
      <p:pic>
        <p:nvPicPr>
          <p:cNvPr id="76" name="Google Shape;76;p6"/>
          <p:cNvPicPr preferRelativeResize="0"/>
          <p:nvPr/>
        </p:nvPicPr>
        <p:blipFill rotWithShape="1">
          <a:blip r:embed="rId4">
            <a:alphaModFix/>
          </a:blip>
          <a:srcRect b="0" l="0" r="0" t="0"/>
          <a:stretch/>
        </p:blipFill>
        <p:spPr>
          <a:xfrm>
            <a:off x="2981300" y="3791875"/>
            <a:ext cx="31813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1aeaee59ca_0_6"/>
          <p:cNvSpPr txBox="1"/>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spcBef>
                <a:spcPts val="0"/>
              </a:spcBef>
              <a:spcAft>
                <a:spcPts val="0"/>
              </a:spcAft>
              <a:buNone/>
            </a:pPr>
            <a:r>
              <a:rPr lang="en" sz="3300">
                <a:solidFill>
                  <a:srgbClr val="2A2D34"/>
                </a:solidFill>
                <a:latin typeface="Open Sans Light"/>
                <a:ea typeface="Open Sans Light"/>
                <a:cs typeface="Open Sans Light"/>
                <a:sym typeface="Open Sans Light"/>
              </a:rPr>
              <a:t>Kaggle competitions </a:t>
            </a:r>
            <a:endParaRPr sz="3300">
              <a:solidFill>
                <a:srgbClr val="2A2D34"/>
              </a:solidFill>
              <a:latin typeface="Open Sans Light"/>
              <a:ea typeface="Open Sans Light"/>
              <a:cs typeface="Open Sans Light"/>
              <a:sym typeface="Open Sans Light"/>
            </a:endParaRPr>
          </a:p>
        </p:txBody>
      </p:sp>
      <p:sp>
        <p:nvSpPr>
          <p:cNvPr id="82" name="Google Shape;82;g11aeaee59ca_0_6"/>
          <p:cNvSpPr txBox="1"/>
          <p:nvPr/>
        </p:nvSpPr>
        <p:spPr>
          <a:xfrm>
            <a:off x="307050" y="1080250"/>
            <a:ext cx="8901900" cy="306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Train data ( perform preprocessing and model building (Fit and Transform) )</a:t>
            </a:r>
            <a:endParaRPr/>
          </a:p>
          <a:p>
            <a:pPr indent="-317500" lvl="0" marL="457200" rtl="0" algn="l">
              <a:spcBef>
                <a:spcPts val="0"/>
              </a:spcBef>
              <a:spcAft>
                <a:spcPts val="0"/>
              </a:spcAft>
              <a:buSzPts val="1400"/>
              <a:buChar char="●"/>
            </a:pPr>
            <a:r>
              <a:rPr lang="en"/>
              <a:t>Test data - It does not include target  </a:t>
            </a:r>
            <a:endParaRPr/>
          </a:p>
          <a:p>
            <a:pPr indent="-317500" lvl="1" marL="914400" rtl="0" algn="l">
              <a:spcBef>
                <a:spcPts val="0"/>
              </a:spcBef>
              <a:spcAft>
                <a:spcPts val="0"/>
              </a:spcAft>
              <a:buSzPts val="1400"/>
              <a:buChar char="○"/>
            </a:pPr>
            <a:r>
              <a:rPr lang="en"/>
              <a:t> Transform test data</a:t>
            </a:r>
            <a:endParaRPr/>
          </a:p>
          <a:p>
            <a:pPr indent="-317500" lvl="0" marL="457200" rtl="0" algn="l">
              <a:spcBef>
                <a:spcPts val="0"/>
              </a:spcBef>
              <a:spcAft>
                <a:spcPts val="0"/>
              </a:spcAft>
              <a:buSzPts val="1400"/>
              <a:buChar char="●"/>
            </a:pPr>
            <a:r>
              <a:rPr lang="en"/>
              <a:t>Make predictions</a:t>
            </a:r>
            <a:endParaRPr/>
          </a:p>
          <a:p>
            <a:pPr indent="-317500" lvl="0" marL="457200" rtl="0" algn="l">
              <a:spcBef>
                <a:spcPts val="0"/>
              </a:spcBef>
              <a:spcAft>
                <a:spcPts val="0"/>
              </a:spcAft>
              <a:buSzPts val="1400"/>
              <a:buChar char="●"/>
            </a:pPr>
            <a:r>
              <a:rPr lang="en"/>
              <a:t>Submit submission.csv to kaggle</a:t>
            </a:r>
            <a:endParaRPr/>
          </a:p>
          <a:p>
            <a:pPr indent="-317500" lvl="1" marL="914400" rtl="0" algn="l">
              <a:spcBef>
                <a:spcPts val="0"/>
              </a:spcBef>
              <a:spcAft>
                <a:spcPts val="0"/>
              </a:spcAft>
              <a:buSzPts val="1400"/>
              <a:buChar char="○"/>
            </a:pPr>
            <a:r>
              <a:rPr lang="en"/>
              <a:t>It has specific format</a:t>
            </a:r>
            <a:endParaRPr/>
          </a:p>
          <a:p>
            <a:pPr indent="-317500" lvl="1" marL="914400" rtl="0" algn="l">
              <a:lnSpc>
                <a:spcPct val="135714"/>
              </a:lnSpc>
              <a:spcBef>
                <a:spcPts val="0"/>
              </a:spcBef>
              <a:spcAft>
                <a:spcPts val="0"/>
              </a:spcAft>
              <a:buSzPts val="1400"/>
              <a:buChar char="○"/>
            </a:pPr>
            <a:r>
              <a:rPr lang="en" sz="1050">
                <a:solidFill>
                  <a:srgbClr val="D4D4D4"/>
                </a:solidFill>
                <a:highlight>
                  <a:srgbClr val="1E1E1E"/>
                </a:highlight>
                <a:latin typeface="Courier New"/>
                <a:ea typeface="Courier New"/>
                <a:cs typeface="Courier New"/>
                <a:sym typeface="Courier New"/>
              </a:rPr>
              <a:t>to_submit = pd.DataFrame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'PassengerId'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Test_df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'PassengerId'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'Survived'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preds</a:t>
            </a:r>
            <a:r>
              <a:rPr lang="en" sz="1050">
                <a:solidFill>
                  <a:srgbClr val="DCDCDC"/>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317500" lvl="1" marL="914400" rtl="0" algn="l">
              <a:spcBef>
                <a:spcPts val="0"/>
              </a:spcBef>
              <a:spcAft>
                <a:spcPts val="0"/>
              </a:spcAft>
              <a:buSzPts val="1400"/>
              <a:buChar char="○"/>
            </a:pPr>
            <a:r>
              <a:rPr lang="en"/>
              <a:t>Make sure to use non processed column for the submission</a:t>
            </a:r>
            <a:endParaRPr/>
          </a:p>
          <a:p>
            <a:pPr indent="-317500" lvl="1" marL="914400" rtl="0" algn="l">
              <a:spcBef>
                <a:spcPts val="0"/>
              </a:spcBef>
              <a:spcAft>
                <a:spcPts val="0"/>
              </a:spcAft>
              <a:buSzPts val="1400"/>
              <a:buChar char="○"/>
            </a:pPr>
            <a:r>
              <a:rPr lang="en"/>
              <a:t>If it gives the error about 1D data. You need to convert your preds into 1D using</a:t>
            </a:r>
            <a:endParaRPr/>
          </a:p>
          <a:p>
            <a:pPr indent="-317500" lvl="2" marL="1371600" rtl="0" algn="l">
              <a:spcBef>
                <a:spcPts val="0"/>
              </a:spcBef>
              <a:spcAft>
                <a:spcPts val="0"/>
              </a:spcAft>
              <a:buSzPts val="1400"/>
              <a:buChar char="■"/>
            </a:pPr>
            <a:r>
              <a:rPr lang="en"/>
              <a:t>preds.flatten() </a:t>
            </a:r>
            <a:endParaRPr/>
          </a:p>
          <a:p>
            <a:pPr indent="0" lvl="0" marL="13716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Tuning Neural Networks</a:t>
            </a:r>
            <a:endParaRPr/>
          </a:p>
        </p:txBody>
      </p:sp>
      <p:pic>
        <p:nvPicPr>
          <p:cNvPr id="88" name="Google Shape;88;p7"/>
          <p:cNvPicPr preferRelativeResize="0"/>
          <p:nvPr/>
        </p:nvPicPr>
        <p:blipFill rotWithShape="1">
          <a:blip r:embed="rId3">
            <a:alphaModFix/>
          </a:blip>
          <a:srcRect b="0" l="0" r="0" t="0"/>
          <a:stretch/>
        </p:blipFill>
        <p:spPr>
          <a:xfrm>
            <a:off x="1956687" y="1065275"/>
            <a:ext cx="5230626" cy="2869375"/>
          </a:xfrm>
          <a:prstGeom prst="rect">
            <a:avLst/>
          </a:prstGeom>
          <a:noFill/>
          <a:ln>
            <a:noFill/>
          </a:ln>
        </p:spPr>
      </p:pic>
      <p:sp>
        <p:nvSpPr>
          <p:cNvPr id="89" name="Google Shape;89;p7"/>
          <p:cNvSpPr txBox="1"/>
          <p:nvPr/>
        </p:nvSpPr>
        <p:spPr>
          <a:xfrm>
            <a:off x="2325400" y="4129225"/>
            <a:ext cx="4280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Image Source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SzPts val="700"/>
              <a:buNone/>
            </a:pPr>
            <a:r>
              <a:rPr lang="en"/>
              <a:t>Underfitting (High Bias)</a:t>
            </a:r>
            <a:endParaRPr/>
          </a:p>
        </p:txBody>
      </p:sp>
      <p:sp>
        <p:nvSpPr>
          <p:cNvPr id="95" name="Google Shape;95;p8"/>
          <p:cNvSpPr txBox="1"/>
          <p:nvPr/>
        </p:nvSpPr>
        <p:spPr>
          <a:xfrm>
            <a:off x="187200" y="2175063"/>
            <a:ext cx="4384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model that is </a:t>
            </a:r>
            <a:r>
              <a:rPr b="1" i="0" lang="en" sz="1400" u="none" cap="none" strike="noStrike">
                <a:solidFill>
                  <a:srgbClr val="000000"/>
                </a:solidFill>
                <a:latin typeface="Arial"/>
                <a:ea typeface="Arial"/>
                <a:cs typeface="Arial"/>
                <a:sym typeface="Arial"/>
              </a:rPr>
              <a:t>too simple</a:t>
            </a:r>
            <a:r>
              <a:rPr b="0" i="0" lang="en" sz="1400" u="none" cap="none" strike="noStrike">
                <a:solidFill>
                  <a:srgbClr val="000000"/>
                </a:solidFill>
                <a:latin typeface="Arial"/>
                <a:ea typeface="Arial"/>
                <a:cs typeface="Arial"/>
                <a:sym typeface="Arial"/>
              </a:rPr>
              <a:t> or </a:t>
            </a:r>
            <a:r>
              <a:rPr b="1" i="0" lang="en" sz="1400" u="none" cap="none" strike="noStrike">
                <a:solidFill>
                  <a:srgbClr val="000000"/>
                </a:solidFill>
                <a:latin typeface="Arial"/>
                <a:ea typeface="Arial"/>
                <a:cs typeface="Arial"/>
                <a:sym typeface="Arial"/>
              </a:rPr>
              <a:t>trained for too few epochs </a:t>
            </a:r>
            <a:r>
              <a:rPr b="0" i="0" lang="en" sz="1400" u="none" cap="none" strike="noStrike">
                <a:solidFill>
                  <a:srgbClr val="000000"/>
                </a:solidFill>
                <a:latin typeface="Arial"/>
                <a:ea typeface="Arial"/>
                <a:cs typeface="Arial"/>
                <a:sym typeface="Arial"/>
              </a:rPr>
              <a:t>won’t learn to predict a dataset well.</a:t>
            </a:r>
            <a:endParaRPr b="0" i="0" sz="1400" u="none" cap="none" strike="noStrike">
              <a:solidFill>
                <a:srgbClr val="000000"/>
              </a:solidFill>
              <a:latin typeface="Arial"/>
              <a:ea typeface="Arial"/>
              <a:cs typeface="Arial"/>
              <a:sym typeface="Arial"/>
            </a:endParaRPr>
          </a:p>
        </p:txBody>
      </p:sp>
      <p:pic>
        <p:nvPicPr>
          <p:cNvPr id="96" name="Google Shape;96;p8"/>
          <p:cNvPicPr preferRelativeResize="0"/>
          <p:nvPr/>
        </p:nvPicPr>
        <p:blipFill rotWithShape="1">
          <a:blip r:embed="rId3">
            <a:alphaModFix/>
          </a:blip>
          <a:srcRect b="0" l="0" r="0" t="0"/>
          <a:stretch/>
        </p:blipFill>
        <p:spPr>
          <a:xfrm>
            <a:off x="4456800" y="1185300"/>
            <a:ext cx="4594975" cy="302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2A2D34"/>
      </a:dk1>
      <a:lt1>
        <a:srgbClr val="FFFFFF"/>
      </a:lt1>
      <a:dk2>
        <a:srgbClr val="2A2D34"/>
      </a:dk2>
      <a:lt2>
        <a:srgbClr val="FFFFFF"/>
      </a:lt2>
      <a:accent1>
        <a:srgbClr val="28CDFF"/>
      </a:accent1>
      <a:accent2>
        <a:srgbClr val="23B1DC"/>
      </a:accent2>
      <a:accent3>
        <a:srgbClr val="1E9EC5"/>
      </a:accent3>
      <a:accent4>
        <a:srgbClr val="1880A0"/>
      </a:accent4>
      <a:accent5>
        <a:srgbClr val="146983"/>
      </a:accent5>
      <a:accent6>
        <a:srgbClr val="105165"/>
      </a:accent6>
      <a:hlink>
        <a:srgbClr val="28CDFF"/>
      </a:hlink>
      <a:folHlink>
        <a:srgbClr val="28C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