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82" r:id="rId8"/>
    <p:sldId id="269" r:id="rId9"/>
    <p:sldId id="274" r:id="rId10"/>
    <p:sldId id="276" r:id="rId11"/>
    <p:sldId id="289" r:id="rId12"/>
    <p:sldId id="278" r:id="rId13"/>
    <p:sldId id="263" r:id="rId14"/>
    <p:sldId id="288" r:id="rId15"/>
    <p:sldId id="264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10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15203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ontakt@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userna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Phase 3 Project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Flatiron Online Data Science Course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 International Plan</a:t>
            </a:r>
            <a:endParaRPr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4246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Does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the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availability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of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an international plan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affect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customer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churn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?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78" y="1520020"/>
            <a:ext cx="2734202" cy="351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9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Predictive models</a:t>
            </a:r>
            <a:endParaRPr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52360"/>
              </p:ext>
            </p:extLst>
          </p:nvPr>
        </p:nvGraphicFramePr>
        <p:xfrm>
          <a:off x="333375" y="962029"/>
          <a:ext cx="8562975" cy="401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276350"/>
                <a:gridCol w="1276350"/>
                <a:gridCol w="1123950"/>
                <a:gridCol w="1123950"/>
                <a:gridCol w="1057275"/>
                <a:gridCol w="1200150"/>
              </a:tblGrid>
              <a:tr h="287110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Model type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Description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Test Score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Train Score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Precision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Recall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F1-Score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Random </a:t>
                      </a:r>
                      <a:r>
                        <a:rPr lang="de-DE" sz="1050" dirty="0" err="1" smtClean="0"/>
                        <a:t>Forest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Bagging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98.1% 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98.0%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100%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87.1%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93.1%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XGBoost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Base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98.1%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98.3%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100%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50" dirty="0" smtClean="0"/>
                        <a:t>87.1%</a:t>
                      </a:r>
                      <a:endParaRPr 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93.1%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Gradient </a:t>
                      </a:r>
                      <a:r>
                        <a:rPr lang="de-DE" sz="1050" dirty="0" err="1" smtClean="0"/>
                        <a:t>Boost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Base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97.9%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98.3%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98.9%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50" dirty="0" smtClean="0"/>
                        <a:t>87.1%</a:t>
                      </a:r>
                      <a:endParaRPr 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92.6%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Decision</a:t>
                      </a:r>
                      <a:r>
                        <a:rPr lang="de-DE" sz="1050" dirty="0" smtClean="0"/>
                        <a:t> </a:t>
                      </a:r>
                      <a:r>
                        <a:rPr lang="de-DE" sz="1050" dirty="0" err="1" smtClean="0"/>
                        <a:t>Tree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Tuning/</a:t>
                      </a:r>
                      <a:r>
                        <a:rPr lang="de-DE" sz="1050" dirty="0" err="1" smtClean="0"/>
                        <a:t>Pruning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96.7%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97.7%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90.7%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87.1%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88.9%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Decision</a:t>
                      </a:r>
                      <a:r>
                        <a:rPr lang="de-DE" sz="1050" dirty="0" smtClean="0"/>
                        <a:t> </a:t>
                      </a:r>
                      <a:r>
                        <a:rPr lang="de-DE" sz="1050" dirty="0" err="1" smtClean="0"/>
                        <a:t>Tree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Base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95.1%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100%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80.9%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88.1%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84.4%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50" smtClean="0"/>
                        <a:t>Random Forest</a:t>
                      </a:r>
                      <a:endParaRPr 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SMOTE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94.6%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94.9%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100%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63.4%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77.6%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smtClean="0"/>
                        <a:t>Random Forest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Base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94.4%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95.5%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85.5%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70.3%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77.2%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Adaboost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Base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92.3%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92.6%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83.8%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61.4%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70.9%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KNN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Base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89.8%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92.2%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90.2%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36.6%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52.1%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KNN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Best k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88.1%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90.1%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93.5%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23.0%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36.9%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Logistic</a:t>
                      </a:r>
                      <a:r>
                        <a:rPr lang="de-DE" sz="1050" baseline="0" dirty="0" smtClean="0"/>
                        <a:t> Regression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SMOTE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85.9%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89.7%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61.9%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25.7%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36.4%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KNN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SMOTE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78.2%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92.4%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38.9%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72.2%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50.6%</a:t>
                      </a:r>
                      <a:endParaRPr lang="en-US" sz="1050" dirty="0"/>
                    </a:p>
                  </a:txBody>
                  <a:tcPr anchor="ctr"/>
                </a:tc>
              </a:tr>
              <a:tr h="287110"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Logistic</a:t>
                      </a:r>
                      <a:r>
                        <a:rPr lang="de-DE" sz="1050" dirty="0" smtClean="0"/>
                        <a:t> Regression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Base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77.9%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76.9%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38.8%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79.2%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52.1%</a:t>
                      </a:r>
                      <a:endParaRPr lang="en-US" sz="10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38375"/>
            <a:ext cx="3499013" cy="279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performing model</a:t>
            </a:r>
            <a:endParaRPr dirty="0"/>
          </a:p>
        </p:txBody>
      </p:sp>
      <p:sp>
        <p:nvSpPr>
          <p:cNvPr id="5" name="Textfeld 4"/>
          <p:cNvSpPr txBox="1"/>
          <p:nvPr/>
        </p:nvSpPr>
        <p:spPr>
          <a:xfrm>
            <a:off x="323850" y="1061489"/>
            <a:ext cx="384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Clr>
                <a:schemeClr val="accent3"/>
              </a:buClr>
            </a:pPr>
            <a:r>
              <a:rPr lang="de-DE" sz="1600" b="1" dirty="0">
                <a:solidFill>
                  <a:schemeClr val="accent3"/>
                </a:solidFill>
                <a:latin typeface="Proxima Nova" panose="020B0604020202020204" charset="0"/>
              </a:rPr>
              <a:t>Random </a:t>
            </a:r>
            <a:r>
              <a:rPr lang="de-DE" sz="1600" b="1" dirty="0" err="1">
                <a:solidFill>
                  <a:schemeClr val="accent3"/>
                </a:solidFill>
                <a:latin typeface="Proxima Nova" panose="020B0604020202020204" charset="0"/>
              </a:rPr>
              <a:t>Forest</a:t>
            </a:r>
            <a:r>
              <a:rPr lang="de-DE" sz="1600" b="1" dirty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  <a:latin typeface="Proxima Nova" panose="020B0604020202020204" charset="0"/>
              </a:rPr>
              <a:t>with</a:t>
            </a:r>
            <a:r>
              <a:rPr lang="de-DE" sz="1600" b="1" dirty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  <a:latin typeface="Proxima Nova" panose="020B0604020202020204" charset="0"/>
              </a:rPr>
              <a:t>Bagging</a:t>
            </a:r>
            <a:endParaRPr lang="de-DE" sz="1600" b="1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3850" y="17803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3"/>
                </a:solidFill>
                <a:latin typeface="Proxima Nova" panose="020B0604020202020204" charset="0"/>
              </a:rPr>
              <a:t>F1-score: 93%</a:t>
            </a:r>
          </a:p>
        </p:txBody>
      </p:sp>
      <p:sp>
        <p:nvSpPr>
          <p:cNvPr id="7" name="Rechteck 6"/>
          <p:cNvSpPr/>
          <p:nvPr/>
        </p:nvSpPr>
        <p:spPr>
          <a:xfrm>
            <a:off x="323850" y="1430121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accent3"/>
                </a:solidFill>
                <a:latin typeface="Proxima Nova" panose="020B0604020202020204" charset="0"/>
              </a:rPr>
              <a:t>Accuracy</a:t>
            </a:r>
            <a:r>
              <a:rPr lang="de-DE" sz="1600" dirty="0">
                <a:solidFill>
                  <a:schemeClr val="accent3"/>
                </a:solidFill>
                <a:latin typeface="Proxima Nova" panose="020B0604020202020204" charset="0"/>
              </a:rPr>
              <a:t>: 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98%</a:t>
            </a:r>
            <a:endParaRPr lang="de-DE" sz="160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868203"/>
            <a:ext cx="4851976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6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 &amp; Actionable Insights</a:t>
            </a:r>
            <a:endParaRPr dirty="0"/>
          </a:p>
        </p:txBody>
      </p:sp>
      <p:sp>
        <p:nvSpPr>
          <p:cNvPr id="6" name="Textfeld 5"/>
          <p:cNvSpPr txBox="1"/>
          <p:nvPr/>
        </p:nvSpPr>
        <p:spPr>
          <a:xfrm>
            <a:off x="0" y="1244012"/>
            <a:ext cx="8658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accent3"/>
                </a:solidFill>
                <a:latin typeface="Proxima Nova" panose="020B0604020202020204" charset="0"/>
              </a:rPr>
              <a:t>Focus </a:t>
            </a:r>
            <a:r>
              <a:rPr lang="en-US" sz="1800" dirty="0">
                <a:solidFill>
                  <a:schemeClr val="accent3"/>
                </a:solidFill>
                <a:latin typeface="Proxima Nova" panose="020B0604020202020204" charset="0"/>
              </a:rPr>
              <a:t>on </a:t>
            </a:r>
            <a:r>
              <a:rPr lang="en-US" sz="1800" b="1" dirty="0">
                <a:solidFill>
                  <a:schemeClr val="accent3"/>
                </a:solidFill>
                <a:latin typeface="Proxima Nova" panose="020B0604020202020204" charset="0"/>
              </a:rPr>
              <a:t>lower pricing </a:t>
            </a:r>
            <a:r>
              <a:rPr lang="en-US" sz="1800" dirty="0">
                <a:solidFill>
                  <a:schemeClr val="accent3"/>
                </a:solidFill>
                <a:latin typeface="Proxima Nova" panose="020B0604020202020204" charset="0"/>
              </a:rPr>
              <a:t>or cost benefits such as </a:t>
            </a:r>
            <a:r>
              <a:rPr lang="en-US" sz="1800" dirty="0" smtClean="0">
                <a:solidFill>
                  <a:schemeClr val="accent3"/>
                </a:solidFill>
                <a:latin typeface="Proxima Nova" panose="020B0604020202020204" charset="0"/>
              </a:rPr>
              <a:t>discounts</a:t>
            </a:r>
          </a:p>
          <a:p>
            <a:pPr marL="800100" lvl="1" indent="-342900">
              <a:buClr>
                <a:schemeClr val="accent3"/>
              </a:buClr>
              <a:buFont typeface="+mj-lt"/>
              <a:buAutoNum type="arabicPeriod"/>
            </a:pPr>
            <a:endParaRPr lang="en-US" sz="1800" dirty="0" smtClean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800100" lvl="1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accent3"/>
                </a:solidFill>
                <a:latin typeface="Proxima Nova" panose="020B0604020202020204" charset="0"/>
              </a:rPr>
              <a:t>Ensure </a:t>
            </a:r>
            <a:r>
              <a:rPr lang="en-US" sz="1800" b="1" dirty="0">
                <a:solidFill>
                  <a:schemeClr val="accent3"/>
                </a:solidFill>
                <a:latin typeface="Proxima Nova" panose="020B0604020202020204" charset="0"/>
              </a:rPr>
              <a:t>higher quality customer service</a:t>
            </a:r>
            <a:r>
              <a:rPr lang="en-US" sz="1800" dirty="0">
                <a:solidFill>
                  <a:schemeClr val="accent3"/>
                </a:solidFill>
                <a:latin typeface="Proxima Nova" panose="020B0604020202020204" charset="0"/>
              </a:rPr>
              <a:t>, reaching a benign solution for the customer after three customer service calls in order to avoid an increased potential for </a:t>
            </a:r>
            <a:r>
              <a:rPr lang="en-US" sz="1800" dirty="0" smtClean="0">
                <a:solidFill>
                  <a:schemeClr val="accent3"/>
                </a:solidFill>
                <a:latin typeface="Proxima Nova" panose="020B0604020202020204" charset="0"/>
              </a:rPr>
              <a:t>churn</a:t>
            </a:r>
          </a:p>
          <a:p>
            <a:pPr marL="800100" lvl="1" indent="-342900">
              <a:buClr>
                <a:schemeClr val="accent3"/>
              </a:buClr>
              <a:buFont typeface="+mj-lt"/>
              <a:buAutoNum type="arabicPeriod"/>
            </a:pPr>
            <a:endParaRPr lang="en-US" sz="1800" dirty="0" smtClean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800100" lvl="1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accent3"/>
                </a:solidFill>
                <a:latin typeface="Proxima Nova" panose="020B0604020202020204" charset="0"/>
              </a:rPr>
              <a:t>Focus </a:t>
            </a:r>
            <a:r>
              <a:rPr lang="en-US" sz="1800" dirty="0">
                <a:solidFill>
                  <a:schemeClr val="accent3"/>
                </a:solidFill>
                <a:latin typeface="Proxima Nova" panose="020B0604020202020204" charset="0"/>
              </a:rPr>
              <a:t>analytical efforts on the </a:t>
            </a:r>
            <a:r>
              <a:rPr lang="en-US" sz="1800" b="1" dirty="0">
                <a:solidFill>
                  <a:schemeClr val="accent3"/>
                </a:solidFill>
                <a:latin typeface="Proxima Nova" panose="020B0604020202020204" charset="0"/>
              </a:rPr>
              <a:t>international plan </a:t>
            </a:r>
            <a:r>
              <a:rPr lang="en-US" sz="1800" dirty="0">
                <a:solidFill>
                  <a:schemeClr val="accent3"/>
                </a:solidFill>
                <a:latin typeface="Proxima Nova" panose="020B0604020202020204" charset="0"/>
              </a:rPr>
              <a:t>as it has been shown that it has a strong influence on whether or not a customer is retained. </a:t>
            </a:r>
            <a:endParaRPr lang="en-US" sz="1800" dirty="0" smtClean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1619250" lvl="4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3"/>
                </a:solidFill>
                <a:latin typeface="Proxima Nova" panose="020B0604020202020204" charset="0"/>
              </a:rPr>
              <a:t>Possible aspects to investigate are </a:t>
            </a:r>
            <a:r>
              <a:rPr lang="en-US" sz="1800" b="1" dirty="0" smtClean="0">
                <a:solidFill>
                  <a:schemeClr val="accent3"/>
                </a:solidFill>
                <a:latin typeface="Proxima Nova" panose="020B0604020202020204" charset="0"/>
              </a:rPr>
              <a:t>availability and pricing</a:t>
            </a:r>
            <a:endParaRPr lang="de-DE" sz="1800" b="1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Further Studies</a:t>
            </a:r>
            <a:endParaRPr dirty="0"/>
          </a:p>
        </p:txBody>
      </p:sp>
      <p:sp>
        <p:nvSpPr>
          <p:cNvPr id="5" name="Textfeld 4"/>
          <p:cNvSpPr txBox="1"/>
          <p:nvPr/>
        </p:nvSpPr>
        <p:spPr>
          <a:xfrm>
            <a:off x="8762" y="1328189"/>
            <a:ext cx="880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3"/>
              </a:buClr>
              <a:buFont typeface="+mj-lt"/>
              <a:buAutoNum type="arabicPeriod"/>
            </a:pP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Gridsearch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(Gradient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Boost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or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XGBoost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)</a:t>
            </a:r>
          </a:p>
          <a:p>
            <a:pPr marL="1257300" lvl="2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Find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the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best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combination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or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parameters</a:t>
            </a:r>
            <a:endParaRPr lang="de-DE" dirty="0" smtClean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-383" y="2466000"/>
            <a:ext cx="87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Expand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research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and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analysis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by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more</a:t>
            </a: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 variables</a:t>
            </a:r>
          </a:p>
          <a:p>
            <a:pPr marL="1257300" lvl="2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E.g.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Number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of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Voicemail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messages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or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in-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depth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analysis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of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call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lenghts</a:t>
            </a:r>
            <a:endParaRPr lang="de-DE" dirty="0" smtClean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-18288" y="3531600"/>
            <a:ext cx="87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3"/>
              </a:buClr>
              <a:buFont typeface="+mj-lt"/>
              <a:buAutoNum type="arabicPeriod" startAt="3"/>
            </a:pPr>
            <a:r>
              <a:rPr lang="de-DE" b="1" dirty="0" smtClean="0">
                <a:solidFill>
                  <a:schemeClr val="accent3"/>
                </a:solidFill>
                <a:latin typeface="Proxima Nova" panose="020B0604020202020204" charset="0"/>
              </a:rPr>
              <a:t>Model </a:t>
            </a:r>
            <a:r>
              <a:rPr lang="de-DE" b="1" dirty="0" err="1" smtClean="0">
                <a:solidFill>
                  <a:schemeClr val="accent3"/>
                </a:solidFill>
                <a:latin typeface="Proxima Nova" panose="020B0604020202020204" charset="0"/>
              </a:rPr>
              <a:t>refinements</a:t>
            </a:r>
            <a:endParaRPr lang="de-DE" b="1" dirty="0" smtClean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1257300" lvl="2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Analyze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feature</a:t>
            </a:r>
            <a:r>
              <a:rPr lang="de-DE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Proxima Nova" panose="020B0604020202020204" charset="0"/>
              </a:rPr>
              <a:t>importance</a:t>
            </a:r>
            <a:endParaRPr lang="de-DE" dirty="0" smtClean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kontakt@</a:t>
            </a:r>
            <a:r>
              <a:rPr lang="en" sz="2000" u="sng" dirty="0" smtClean="0">
                <a:solidFill>
                  <a:schemeClr val="hlink"/>
                </a:solidFill>
              </a:rPr>
              <a:t>oliverzimmer.eu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</a:t>
            </a:r>
            <a:r>
              <a:rPr lang="en" sz="2000" dirty="0" smtClean="0"/>
              <a:t>@</a:t>
            </a:r>
            <a:r>
              <a:rPr lang="de-DE" sz="2000" dirty="0" err="1" smtClean="0"/>
              <a:t>senseize</a:t>
            </a:r>
            <a:endParaRPr sz="2000" dirty="0"/>
          </a:p>
          <a:p>
            <a:pPr lvl="0"/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linkedin.com/in/username/</a:t>
            </a:r>
            <a:r>
              <a:rPr lang="en-US" sz="2000" u="sng" dirty="0">
                <a:solidFill>
                  <a:schemeClr val="hlink"/>
                </a:solidFill>
              </a:rPr>
              <a:t>oliver-zimmer-cfa-8824881ab</a:t>
            </a:r>
            <a:r>
              <a:rPr lang="en-US" sz="2000" u="sng" dirty="0" smtClean="0">
                <a:solidFill>
                  <a:schemeClr val="hlink"/>
                </a:solidFill>
              </a:rPr>
              <a:t>/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This is the third end-of-module project in the Flatiron Online Data Science Course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dirty="0" smtClean="0"/>
              <a:t>The project aims at testing and reinforcing the fundamental </a:t>
            </a:r>
            <a:r>
              <a:rPr lang="de-DE" b="1" dirty="0" err="1" smtClean="0"/>
              <a:t>machine</a:t>
            </a:r>
            <a:r>
              <a:rPr lang="de-DE" b="1" dirty="0" smtClean="0"/>
              <a:t> </a:t>
            </a:r>
            <a:r>
              <a:rPr lang="de-DE" b="1" dirty="0" err="1" smtClean="0"/>
              <a:t>learning</a:t>
            </a:r>
            <a:r>
              <a:rPr lang="de-DE" b="1" dirty="0" smtClean="0"/>
              <a:t> </a:t>
            </a:r>
            <a:r>
              <a:rPr lang="de-DE" b="1" dirty="0" err="1" smtClean="0"/>
              <a:t>theory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algorithms</a:t>
            </a:r>
            <a:r>
              <a:rPr lang="de-DE" b="1" dirty="0" smtClean="0"/>
              <a:t> </a:t>
            </a:r>
            <a:r>
              <a:rPr lang="en" dirty="0" smtClean="0"/>
              <a:t>taught in phase 3 of the Flatiron School curriculum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dirty="0" smtClean="0"/>
              <a:t>Applying the tools of </a:t>
            </a:r>
            <a:r>
              <a:rPr lang="en-US" b="1" dirty="0" smtClean="0"/>
              <a:t>logistic regression </a:t>
            </a:r>
            <a:r>
              <a:rPr lang="en" dirty="0" smtClean="0"/>
              <a:t>enables </a:t>
            </a:r>
            <a:r>
              <a:rPr lang="en-US" b="1" dirty="0" smtClean="0"/>
              <a:t>determining </a:t>
            </a:r>
            <a:r>
              <a:rPr lang="en-US" b="1" dirty="0"/>
              <a:t>the likelihood of a given data point being associated with one of two categories</a:t>
            </a:r>
            <a:r>
              <a:rPr lang="en" dirty="0" smtClean="0"/>
              <a:t>. In combination with regularization techniques and machine learning algorithms, it can be used to solve various different classification problems.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Business Problem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 smtClean="0"/>
              <a:t>Data &amp; Methodology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 smtClean="0"/>
              <a:t>Results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 smtClean="0"/>
              <a:t>Conclusions &amp; Actionable Insights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 smtClean="0"/>
              <a:t>Further studies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002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de-DE" dirty="0" smtClean="0"/>
              <a:t>The </a:t>
            </a:r>
            <a:r>
              <a:rPr lang="de-DE" dirty="0" err="1" smtClean="0"/>
              <a:t>telecom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SyriaTel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forcast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churn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hence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remaining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find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prolong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lonjevity</a:t>
            </a:r>
            <a:r>
              <a:rPr lang="de-DE" dirty="0" smtClean="0"/>
              <a:t>.</a:t>
            </a: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Forecasting whether or not a customer is likely to churn is a </a:t>
            </a:r>
            <a:r>
              <a:rPr lang="en-US" b="1" dirty="0" smtClean="0"/>
              <a:t>binary classification </a:t>
            </a:r>
            <a:r>
              <a:rPr lang="en-US" dirty="0" smtClean="0"/>
              <a:t>problem requiring models to predict potential customer churn as accurately as possible.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&amp; Methodology</a:t>
            </a:r>
            <a:endParaRPr dirty="0"/>
          </a:p>
        </p:txBody>
      </p:sp>
      <p:sp>
        <p:nvSpPr>
          <p:cNvPr id="26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The </a:t>
            </a:r>
            <a:r>
              <a:rPr lang="en-US" dirty="0" err="1"/>
              <a:t>SyriaTel</a:t>
            </a:r>
            <a:r>
              <a:rPr lang="en-US" dirty="0"/>
              <a:t> </a:t>
            </a:r>
            <a:r>
              <a:rPr lang="en-US" dirty="0" smtClean="0"/>
              <a:t>dataset </a:t>
            </a:r>
            <a:r>
              <a:rPr lang="en-US" dirty="0"/>
              <a:t>consists of 3,333 entries with information on </a:t>
            </a:r>
            <a:r>
              <a:rPr lang="en-US" dirty="0" smtClean="0"/>
              <a:t>its </a:t>
            </a:r>
            <a:r>
              <a:rPr lang="en-US" dirty="0"/>
              <a:t>US customer base </a:t>
            </a:r>
          </a:p>
          <a:p>
            <a:pPr marL="285750" indent="-285750">
              <a:spcAft>
                <a:spcPts val="1600"/>
              </a:spcAft>
            </a:pPr>
            <a:r>
              <a:rPr lang="de-DE" dirty="0" smtClean="0"/>
              <a:t>After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exploration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cleaning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different variables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analyzed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reveal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churn</a:t>
            </a:r>
            <a:endParaRPr lang="de-DE" dirty="0" smtClean="0"/>
          </a:p>
          <a:p>
            <a:pPr marL="285750" indent="-285750">
              <a:spcAft>
                <a:spcPts val="1600"/>
              </a:spcAft>
            </a:pPr>
            <a:r>
              <a:rPr lang="de-DE" dirty="0" err="1" smtClean="0"/>
              <a:t>Ultimately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was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highest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de-DE" dirty="0" smtClean="0"/>
              <a:t>The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explored</a:t>
            </a:r>
            <a:r>
              <a:rPr lang="de-DE" dirty="0" smtClean="0"/>
              <a:t> </a:t>
            </a:r>
            <a:r>
              <a:rPr lang="de-DE" dirty="0" err="1" smtClean="0"/>
              <a:t>throughout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en-US" dirty="0" smtClean="0"/>
              <a:t>:</a:t>
            </a:r>
          </a:p>
          <a:p>
            <a:pPr marL="808038" lvl="0">
              <a:spcAft>
                <a:spcPts val="1600"/>
              </a:spcAft>
              <a:buFont typeface="+mj-lt"/>
              <a:buAutoNum type="arabicPeriod"/>
            </a:pPr>
            <a:r>
              <a:rPr lang="de-DE" dirty="0" smtClean="0"/>
              <a:t>Region</a:t>
            </a:r>
            <a:endParaRPr lang="en-US" dirty="0"/>
          </a:p>
          <a:p>
            <a:pPr marL="808038" lvl="0"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Total Charge</a:t>
            </a:r>
            <a:endParaRPr lang="en-US" dirty="0"/>
          </a:p>
          <a:p>
            <a:pPr marL="808038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Customer Service Calls</a:t>
            </a:r>
          </a:p>
          <a:p>
            <a:pPr marL="808038">
              <a:buFont typeface="+mj-lt"/>
              <a:buAutoNum type="arabicPeriod"/>
            </a:pPr>
            <a:r>
              <a:rPr lang="de-DE" dirty="0"/>
              <a:t>International Plan</a:t>
            </a:r>
            <a:endParaRPr lang="en-US" dirty="0"/>
          </a:p>
          <a:p>
            <a:pPr marL="446088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dirty="0" smtClean="0"/>
              <a:t>After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abilities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highest</a:t>
            </a:r>
            <a:r>
              <a:rPr lang="de-DE" dirty="0" smtClean="0"/>
              <a:t> </a:t>
            </a:r>
            <a:r>
              <a:rPr lang="de-DE" dirty="0" err="1" smtClean="0"/>
              <a:t>accurcacy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churn</a:t>
            </a:r>
            <a:r>
              <a:rPr lang="de-DE" dirty="0" smtClean="0"/>
              <a:t>.</a:t>
            </a:r>
          </a:p>
          <a:p>
            <a:pPr marL="1160463"/>
            <a:endParaRPr lang="en-US" dirty="0" smtClean="0"/>
          </a:p>
          <a:p>
            <a:pPr marL="808038">
              <a:spcAft>
                <a:spcPts val="1600"/>
              </a:spcAft>
            </a:pP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9" y="1580570"/>
            <a:ext cx="8136505" cy="340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Region</a:t>
            </a:r>
            <a:endParaRPr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4246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Is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customer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churn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dependent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on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the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location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of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the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customer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?</a:t>
            </a:r>
          </a:p>
          <a:p>
            <a:endParaRPr lang="de-DE" sz="1600" dirty="0" smtClean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838014" y="1845525"/>
            <a:ext cx="1596254" cy="2956189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7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 Total Charge</a:t>
            </a:r>
            <a:endParaRPr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4246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How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does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total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charge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of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phone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services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affect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customer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churn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?</a:t>
            </a:r>
          </a:p>
          <a:p>
            <a:endParaRPr lang="de-DE" sz="1600" dirty="0" smtClean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92" y="1534849"/>
            <a:ext cx="2684751" cy="349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9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Customer Service Calls</a:t>
            </a:r>
            <a:endParaRPr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42462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What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is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the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effect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of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customer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service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calls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on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customer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de-DE" sz="1600" dirty="0" err="1" smtClean="0">
                <a:solidFill>
                  <a:schemeClr val="accent3"/>
                </a:solidFill>
                <a:latin typeface="Proxima Nova" panose="020B0604020202020204" charset="0"/>
              </a:rPr>
              <a:t>churn</a:t>
            </a:r>
            <a:r>
              <a:rPr lang="de-DE" sz="1600" dirty="0" smtClean="0">
                <a:solidFill>
                  <a:schemeClr val="accent3"/>
                </a:solidFill>
                <a:latin typeface="Proxima Nova" panose="020B0604020202020204" charset="0"/>
              </a:rPr>
              <a:t>?</a:t>
            </a:r>
            <a:endParaRPr lang="de-DE" sz="160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32" y="1562012"/>
            <a:ext cx="4163372" cy="34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1516380"/>
            <a:ext cx="2743199" cy="353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Bildschirmpräsentation (16:9)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Proxima Nova</vt:lpstr>
      <vt:lpstr>Spearmint</vt:lpstr>
      <vt:lpstr>Phase 3 Project</vt:lpstr>
      <vt:lpstr>Summary</vt:lpstr>
      <vt:lpstr>Outline</vt:lpstr>
      <vt:lpstr>Business Problem</vt:lpstr>
      <vt:lpstr>Data &amp; Methodology</vt:lpstr>
      <vt:lpstr>Results</vt:lpstr>
      <vt:lpstr>1. Region</vt:lpstr>
      <vt:lpstr>2. Total Charge</vt:lpstr>
      <vt:lpstr>3. Customer Service Calls</vt:lpstr>
      <vt:lpstr>4. International Plan</vt:lpstr>
      <vt:lpstr>Predictive models</vt:lpstr>
      <vt:lpstr>Best performing model</vt:lpstr>
      <vt:lpstr>Conclusions &amp; Actionable Insights</vt:lpstr>
      <vt:lpstr>Further Studies</vt:lpstr>
      <vt:lpstr>Thank You!  Email: kontakt@oliverzimmer.eu GitHub: @senseize LinkedIn: linkedin.com/in/username/oliver-zimmer-cfa-8824881ab/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Project</dc:title>
  <dc:creator>Oliver</dc:creator>
  <cp:lastModifiedBy>Oliver Marcel Zimmer</cp:lastModifiedBy>
  <cp:revision>34</cp:revision>
  <dcterms:modified xsi:type="dcterms:W3CDTF">2022-08-12T05:12:36Z</dcterms:modified>
</cp:coreProperties>
</file>