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4" r:id="rId3"/>
    <p:sldId id="262" r:id="rId4"/>
    <p:sldId id="263" r:id="rId5"/>
    <p:sldId id="266" r:id="rId6"/>
    <p:sldId id="267" r:id="rId7"/>
    <p:sldId id="268" r:id="rId8"/>
    <p:sldId id="259" r:id="rId9"/>
    <p:sldId id="265" r:id="rId10"/>
    <p:sldId id="257" r:id="rId11"/>
    <p:sldId id="258"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6EFF9-2DBD-468E-9130-3B349E3A0B2B}" v="21" dt="2023-07-31T08:08:51.571"/>
    <p1510:client id="{0634D953-ABA6-4894-805A-205DFA7AD954}" v="11" dt="2023-07-31T08:06:48.195"/>
    <p1510:client id="{08C8CD34-AC8E-B090-697D-1D00BDF41814}" v="104" dt="2023-07-31T23:24:51.618"/>
    <p1510:client id="{236D26B7-21DE-8986-2578-FE410FD0FBC2}" v="6" dt="2023-08-01T03:27:22.704"/>
    <p1510:client id="{549DFFE9-4903-4B3E-B245-D414B6974AD9}" v="922" dt="2023-08-01T01:31:07.809"/>
    <p1510:client id="{5CC4BF5C-6CB6-432F-B18E-C5363BB5EA2F}" v="882" dt="2023-07-31T15:00:21.253"/>
    <p1510:client id="{63400243-2079-210C-FE9C-C867DB2B121B}" v="148" dt="2023-07-31T11:25:56.498"/>
    <p1510:client id="{650AC470-9F13-73D3-ADD9-E11D6ECA4FE6}" v="19" dt="2023-07-31T23:33:45.446"/>
    <p1510:client id="{799E0E59-54EE-CC1F-9D49-A24AE6888B2C}" v="36" dt="2023-07-31T07:32:54.805"/>
    <p1510:client id="{7EDA15FA-DBCD-487F-AE51-C0700C2DF732}" v="28" dt="2023-08-01T03:24:53.967"/>
    <p1510:client id="{88BBB3E3-938A-4522-A24D-240A515979B4}" v="3" dt="2023-08-01T03:05:44.415"/>
    <p1510:client id="{B06C4872-A348-4B9E-9920-31C8CF6F67CA}" v="260" dt="2023-08-01T01:53:40.492"/>
    <p1510:client id="{CC888795-EB0E-4934-A817-4161B19C2776}" v="6" dt="2023-07-31T06:38:11.340"/>
    <p1510:client id="{D6F1970F-B776-9DD6-F83C-F4570FF055B6}" v="972" dt="2023-08-01T02:44:07.544"/>
    <p1510:client id="{DA6B533F-ADE8-114C-D485-B356D4551BC8}" v="88" dt="2023-07-31T22:43:21.005"/>
    <p1510:client id="{E9336F93-9D8F-46F4-B31E-B06AAE512943}" v="20" dt="2023-07-31T09:28:44.670"/>
    <p1510:client id="{F1608305-2EBF-415B-ADD2-A1B56798740D}" v="12" dt="2023-07-31T08:10:47.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4180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50026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7168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9077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06928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1015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6073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34192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3011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35605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70092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675365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jpe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91FD71-320D-9CAF-B6F8-E8497BE0B265}"/>
              </a:ext>
            </a:extLst>
          </p:cNvPr>
          <p:cNvSpPr txBox="1"/>
          <p:nvPr/>
        </p:nvSpPr>
        <p:spPr>
          <a:xfrm>
            <a:off x="445253" y="1166974"/>
            <a:ext cx="1143739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solidFill>
                  <a:srgbClr val="374151"/>
                </a:solidFill>
                <a:latin typeface="Sitka Heading"/>
                <a:ea typeface="+mn-lt"/>
                <a:cs typeface="+mn-lt"/>
              </a:rPr>
              <a:t>Navigating the New Normal in the Office Furniture and Equipment Industry:</a:t>
            </a:r>
          </a:p>
          <a:p>
            <a:pPr algn="ctr"/>
            <a:r>
              <a:rPr lang="en-US" sz="3600">
                <a:solidFill>
                  <a:srgbClr val="0070C0"/>
                </a:solidFill>
                <a:latin typeface="Sitka Heading"/>
                <a:ea typeface="+mn-lt"/>
                <a:cs typeface="+mn-lt"/>
              </a:rPr>
              <a:t>Insights and Strategies for Contoso's Business Growth</a:t>
            </a:r>
            <a:endParaRPr lang="en-US" sz="3600">
              <a:solidFill>
                <a:srgbClr val="0070C0"/>
              </a:solidFill>
              <a:latin typeface="Sitka Heading"/>
              <a:cs typeface="Calibri"/>
            </a:endParaRPr>
          </a:p>
        </p:txBody>
      </p:sp>
      <p:sp>
        <p:nvSpPr>
          <p:cNvPr id="7" name="TextBox 6">
            <a:extLst>
              <a:ext uri="{FF2B5EF4-FFF2-40B4-BE49-F238E27FC236}">
                <a16:creationId xmlns:a16="http://schemas.microsoft.com/office/drawing/2014/main" id="{950C20E7-2959-1396-CCBD-DEBF59E733A2}"/>
              </a:ext>
            </a:extLst>
          </p:cNvPr>
          <p:cNvSpPr txBox="1"/>
          <p:nvPr/>
        </p:nvSpPr>
        <p:spPr>
          <a:xfrm>
            <a:off x="577048" y="3669437"/>
            <a:ext cx="11037902"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latin typeface="Sitka Heading"/>
                <a:cs typeface="Calibri"/>
              </a:rPr>
              <a:t>Presentation by:</a:t>
            </a:r>
          </a:p>
          <a:p>
            <a:pPr algn="ctr"/>
            <a:r>
              <a:rPr lang="en-US" sz="2800">
                <a:latin typeface="Sitka Heading"/>
                <a:cs typeface="Calibri"/>
              </a:rPr>
              <a:t>Group 2 </a:t>
            </a:r>
          </a:p>
          <a:p>
            <a:pPr algn="ctr"/>
            <a:r>
              <a:rPr lang="en-US" sz="2000" err="1">
                <a:solidFill>
                  <a:srgbClr val="0070C0"/>
                </a:solidFill>
                <a:latin typeface="Sitka Heading"/>
                <a:cs typeface="Calibri"/>
              </a:rPr>
              <a:t>Kawitsara</a:t>
            </a:r>
            <a:r>
              <a:rPr lang="en-US" sz="2000">
                <a:solidFill>
                  <a:srgbClr val="0070C0"/>
                </a:solidFill>
                <a:latin typeface="Sitka Heading"/>
                <a:cs typeface="Calibri"/>
              </a:rPr>
              <a:t> </a:t>
            </a:r>
            <a:r>
              <a:rPr lang="en-US" sz="2000" err="1">
                <a:solidFill>
                  <a:srgbClr val="0070C0"/>
                </a:solidFill>
                <a:latin typeface="Sitka Heading"/>
                <a:cs typeface="Calibri"/>
              </a:rPr>
              <a:t>Boonvisud</a:t>
            </a:r>
            <a:r>
              <a:rPr lang="en-US" sz="2000">
                <a:solidFill>
                  <a:srgbClr val="0070C0"/>
                </a:solidFill>
                <a:latin typeface="Sitka Heading"/>
                <a:cs typeface="Calibri"/>
              </a:rPr>
              <a:t> z5234091</a:t>
            </a:r>
            <a:endParaRPr lang="en-US" sz="2800">
              <a:solidFill>
                <a:srgbClr val="0070C0"/>
              </a:solidFill>
              <a:latin typeface="Sitka Heading"/>
              <a:cs typeface="Calibri"/>
            </a:endParaRPr>
          </a:p>
          <a:p>
            <a:pPr algn="ctr"/>
            <a:r>
              <a:rPr lang="en-US" sz="2000" err="1">
                <a:solidFill>
                  <a:srgbClr val="0070C0"/>
                </a:solidFill>
                <a:latin typeface="Sitka Heading"/>
                <a:cs typeface="Calibri"/>
              </a:rPr>
              <a:t>Mitisha</a:t>
            </a:r>
            <a:r>
              <a:rPr lang="en-US" sz="2000">
                <a:solidFill>
                  <a:srgbClr val="0070C0"/>
                </a:solidFill>
                <a:latin typeface="Sitka Heading"/>
                <a:cs typeface="Calibri"/>
              </a:rPr>
              <a:t> </a:t>
            </a:r>
            <a:r>
              <a:rPr lang="en-US" sz="2000" err="1">
                <a:solidFill>
                  <a:srgbClr val="0070C0"/>
                </a:solidFill>
                <a:latin typeface="Sitka Heading"/>
                <a:cs typeface="Calibri"/>
              </a:rPr>
              <a:t>Paleja</a:t>
            </a:r>
            <a:r>
              <a:rPr lang="en-US" sz="2000">
                <a:solidFill>
                  <a:srgbClr val="0070C0"/>
                </a:solidFill>
                <a:latin typeface="Sitka Heading"/>
                <a:cs typeface="Calibri"/>
              </a:rPr>
              <a:t> z5301779</a:t>
            </a:r>
          </a:p>
          <a:p>
            <a:pPr algn="ctr"/>
            <a:r>
              <a:rPr lang="en-US" sz="2000" err="1">
                <a:solidFill>
                  <a:srgbClr val="0070C0"/>
                </a:solidFill>
                <a:latin typeface="Sitka Heading"/>
                <a:ea typeface="+mn-lt"/>
                <a:cs typeface="+mn-lt"/>
              </a:rPr>
              <a:t>Yujing</a:t>
            </a:r>
            <a:r>
              <a:rPr lang="en-US" sz="2000">
                <a:solidFill>
                  <a:srgbClr val="0070C0"/>
                </a:solidFill>
                <a:latin typeface="Sitka Heading"/>
                <a:ea typeface="+mn-lt"/>
                <a:cs typeface="+mn-lt"/>
              </a:rPr>
              <a:t> Zhou z5433189</a:t>
            </a:r>
            <a:endParaRPr lang="en-US" sz="2000">
              <a:solidFill>
                <a:srgbClr val="0070C0"/>
              </a:solidFill>
              <a:latin typeface="Sitka Heading"/>
              <a:cs typeface="Calibri"/>
            </a:endParaRPr>
          </a:p>
          <a:p>
            <a:pPr algn="ctr"/>
            <a:r>
              <a:rPr lang="en-US" sz="2000" err="1">
                <a:solidFill>
                  <a:srgbClr val="0070C0"/>
                </a:solidFill>
                <a:latin typeface="Sitka Heading"/>
                <a:ea typeface="+mn-lt"/>
                <a:cs typeface="+mn-lt"/>
              </a:rPr>
              <a:t>Junxiao</a:t>
            </a:r>
            <a:r>
              <a:rPr lang="en-US" sz="2000">
                <a:solidFill>
                  <a:srgbClr val="0070C0"/>
                </a:solidFill>
                <a:latin typeface="Sitka Heading"/>
                <a:ea typeface="+mn-lt"/>
                <a:cs typeface="+mn-lt"/>
              </a:rPr>
              <a:t> Wang z5447902</a:t>
            </a:r>
            <a:endParaRPr lang="en-US" sz="2000">
              <a:solidFill>
                <a:srgbClr val="0070C0"/>
              </a:solidFill>
              <a:latin typeface="Sitka Heading"/>
            </a:endParaRPr>
          </a:p>
          <a:p>
            <a:pPr algn="ctr"/>
            <a:endParaRPr lang="en-US" sz="2800">
              <a:latin typeface="Calibri"/>
              <a:cs typeface="Calibri"/>
            </a:endParaRPr>
          </a:p>
          <a:p>
            <a:pPr algn="ctr"/>
            <a:endParaRPr lang="en-US" sz="2800">
              <a:latin typeface="Sitka Heading"/>
              <a:cs typeface="Calibri"/>
            </a:endParaRPr>
          </a:p>
        </p:txBody>
      </p:sp>
    </p:spTree>
    <p:extLst>
      <p:ext uri="{BB962C8B-B14F-4D97-AF65-F5344CB8AC3E}">
        <p14:creationId xmlns:p14="http://schemas.microsoft.com/office/powerpoint/2010/main" val="2571594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2A42-589D-DAA5-6239-00FD16C094F5}"/>
              </a:ext>
            </a:extLst>
          </p:cNvPr>
          <p:cNvSpPr>
            <a:spLocks noGrp="1"/>
          </p:cNvSpPr>
          <p:nvPr>
            <p:ph type="title"/>
          </p:nvPr>
        </p:nvSpPr>
        <p:spPr>
          <a:xfrm>
            <a:off x="91186" y="215900"/>
            <a:ext cx="4343400" cy="1929384"/>
          </a:xfrm>
        </p:spPr>
        <p:txBody>
          <a:bodyPr vert="horz" lIns="91440" tIns="45720" rIns="91440" bIns="45720" rtlCol="0" anchor="ctr">
            <a:normAutofit/>
          </a:bodyPr>
          <a:lstStyle/>
          <a:p>
            <a:pPr algn="ctr"/>
            <a:r>
              <a:rPr lang="en-US" sz="4800">
                <a:solidFill>
                  <a:srgbClr val="0070C0"/>
                </a:solidFill>
                <a:latin typeface="Sitka Heading"/>
                <a:cs typeface="Calibri Light"/>
              </a:rPr>
              <a:t>Shipping &amp; Process Days</a:t>
            </a:r>
            <a:endParaRPr lang="en-US" sz="4800">
              <a:solidFill>
                <a:srgbClr val="0070C0"/>
              </a:solidFill>
              <a:latin typeface="Sitka Heading"/>
            </a:endParaRPr>
          </a:p>
        </p:txBody>
      </p:sp>
      <p:pic>
        <p:nvPicPr>
          <p:cNvPr id="5" name="Picture 5" descr="A graph of a number of classes&#10;&#10;Description automatically generated">
            <a:extLst>
              <a:ext uri="{FF2B5EF4-FFF2-40B4-BE49-F238E27FC236}">
                <a16:creationId xmlns:a16="http://schemas.microsoft.com/office/drawing/2014/main" id="{B2DAC68D-C488-C102-3918-E6F5B3F401EF}"/>
              </a:ext>
            </a:extLst>
          </p:cNvPr>
          <p:cNvPicPr>
            <a:picLocks noGrp="1" noChangeAspect="1"/>
          </p:cNvPicPr>
          <p:nvPr>
            <p:ph type="pic" idx="1"/>
          </p:nvPr>
        </p:nvPicPr>
        <p:blipFill>
          <a:blip r:embed="rId2"/>
          <a:srcRect l="2918" r="2918"/>
          <a:stretch/>
        </p:blipFill>
        <p:spPr>
          <a:xfrm>
            <a:off x="4846638" y="3330575"/>
            <a:ext cx="7042150" cy="3349625"/>
          </a:xfrm>
          <a:prstGeom prst="rect">
            <a:avLst/>
          </a:prstGeom>
          <a:ln w="28575">
            <a:solidFill>
              <a:schemeClr val="tx1"/>
            </a:solidFill>
          </a:ln>
        </p:spPr>
      </p:pic>
      <p:pic>
        <p:nvPicPr>
          <p:cNvPr id="6" name="Picture 6" descr="A screenshot of a computer screen&#10;&#10;Description automatically generated">
            <a:extLst>
              <a:ext uri="{FF2B5EF4-FFF2-40B4-BE49-F238E27FC236}">
                <a16:creationId xmlns:a16="http://schemas.microsoft.com/office/drawing/2014/main" id="{1489BE6A-1ACB-723C-E2DA-DF95766F4519}"/>
              </a:ext>
            </a:extLst>
          </p:cNvPr>
          <p:cNvPicPr>
            <a:picLocks noChangeAspect="1"/>
          </p:cNvPicPr>
          <p:nvPr/>
        </p:nvPicPr>
        <p:blipFill>
          <a:blip r:embed="rId3"/>
          <a:stretch>
            <a:fillRect/>
          </a:stretch>
        </p:blipFill>
        <p:spPr>
          <a:xfrm>
            <a:off x="4841344" y="136986"/>
            <a:ext cx="7037918" cy="3077467"/>
          </a:xfrm>
          <a:prstGeom prst="rect">
            <a:avLst/>
          </a:prstGeom>
          <a:ln w="28575">
            <a:solidFill>
              <a:schemeClr val="tx1"/>
            </a:solidFill>
          </a:ln>
        </p:spPr>
      </p:pic>
      <p:sp>
        <p:nvSpPr>
          <p:cNvPr id="3" name="Rectangle: Rounded Corners 2">
            <a:extLst>
              <a:ext uri="{FF2B5EF4-FFF2-40B4-BE49-F238E27FC236}">
                <a16:creationId xmlns:a16="http://schemas.microsoft.com/office/drawing/2014/main" id="{79905645-F58E-D690-6C0F-4C49E981C462}"/>
              </a:ext>
            </a:extLst>
          </p:cNvPr>
          <p:cNvSpPr/>
          <p:nvPr/>
        </p:nvSpPr>
        <p:spPr>
          <a:xfrm>
            <a:off x="539750" y="1930400"/>
            <a:ext cx="3721100" cy="46101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508D2DB-6284-7144-D86E-EBD058C80411}"/>
              </a:ext>
            </a:extLst>
          </p:cNvPr>
          <p:cNvSpPr txBox="1"/>
          <p:nvPr/>
        </p:nvSpPr>
        <p:spPr>
          <a:xfrm>
            <a:off x="927100" y="2254250"/>
            <a:ext cx="29464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bg1"/>
                </a:solidFill>
                <a:ea typeface="+mn-lt"/>
                <a:cs typeface="+mn-lt"/>
              </a:rPr>
              <a:t>"</a:t>
            </a:r>
            <a:r>
              <a:rPr lang="en-US">
                <a:solidFill>
                  <a:schemeClr val="bg1"/>
                </a:solidFill>
                <a:latin typeface="Sitka Heading"/>
                <a:ea typeface="+mn-lt"/>
                <a:cs typeface="+mn-lt"/>
              </a:rPr>
              <a:t>Same Day" delivery meets the target of 5 days, ensuring prompt service for customers who prioritize quick deliveries.</a:t>
            </a:r>
          </a:p>
          <a:p>
            <a:endParaRPr lang="en-US">
              <a:solidFill>
                <a:schemeClr val="bg1"/>
              </a:solidFill>
              <a:latin typeface="Sitka Heading"/>
              <a:cs typeface="Calibri"/>
            </a:endParaRPr>
          </a:p>
          <a:p>
            <a:endParaRPr lang="en-US">
              <a:solidFill>
                <a:schemeClr val="bg1"/>
              </a:solidFill>
              <a:latin typeface="Sitka Heading"/>
              <a:cs typeface="Calibri"/>
            </a:endParaRPr>
          </a:p>
          <a:p>
            <a:r>
              <a:rPr lang="en-US">
                <a:solidFill>
                  <a:schemeClr val="bg1"/>
                </a:solidFill>
                <a:latin typeface="Sitka Heading"/>
                <a:ea typeface="+mn-lt"/>
                <a:cs typeface="+mn-lt"/>
              </a:rPr>
              <a:t>The fact that "Standard Class" is the most popular choice across all ship modes implies that many </a:t>
            </a:r>
            <a:r>
              <a:rPr lang="en-US" b="1" i="1">
                <a:solidFill>
                  <a:schemeClr val="bg1"/>
                </a:solidFill>
                <a:latin typeface="Sitka Heading"/>
                <a:ea typeface="+mn-lt"/>
                <a:cs typeface="+mn-lt"/>
              </a:rPr>
              <a:t>customers prioritize cost savings over faster delivery.</a:t>
            </a:r>
            <a:endParaRPr lang="en-US" b="1" i="1">
              <a:solidFill>
                <a:schemeClr val="bg1"/>
              </a:solidFill>
              <a:latin typeface="Sitka Heading"/>
            </a:endParaRPr>
          </a:p>
        </p:txBody>
      </p:sp>
    </p:spTree>
    <p:extLst>
      <p:ext uri="{BB962C8B-B14F-4D97-AF65-F5344CB8AC3E}">
        <p14:creationId xmlns:p14="http://schemas.microsoft.com/office/powerpoint/2010/main" val="3686916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A graph with purple squares&#10;&#10;Description automatically generated">
            <a:extLst>
              <a:ext uri="{FF2B5EF4-FFF2-40B4-BE49-F238E27FC236}">
                <a16:creationId xmlns:a16="http://schemas.microsoft.com/office/drawing/2014/main" id="{9F1752EF-93F5-DE82-B016-527A4E74F2A6}"/>
              </a:ext>
            </a:extLst>
          </p:cNvPr>
          <p:cNvPicPr>
            <a:picLocks noChangeAspect="1"/>
          </p:cNvPicPr>
          <p:nvPr/>
        </p:nvPicPr>
        <p:blipFill>
          <a:blip r:embed="rId2"/>
          <a:stretch>
            <a:fillRect/>
          </a:stretch>
        </p:blipFill>
        <p:spPr>
          <a:xfrm>
            <a:off x="4186621" y="1401314"/>
            <a:ext cx="3517119" cy="4178137"/>
          </a:xfrm>
          <a:prstGeom prst="rect">
            <a:avLst/>
          </a:prstGeom>
          <a:ln w="28575">
            <a:solidFill>
              <a:schemeClr val="tx1"/>
            </a:solidFill>
          </a:ln>
        </p:spPr>
      </p:pic>
      <p:pic>
        <p:nvPicPr>
          <p:cNvPr id="7" name="Picture 7" descr="A graph of different colored lines&#10;&#10;Description automatically generated">
            <a:extLst>
              <a:ext uri="{FF2B5EF4-FFF2-40B4-BE49-F238E27FC236}">
                <a16:creationId xmlns:a16="http://schemas.microsoft.com/office/drawing/2014/main" id="{B726B8E5-A7C3-B325-037F-A7FB44C04BB5}"/>
              </a:ext>
            </a:extLst>
          </p:cNvPr>
          <p:cNvPicPr>
            <a:picLocks noChangeAspect="1"/>
          </p:cNvPicPr>
          <p:nvPr/>
        </p:nvPicPr>
        <p:blipFill>
          <a:blip r:embed="rId3"/>
          <a:stretch>
            <a:fillRect/>
          </a:stretch>
        </p:blipFill>
        <p:spPr>
          <a:xfrm>
            <a:off x="7919573" y="1397780"/>
            <a:ext cx="4055208" cy="4168005"/>
          </a:xfrm>
          <a:prstGeom prst="rect">
            <a:avLst/>
          </a:prstGeom>
          <a:ln w="28575">
            <a:solidFill>
              <a:schemeClr val="tx1"/>
            </a:solidFill>
          </a:ln>
        </p:spPr>
      </p:pic>
      <p:pic>
        <p:nvPicPr>
          <p:cNvPr id="5" name="Picture 5" descr="A graph of a number of blue bars&#10;&#10;Description automatically generated">
            <a:extLst>
              <a:ext uri="{FF2B5EF4-FFF2-40B4-BE49-F238E27FC236}">
                <a16:creationId xmlns:a16="http://schemas.microsoft.com/office/drawing/2014/main" id="{FDC354F1-2321-BE1F-5F48-CE81EFCD7C67}"/>
              </a:ext>
            </a:extLst>
          </p:cNvPr>
          <p:cNvPicPr>
            <a:picLocks noChangeAspect="1"/>
          </p:cNvPicPr>
          <p:nvPr/>
        </p:nvPicPr>
        <p:blipFill>
          <a:blip r:embed="rId4"/>
          <a:stretch>
            <a:fillRect/>
          </a:stretch>
        </p:blipFill>
        <p:spPr>
          <a:xfrm>
            <a:off x="213936" y="1401163"/>
            <a:ext cx="3759024" cy="4186640"/>
          </a:xfrm>
          <a:prstGeom prst="rect">
            <a:avLst/>
          </a:prstGeom>
          <a:ln w="28575">
            <a:solidFill>
              <a:schemeClr val="tx1"/>
            </a:solidFill>
          </a:ln>
        </p:spPr>
      </p:pic>
      <p:sp>
        <p:nvSpPr>
          <p:cNvPr id="10" name="TextBox 9">
            <a:extLst>
              <a:ext uri="{FF2B5EF4-FFF2-40B4-BE49-F238E27FC236}">
                <a16:creationId xmlns:a16="http://schemas.microsoft.com/office/drawing/2014/main" id="{AE546DB1-F02C-447B-67B9-3E7E51C39014}"/>
              </a:ext>
            </a:extLst>
          </p:cNvPr>
          <p:cNvSpPr txBox="1"/>
          <p:nvPr/>
        </p:nvSpPr>
        <p:spPr>
          <a:xfrm>
            <a:off x="473475" y="325514"/>
            <a:ext cx="1143739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solidFill>
                  <a:srgbClr val="0070C0"/>
                </a:solidFill>
                <a:latin typeface="Sitka Heading"/>
                <a:cs typeface="Calibri"/>
              </a:rPr>
              <a:t>Shipping and Process Days </a:t>
            </a:r>
          </a:p>
        </p:txBody>
      </p:sp>
    </p:spTree>
    <p:extLst>
      <p:ext uri="{BB962C8B-B14F-4D97-AF65-F5344CB8AC3E}">
        <p14:creationId xmlns:p14="http://schemas.microsoft.com/office/powerpoint/2010/main" val="1748102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5284-9BFD-285A-65F5-868C066F2994}"/>
              </a:ext>
            </a:extLst>
          </p:cNvPr>
          <p:cNvSpPr>
            <a:spLocks noGrp="1"/>
          </p:cNvSpPr>
          <p:nvPr>
            <p:ph type="ctrTitle"/>
          </p:nvPr>
        </p:nvSpPr>
        <p:spPr>
          <a:xfrm>
            <a:off x="1524000" y="634091"/>
            <a:ext cx="9144000" cy="2387600"/>
          </a:xfrm>
        </p:spPr>
        <p:txBody>
          <a:bodyPr>
            <a:normAutofit/>
          </a:bodyPr>
          <a:lstStyle/>
          <a:p>
            <a:r>
              <a:rPr lang="en-US" sz="9600">
                <a:solidFill>
                  <a:srgbClr val="0070C0"/>
                </a:solidFill>
                <a:latin typeface="Sitka Heading"/>
                <a:cs typeface="Calibri Light"/>
              </a:rPr>
              <a:t>Conclusion</a:t>
            </a:r>
            <a:endParaRPr lang="en-US" sz="9600">
              <a:solidFill>
                <a:srgbClr val="0070C0"/>
              </a:solidFill>
              <a:latin typeface="Sitka Heading"/>
              <a:cs typeface="Times New Roman"/>
            </a:endParaRPr>
          </a:p>
        </p:txBody>
      </p:sp>
      <p:sp>
        <p:nvSpPr>
          <p:cNvPr id="3" name="Subtitle 2">
            <a:extLst>
              <a:ext uri="{FF2B5EF4-FFF2-40B4-BE49-F238E27FC236}">
                <a16:creationId xmlns:a16="http://schemas.microsoft.com/office/drawing/2014/main" id="{738BFE55-B6ED-30F3-B756-6719A1088203}"/>
              </a:ext>
            </a:extLst>
          </p:cNvPr>
          <p:cNvSpPr>
            <a:spLocks noGrp="1"/>
          </p:cNvSpPr>
          <p:nvPr>
            <p:ph type="subTitle" idx="1"/>
          </p:nvPr>
        </p:nvSpPr>
        <p:spPr>
          <a:xfrm>
            <a:off x="1524000" y="3602038"/>
            <a:ext cx="9144000" cy="2836862"/>
          </a:xfrm>
        </p:spPr>
        <p:txBody>
          <a:bodyPr vert="horz" lIns="91440" tIns="45720" rIns="91440" bIns="45720" rtlCol="0" anchor="t">
            <a:normAutofit fontScale="55000" lnSpcReduction="20000"/>
          </a:bodyPr>
          <a:lstStyle/>
          <a:p>
            <a:r>
              <a:rPr lang="en-US" sz="9000">
                <a:solidFill>
                  <a:schemeClr val="accent1">
                    <a:lumMod val="75000"/>
                  </a:schemeClr>
                </a:solidFill>
                <a:latin typeface="Sitka Heading"/>
                <a:cs typeface="Calibri"/>
              </a:rPr>
              <a:t>Thank you for your attention! </a:t>
            </a:r>
          </a:p>
          <a:p>
            <a:endParaRPr lang="en-US" sz="3600">
              <a:solidFill>
                <a:schemeClr val="accent1">
                  <a:lumMod val="75000"/>
                </a:schemeClr>
              </a:solidFill>
              <a:latin typeface="Sitka Heading"/>
              <a:cs typeface="Calibri"/>
            </a:endParaRPr>
          </a:p>
          <a:p>
            <a:endParaRPr lang="en-US" sz="3600">
              <a:solidFill>
                <a:schemeClr val="accent1">
                  <a:lumMod val="75000"/>
                </a:schemeClr>
              </a:solidFill>
              <a:latin typeface="Sitka Heading"/>
              <a:cs typeface="Calibri"/>
            </a:endParaRPr>
          </a:p>
          <a:p>
            <a:r>
              <a:rPr lang="en-US" sz="4000">
                <a:solidFill>
                  <a:schemeClr val="accent1">
                    <a:lumMod val="75000"/>
                  </a:schemeClr>
                </a:solidFill>
                <a:latin typeface="Sitka Heading"/>
                <a:cs typeface="Calibri"/>
              </a:rPr>
              <a:t>Presented by:</a:t>
            </a:r>
          </a:p>
          <a:p>
            <a:r>
              <a:rPr lang="en-US" sz="4000">
                <a:solidFill>
                  <a:schemeClr val="accent1">
                    <a:lumMod val="75000"/>
                  </a:schemeClr>
                </a:solidFill>
                <a:latin typeface="Sitka Heading"/>
                <a:cs typeface="Calibri"/>
              </a:rPr>
              <a:t>Group 2</a:t>
            </a:r>
          </a:p>
          <a:p>
            <a:r>
              <a:rPr lang="en-US" sz="4000" b="1">
                <a:solidFill>
                  <a:schemeClr val="accent1">
                    <a:lumMod val="75000"/>
                  </a:schemeClr>
                </a:solidFill>
                <a:latin typeface="Sitka Heading"/>
                <a:cs typeface="Calibri"/>
              </a:rPr>
              <a:t>INFS5700</a:t>
            </a:r>
          </a:p>
          <a:p>
            <a:r>
              <a:rPr lang="en-US" sz="4000" b="1">
                <a:solidFill>
                  <a:schemeClr val="accent1">
                    <a:lumMod val="75000"/>
                  </a:schemeClr>
                </a:solidFill>
                <a:latin typeface="Sitka Heading"/>
                <a:cs typeface="Calibri"/>
              </a:rPr>
              <a:t>W18A</a:t>
            </a:r>
          </a:p>
        </p:txBody>
      </p:sp>
    </p:spTree>
    <p:extLst>
      <p:ext uri="{BB962C8B-B14F-4D97-AF65-F5344CB8AC3E}">
        <p14:creationId xmlns:p14="http://schemas.microsoft.com/office/powerpoint/2010/main" val="3790168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B902CB9-C7DC-4673-B7D5-F22DCF0EC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87B58F0-139E-B820-6CEA-4E549CBFC16F}"/>
              </a:ext>
            </a:extLst>
          </p:cNvPr>
          <p:cNvSpPr txBox="1"/>
          <p:nvPr/>
        </p:nvSpPr>
        <p:spPr>
          <a:xfrm>
            <a:off x="-241300" y="194832"/>
            <a:ext cx="3393835" cy="169079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algn="ctr">
              <a:lnSpc>
                <a:spcPct val="90000"/>
              </a:lnSpc>
              <a:spcBef>
                <a:spcPct val="0"/>
              </a:spcBef>
              <a:spcAft>
                <a:spcPts val="600"/>
              </a:spcAft>
            </a:pPr>
            <a:r>
              <a:rPr lang="en-US" sz="4000" kern="1200">
                <a:solidFill>
                  <a:srgbClr val="0070C0"/>
                </a:solidFill>
                <a:latin typeface="Sitka Text"/>
                <a:ea typeface="+mj-ea"/>
                <a:cs typeface="+mj-cs"/>
              </a:rPr>
              <a:t>Current Market Landscape</a:t>
            </a:r>
            <a:endParaRPr lang="en-US">
              <a:solidFill>
                <a:srgbClr val="0070C0"/>
              </a:solidFill>
              <a:ea typeface="+mj-ea"/>
              <a:cs typeface="+mj-cs"/>
            </a:endParaRPr>
          </a:p>
        </p:txBody>
      </p:sp>
      <p:pic>
        <p:nvPicPr>
          <p:cNvPr id="11" name="Picture 10" descr="A graph of numbers and points&#10;&#10;Description automatically generated">
            <a:extLst>
              <a:ext uri="{FF2B5EF4-FFF2-40B4-BE49-F238E27FC236}">
                <a16:creationId xmlns:a16="http://schemas.microsoft.com/office/drawing/2014/main" id="{2A5B247D-6160-9C26-4DF7-1D6EA8EAFE87}"/>
              </a:ext>
            </a:extLst>
          </p:cNvPr>
          <p:cNvPicPr>
            <a:picLocks noChangeAspect="1"/>
          </p:cNvPicPr>
          <p:nvPr/>
        </p:nvPicPr>
        <p:blipFill>
          <a:blip r:embed="rId2"/>
          <a:stretch>
            <a:fillRect/>
          </a:stretch>
        </p:blipFill>
        <p:spPr>
          <a:xfrm>
            <a:off x="5996610" y="3434033"/>
            <a:ext cx="3022625" cy="3051358"/>
          </a:xfrm>
          <a:prstGeom prst="rect">
            <a:avLst/>
          </a:prstGeom>
          <a:ln w="28575">
            <a:solidFill>
              <a:schemeClr val="tx1"/>
            </a:solidFill>
          </a:ln>
        </p:spPr>
      </p:pic>
      <p:pic>
        <p:nvPicPr>
          <p:cNvPr id="9" name="Picture 7" descr="A graph of sales and sales&#10;&#10;Description automatically generated">
            <a:extLst>
              <a:ext uri="{FF2B5EF4-FFF2-40B4-BE49-F238E27FC236}">
                <a16:creationId xmlns:a16="http://schemas.microsoft.com/office/drawing/2014/main" id="{29D4F74C-960F-F89C-3811-DC3432982E68}"/>
              </a:ext>
            </a:extLst>
          </p:cNvPr>
          <p:cNvPicPr>
            <a:picLocks noChangeAspect="1"/>
          </p:cNvPicPr>
          <p:nvPr/>
        </p:nvPicPr>
        <p:blipFill>
          <a:blip r:embed="rId3"/>
          <a:stretch>
            <a:fillRect/>
          </a:stretch>
        </p:blipFill>
        <p:spPr>
          <a:xfrm>
            <a:off x="7512152" y="196945"/>
            <a:ext cx="4191026" cy="2840398"/>
          </a:xfrm>
          <a:prstGeom prst="rect">
            <a:avLst/>
          </a:prstGeom>
          <a:ln w="28575">
            <a:solidFill>
              <a:schemeClr val="tx1"/>
            </a:solidFill>
          </a:ln>
        </p:spPr>
      </p:pic>
      <p:pic>
        <p:nvPicPr>
          <p:cNvPr id="15" name="Picture 8" descr="A graph of sales and sales&#10;&#10;Description automatically generated">
            <a:extLst>
              <a:ext uri="{FF2B5EF4-FFF2-40B4-BE49-F238E27FC236}">
                <a16:creationId xmlns:a16="http://schemas.microsoft.com/office/drawing/2014/main" id="{7C463D21-A242-8D7E-E3AA-4947631FF691}"/>
              </a:ext>
            </a:extLst>
          </p:cNvPr>
          <p:cNvPicPr>
            <a:picLocks noChangeAspect="1"/>
          </p:cNvPicPr>
          <p:nvPr/>
        </p:nvPicPr>
        <p:blipFill>
          <a:blip r:embed="rId4"/>
          <a:stretch>
            <a:fillRect/>
          </a:stretch>
        </p:blipFill>
        <p:spPr>
          <a:xfrm>
            <a:off x="2946013" y="3431906"/>
            <a:ext cx="2856692" cy="3067449"/>
          </a:xfrm>
          <a:prstGeom prst="rect">
            <a:avLst/>
          </a:prstGeom>
          <a:ln w="28575">
            <a:solidFill>
              <a:schemeClr val="tx1"/>
            </a:solidFill>
          </a:ln>
        </p:spPr>
      </p:pic>
      <p:pic>
        <p:nvPicPr>
          <p:cNvPr id="7" name="Picture 6" descr="A chart of a chart&#10;&#10;Description automatically generated">
            <a:extLst>
              <a:ext uri="{FF2B5EF4-FFF2-40B4-BE49-F238E27FC236}">
                <a16:creationId xmlns:a16="http://schemas.microsoft.com/office/drawing/2014/main" id="{2EE14E60-5941-69FA-3518-C331E374520C}"/>
              </a:ext>
            </a:extLst>
          </p:cNvPr>
          <p:cNvPicPr>
            <a:picLocks noChangeAspect="1"/>
          </p:cNvPicPr>
          <p:nvPr/>
        </p:nvPicPr>
        <p:blipFill>
          <a:blip r:embed="rId5"/>
          <a:stretch>
            <a:fillRect/>
          </a:stretch>
        </p:blipFill>
        <p:spPr>
          <a:xfrm>
            <a:off x="3111450" y="198895"/>
            <a:ext cx="4130157" cy="2838166"/>
          </a:xfrm>
          <a:prstGeom prst="rect">
            <a:avLst/>
          </a:prstGeom>
          <a:ln w="28575">
            <a:solidFill>
              <a:schemeClr val="tx1"/>
            </a:solidFill>
          </a:ln>
        </p:spPr>
      </p:pic>
      <p:pic>
        <p:nvPicPr>
          <p:cNvPr id="13" name="Picture 9" descr="A graph of sales growth&#10;&#10;Description automatically generated">
            <a:extLst>
              <a:ext uri="{FF2B5EF4-FFF2-40B4-BE49-F238E27FC236}">
                <a16:creationId xmlns:a16="http://schemas.microsoft.com/office/drawing/2014/main" id="{04C4C72C-4508-D829-533F-CD96D08E06D8}"/>
              </a:ext>
            </a:extLst>
          </p:cNvPr>
          <p:cNvPicPr>
            <a:picLocks noChangeAspect="1"/>
          </p:cNvPicPr>
          <p:nvPr/>
        </p:nvPicPr>
        <p:blipFill>
          <a:blip r:embed="rId6"/>
          <a:stretch>
            <a:fillRect/>
          </a:stretch>
        </p:blipFill>
        <p:spPr>
          <a:xfrm>
            <a:off x="9210168" y="3429741"/>
            <a:ext cx="2752782" cy="3059585"/>
          </a:xfrm>
          <a:prstGeom prst="rect">
            <a:avLst/>
          </a:prstGeom>
          <a:ln w="28575">
            <a:solidFill>
              <a:schemeClr val="tx1"/>
            </a:solidFill>
          </a:ln>
        </p:spPr>
      </p:pic>
      <p:sp>
        <p:nvSpPr>
          <p:cNvPr id="2" name="Rectangle: Rounded Corners 1">
            <a:extLst>
              <a:ext uri="{FF2B5EF4-FFF2-40B4-BE49-F238E27FC236}">
                <a16:creationId xmlns:a16="http://schemas.microsoft.com/office/drawing/2014/main" id="{76A4DF3E-6137-4191-41FA-42DF58748395}"/>
              </a:ext>
            </a:extLst>
          </p:cNvPr>
          <p:cNvSpPr/>
          <p:nvPr/>
        </p:nvSpPr>
        <p:spPr>
          <a:xfrm>
            <a:off x="93146" y="1823566"/>
            <a:ext cx="2730501" cy="4837544"/>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8566BB2-3CE2-94DC-F520-F6E917C63444}"/>
              </a:ext>
            </a:extLst>
          </p:cNvPr>
          <p:cNvSpPr txBox="1"/>
          <p:nvPr/>
        </p:nvSpPr>
        <p:spPr>
          <a:xfrm>
            <a:off x="129355" y="2035810"/>
            <a:ext cx="2691379"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Sitka Heading"/>
                <a:ea typeface="+mn-lt"/>
                <a:cs typeface="+mn-lt"/>
              </a:rPr>
              <a:t>During 2019 –2020, The profit and quantity sold of Technology significantly increased which might be due to lockdown and work from home. However, from 2021 onwards, the profit in Technology continue decreasing but the units sold of office supplies is increasing which might be because the work mode has been changed back to on-site.</a:t>
            </a:r>
          </a:p>
          <a:p>
            <a:pPr algn="l"/>
            <a:endParaRPr lang="en-US" sz="1400">
              <a:latin typeface="Sitka Heading"/>
              <a:cs typeface="Calibri"/>
            </a:endParaRPr>
          </a:p>
        </p:txBody>
      </p:sp>
    </p:spTree>
    <p:extLst>
      <p:ext uri="{BB962C8B-B14F-4D97-AF65-F5344CB8AC3E}">
        <p14:creationId xmlns:p14="http://schemas.microsoft.com/office/powerpoint/2010/main" val="425430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B51463-DE50-C574-607B-AE1FE5FE9597}"/>
              </a:ext>
            </a:extLst>
          </p:cNvPr>
          <p:cNvSpPr txBox="1"/>
          <p:nvPr/>
        </p:nvSpPr>
        <p:spPr>
          <a:xfrm>
            <a:off x="6551468" y="3431019"/>
            <a:ext cx="5505814" cy="147133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4000">
                <a:solidFill>
                  <a:srgbClr val="0070C0"/>
                </a:solidFill>
                <a:latin typeface="Sitka Heading"/>
                <a:ea typeface="+mj-ea"/>
                <a:cs typeface="+mj-cs"/>
              </a:rPr>
              <a:t>Technology Product Category </a:t>
            </a:r>
            <a:endParaRPr lang="en-US">
              <a:solidFill>
                <a:srgbClr val="0070C0"/>
              </a:solidFill>
              <a:ea typeface="+mj-ea"/>
              <a:cs typeface="+mj-cs"/>
            </a:endParaRPr>
          </a:p>
        </p:txBody>
      </p:sp>
      <p:pic>
        <p:nvPicPr>
          <p:cNvPr id="10" name="Picture 10" descr="A graph with blue line and red line&#10;&#10;Description automatically generated">
            <a:extLst>
              <a:ext uri="{FF2B5EF4-FFF2-40B4-BE49-F238E27FC236}">
                <a16:creationId xmlns:a16="http://schemas.microsoft.com/office/drawing/2014/main" id="{786409A2-B80D-546C-942A-6750F78BC38B}"/>
              </a:ext>
            </a:extLst>
          </p:cNvPr>
          <p:cNvPicPr>
            <a:picLocks noChangeAspect="1"/>
          </p:cNvPicPr>
          <p:nvPr/>
        </p:nvPicPr>
        <p:blipFill>
          <a:blip r:embed="rId2"/>
          <a:stretch>
            <a:fillRect/>
          </a:stretch>
        </p:blipFill>
        <p:spPr>
          <a:xfrm>
            <a:off x="3985708" y="305641"/>
            <a:ext cx="3729223" cy="2991279"/>
          </a:xfrm>
          <a:prstGeom prst="rect">
            <a:avLst/>
          </a:prstGeom>
          <a:ln w="28575">
            <a:solidFill>
              <a:schemeClr val="tx1"/>
            </a:solidFill>
          </a:ln>
        </p:spPr>
      </p:pic>
      <p:pic>
        <p:nvPicPr>
          <p:cNvPr id="8" name="Picture 8" descr="A blue circle with a number of numbers and a number of text&#10;&#10;Description automatically generated">
            <a:extLst>
              <a:ext uri="{FF2B5EF4-FFF2-40B4-BE49-F238E27FC236}">
                <a16:creationId xmlns:a16="http://schemas.microsoft.com/office/drawing/2014/main" id="{534C399F-4D6B-E307-A3E9-CDCF91CD0030}"/>
              </a:ext>
            </a:extLst>
          </p:cNvPr>
          <p:cNvPicPr>
            <a:picLocks noChangeAspect="1"/>
          </p:cNvPicPr>
          <p:nvPr/>
        </p:nvPicPr>
        <p:blipFill>
          <a:blip r:embed="rId3"/>
          <a:stretch>
            <a:fillRect/>
          </a:stretch>
        </p:blipFill>
        <p:spPr>
          <a:xfrm>
            <a:off x="143485" y="302867"/>
            <a:ext cx="3575205" cy="2992830"/>
          </a:xfrm>
          <a:prstGeom prst="rect">
            <a:avLst/>
          </a:prstGeom>
          <a:ln w="28575">
            <a:solidFill>
              <a:schemeClr val="tx1"/>
            </a:solidFill>
          </a:ln>
        </p:spPr>
      </p:pic>
      <p:pic>
        <p:nvPicPr>
          <p:cNvPr id="9" name="Picture 9" descr="A graph of blue and orange bars&#10;&#10;Description automatically generated">
            <a:extLst>
              <a:ext uri="{FF2B5EF4-FFF2-40B4-BE49-F238E27FC236}">
                <a16:creationId xmlns:a16="http://schemas.microsoft.com/office/drawing/2014/main" id="{C100B3CC-3F87-FC33-24FB-44D3B05A419F}"/>
              </a:ext>
            </a:extLst>
          </p:cNvPr>
          <p:cNvPicPr>
            <a:picLocks noChangeAspect="1"/>
          </p:cNvPicPr>
          <p:nvPr/>
        </p:nvPicPr>
        <p:blipFill>
          <a:blip r:embed="rId4"/>
          <a:stretch>
            <a:fillRect/>
          </a:stretch>
        </p:blipFill>
        <p:spPr>
          <a:xfrm>
            <a:off x="7972985" y="303835"/>
            <a:ext cx="3906735" cy="2993446"/>
          </a:xfrm>
          <a:prstGeom prst="rect">
            <a:avLst/>
          </a:prstGeom>
          <a:ln w="28575">
            <a:solidFill>
              <a:schemeClr val="tx1"/>
            </a:solidFill>
          </a:ln>
        </p:spPr>
      </p:pic>
      <p:pic>
        <p:nvPicPr>
          <p:cNvPr id="11" name="Picture 11" descr="A screenshot of a computer&#10;&#10;Description automatically generated">
            <a:extLst>
              <a:ext uri="{FF2B5EF4-FFF2-40B4-BE49-F238E27FC236}">
                <a16:creationId xmlns:a16="http://schemas.microsoft.com/office/drawing/2014/main" id="{3CAE695D-1DE5-B4AE-CFCF-62170D4D2671}"/>
              </a:ext>
            </a:extLst>
          </p:cNvPr>
          <p:cNvPicPr>
            <a:picLocks noChangeAspect="1"/>
          </p:cNvPicPr>
          <p:nvPr/>
        </p:nvPicPr>
        <p:blipFill>
          <a:blip r:embed="rId5"/>
          <a:stretch>
            <a:fillRect/>
          </a:stretch>
        </p:blipFill>
        <p:spPr>
          <a:xfrm>
            <a:off x="146203" y="3669605"/>
            <a:ext cx="6282498" cy="2987404"/>
          </a:xfrm>
          <a:prstGeom prst="rect">
            <a:avLst/>
          </a:prstGeom>
          <a:ln w="28575">
            <a:solidFill>
              <a:schemeClr val="tx1"/>
            </a:solidFill>
          </a:ln>
        </p:spPr>
      </p:pic>
      <p:sp>
        <p:nvSpPr>
          <p:cNvPr id="12" name="TextBox 11">
            <a:extLst>
              <a:ext uri="{FF2B5EF4-FFF2-40B4-BE49-F238E27FC236}">
                <a16:creationId xmlns:a16="http://schemas.microsoft.com/office/drawing/2014/main" id="{5028A4F3-2209-DC7B-1126-794865127E9B}"/>
              </a:ext>
            </a:extLst>
          </p:cNvPr>
          <p:cNvSpPr txBox="1"/>
          <p:nvPr/>
        </p:nvSpPr>
        <p:spPr>
          <a:xfrm>
            <a:off x="7203401" y="5472544"/>
            <a:ext cx="446809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a:latin typeface="Sitka Heading"/>
                <a:cs typeface="Calibri"/>
              </a:rPr>
              <a:t>The main subcategory that contributes to profit the most is Accessories. The table on the left shows the top 10 highest profit of Accessories products.</a:t>
            </a:r>
            <a:endParaRPr lang="en-GB" sz="1600">
              <a:latin typeface="Sitka Heading"/>
            </a:endParaRPr>
          </a:p>
        </p:txBody>
      </p:sp>
      <p:sp>
        <p:nvSpPr>
          <p:cNvPr id="2" name="Rectangle: Rounded Corners 1">
            <a:extLst>
              <a:ext uri="{FF2B5EF4-FFF2-40B4-BE49-F238E27FC236}">
                <a16:creationId xmlns:a16="http://schemas.microsoft.com/office/drawing/2014/main" id="{EC8DD6BD-2C56-97FF-466D-249D17F564FA}"/>
              </a:ext>
            </a:extLst>
          </p:cNvPr>
          <p:cNvSpPr/>
          <p:nvPr/>
        </p:nvSpPr>
        <p:spPr>
          <a:xfrm>
            <a:off x="7070750" y="4974129"/>
            <a:ext cx="4733636" cy="14835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E989576-805B-B500-7F66-FE1CC5876308}"/>
              </a:ext>
            </a:extLst>
          </p:cNvPr>
          <p:cNvSpPr txBox="1"/>
          <p:nvPr/>
        </p:nvSpPr>
        <p:spPr>
          <a:xfrm>
            <a:off x="7295214" y="5075236"/>
            <a:ext cx="437687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chemeClr val="bg1"/>
                </a:solidFill>
                <a:latin typeface="Sitka Heading"/>
                <a:ea typeface="+mn-lt"/>
                <a:cs typeface="+mn-lt"/>
              </a:rPr>
              <a:t>The main subcategory that contributes to profit the most is Accessories. The table on the left shows the top 10 highest profit of Accessories products.</a:t>
            </a:r>
            <a:endParaRPr lang="en-US">
              <a:solidFill>
                <a:schemeClr val="bg1"/>
              </a:solidFill>
              <a:latin typeface="Sitka Heading"/>
              <a:ea typeface="+mn-lt"/>
              <a:cs typeface="+mn-lt"/>
            </a:endParaRPr>
          </a:p>
          <a:p>
            <a:pPr algn="l"/>
            <a:endParaRPr lang="en-US">
              <a:cs typeface="Calibri"/>
            </a:endParaRPr>
          </a:p>
        </p:txBody>
      </p:sp>
    </p:spTree>
    <p:extLst>
      <p:ext uri="{BB962C8B-B14F-4D97-AF65-F5344CB8AC3E}">
        <p14:creationId xmlns:p14="http://schemas.microsoft.com/office/powerpoint/2010/main" val="90254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888BED-99B2-6184-FCB1-B71051A5219F}"/>
              </a:ext>
            </a:extLst>
          </p:cNvPr>
          <p:cNvSpPr txBox="1"/>
          <p:nvPr/>
        </p:nvSpPr>
        <p:spPr>
          <a:xfrm>
            <a:off x="433066" y="2241"/>
            <a:ext cx="1143739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solidFill>
                  <a:srgbClr val="0070C0"/>
                </a:solidFill>
                <a:latin typeface="Sitka Heading"/>
                <a:cs typeface="Calibri"/>
              </a:rPr>
              <a:t>Office Supplies Product Category</a:t>
            </a:r>
          </a:p>
        </p:txBody>
      </p:sp>
      <p:pic>
        <p:nvPicPr>
          <p:cNvPr id="6" name="Picture 6" descr="A graph with purple bars&#10;&#10;Description automatically generated">
            <a:extLst>
              <a:ext uri="{FF2B5EF4-FFF2-40B4-BE49-F238E27FC236}">
                <a16:creationId xmlns:a16="http://schemas.microsoft.com/office/drawing/2014/main" id="{553FECEF-DB67-C7CD-E63E-5DC7D064F470}"/>
              </a:ext>
            </a:extLst>
          </p:cNvPr>
          <p:cNvPicPr>
            <a:picLocks noChangeAspect="1"/>
          </p:cNvPicPr>
          <p:nvPr/>
        </p:nvPicPr>
        <p:blipFill>
          <a:blip r:embed="rId2"/>
          <a:stretch>
            <a:fillRect/>
          </a:stretch>
        </p:blipFill>
        <p:spPr>
          <a:xfrm>
            <a:off x="427715" y="4156012"/>
            <a:ext cx="5270371" cy="2464223"/>
          </a:xfrm>
          <a:prstGeom prst="rect">
            <a:avLst/>
          </a:prstGeom>
          <a:ln w="28575">
            <a:solidFill>
              <a:schemeClr val="tx1"/>
            </a:solidFill>
          </a:ln>
        </p:spPr>
      </p:pic>
      <p:pic>
        <p:nvPicPr>
          <p:cNvPr id="7" name="Picture 7" descr="A pie chart with numbers and text&#10;&#10;Description automatically generated">
            <a:extLst>
              <a:ext uri="{FF2B5EF4-FFF2-40B4-BE49-F238E27FC236}">
                <a16:creationId xmlns:a16="http://schemas.microsoft.com/office/drawing/2014/main" id="{6E078628-1D91-D78C-6BA6-07EB4C7703A1}"/>
              </a:ext>
            </a:extLst>
          </p:cNvPr>
          <p:cNvPicPr>
            <a:picLocks noChangeAspect="1"/>
          </p:cNvPicPr>
          <p:nvPr/>
        </p:nvPicPr>
        <p:blipFill>
          <a:blip r:embed="rId3"/>
          <a:stretch>
            <a:fillRect/>
          </a:stretch>
        </p:blipFill>
        <p:spPr>
          <a:xfrm>
            <a:off x="414837" y="1478800"/>
            <a:ext cx="5271012" cy="2487019"/>
          </a:xfrm>
          <a:prstGeom prst="rect">
            <a:avLst/>
          </a:prstGeom>
          <a:ln w="28575">
            <a:solidFill>
              <a:schemeClr val="tx1"/>
            </a:solidFill>
          </a:ln>
        </p:spPr>
      </p:pic>
      <p:pic>
        <p:nvPicPr>
          <p:cNvPr id="8" name="Picture 8" descr="A graph of different colored lines&#10;&#10;Description automatically generated">
            <a:extLst>
              <a:ext uri="{FF2B5EF4-FFF2-40B4-BE49-F238E27FC236}">
                <a16:creationId xmlns:a16="http://schemas.microsoft.com/office/drawing/2014/main" id="{52E6E7AE-7020-3080-B129-A9AFB917E89B}"/>
              </a:ext>
            </a:extLst>
          </p:cNvPr>
          <p:cNvPicPr>
            <a:picLocks noChangeAspect="1"/>
          </p:cNvPicPr>
          <p:nvPr/>
        </p:nvPicPr>
        <p:blipFill>
          <a:blip r:embed="rId4"/>
          <a:stretch>
            <a:fillRect/>
          </a:stretch>
        </p:blipFill>
        <p:spPr>
          <a:xfrm>
            <a:off x="6212483" y="1474725"/>
            <a:ext cx="5514106" cy="2493543"/>
          </a:xfrm>
          <a:prstGeom prst="rect">
            <a:avLst/>
          </a:prstGeom>
          <a:ln w="28575">
            <a:solidFill>
              <a:schemeClr val="tx1"/>
            </a:solidFill>
          </a:ln>
        </p:spPr>
      </p:pic>
      <p:pic>
        <p:nvPicPr>
          <p:cNvPr id="9" name="Picture 9" descr="A screenshot of a computer&#10;&#10;Description automatically generated">
            <a:extLst>
              <a:ext uri="{FF2B5EF4-FFF2-40B4-BE49-F238E27FC236}">
                <a16:creationId xmlns:a16="http://schemas.microsoft.com/office/drawing/2014/main" id="{A0D2F649-4B52-E4EA-050E-A0AB52319BDF}"/>
              </a:ext>
            </a:extLst>
          </p:cNvPr>
          <p:cNvPicPr>
            <a:picLocks noChangeAspect="1"/>
          </p:cNvPicPr>
          <p:nvPr/>
        </p:nvPicPr>
        <p:blipFill>
          <a:blip r:embed="rId5"/>
          <a:stretch>
            <a:fillRect/>
          </a:stretch>
        </p:blipFill>
        <p:spPr>
          <a:xfrm>
            <a:off x="6210903" y="4154164"/>
            <a:ext cx="5508976" cy="2046017"/>
          </a:xfrm>
          <a:prstGeom prst="rect">
            <a:avLst/>
          </a:prstGeom>
          <a:ln w="28575">
            <a:solidFill>
              <a:schemeClr val="tx1"/>
            </a:solidFill>
          </a:ln>
        </p:spPr>
      </p:pic>
      <p:sp>
        <p:nvSpPr>
          <p:cNvPr id="11" name="TextBox 10">
            <a:extLst>
              <a:ext uri="{FF2B5EF4-FFF2-40B4-BE49-F238E27FC236}">
                <a16:creationId xmlns:a16="http://schemas.microsoft.com/office/drawing/2014/main" id="{420D1A78-5ED7-0DDD-55C9-12E2B341AF02}"/>
              </a:ext>
            </a:extLst>
          </p:cNvPr>
          <p:cNvSpPr txBox="1"/>
          <p:nvPr/>
        </p:nvSpPr>
        <p:spPr>
          <a:xfrm>
            <a:off x="344119" y="680539"/>
            <a:ext cx="1173980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a:latin typeface="Sitka Heading"/>
                <a:cs typeface="Calibri"/>
              </a:rPr>
              <a:t>The main subcategories that contributes to profit significantly for Office Supplies are Storage and Appliances. </a:t>
            </a:r>
            <a:endParaRPr lang="en-GB" sz="2000">
              <a:latin typeface="Sitka Heading"/>
            </a:endParaRPr>
          </a:p>
        </p:txBody>
      </p:sp>
      <p:sp>
        <p:nvSpPr>
          <p:cNvPr id="12" name="TextBox 11">
            <a:extLst>
              <a:ext uri="{FF2B5EF4-FFF2-40B4-BE49-F238E27FC236}">
                <a16:creationId xmlns:a16="http://schemas.microsoft.com/office/drawing/2014/main" id="{5D34904B-BD2F-61CF-2279-23F4EA8DA29C}"/>
              </a:ext>
            </a:extLst>
          </p:cNvPr>
          <p:cNvSpPr txBox="1"/>
          <p:nvPr/>
        </p:nvSpPr>
        <p:spPr>
          <a:xfrm>
            <a:off x="6826955" y="6252890"/>
            <a:ext cx="48104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400" b="1">
                <a:solidFill>
                  <a:srgbClr val="0070C0"/>
                </a:solidFill>
                <a:latin typeface="Sitka Heading"/>
              </a:rPr>
              <a:t>This table  shows the top 10 highest profit of Storage and Appliances products.</a:t>
            </a:r>
            <a:r>
              <a:rPr lang="en-GB" sz="1400" b="1">
                <a:solidFill>
                  <a:srgbClr val="0070C0"/>
                </a:solidFill>
                <a:latin typeface="Sitka Heading"/>
                <a:cs typeface="Calibri"/>
              </a:rPr>
              <a:t>​</a:t>
            </a:r>
            <a:endParaRPr lang="en-GB" b="1">
              <a:solidFill>
                <a:srgbClr val="0070C0"/>
              </a:solidFill>
              <a:latin typeface="Sitka Heading"/>
            </a:endParaRPr>
          </a:p>
        </p:txBody>
      </p:sp>
    </p:spTree>
    <p:extLst>
      <p:ext uri="{BB962C8B-B14F-4D97-AF65-F5344CB8AC3E}">
        <p14:creationId xmlns:p14="http://schemas.microsoft.com/office/powerpoint/2010/main" val="98949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descr="图表, 折线图&#10;&#10;已自动生成说明">
            <a:extLst>
              <a:ext uri="{FF2B5EF4-FFF2-40B4-BE49-F238E27FC236}">
                <a16:creationId xmlns:a16="http://schemas.microsoft.com/office/drawing/2014/main" id="{B0BED3C0-48A7-6F1F-D98B-9F3614924AF3}"/>
              </a:ext>
            </a:extLst>
          </p:cNvPr>
          <p:cNvPicPr>
            <a:picLocks noChangeAspect="1"/>
          </p:cNvPicPr>
          <p:nvPr/>
        </p:nvPicPr>
        <p:blipFill>
          <a:blip r:embed="rId2"/>
          <a:stretch>
            <a:fillRect/>
          </a:stretch>
        </p:blipFill>
        <p:spPr>
          <a:xfrm>
            <a:off x="268266" y="1108992"/>
            <a:ext cx="6745966" cy="5410122"/>
          </a:xfrm>
          <a:prstGeom prst="rect">
            <a:avLst/>
          </a:prstGeom>
          <a:ln w="28575">
            <a:solidFill>
              <a:schemeClr val="tx1"/>
            </a:solidFill>
          </a:ln>
        </p:spPr>
      </p:pic>
      <p:sp>
        <p:nvSpPr>
          <p:cNvPr id="6" name="TextBox 4">
            <a:extLst>
              <a:ext uri="{FF2B5EF4-FFF2-40B4-BE49-F238E27FC236}">
                <a16:creationId xmlns:a16="http://schemas.microsoft.com/office/drawing/2014/main" id="{60ED2873-560D-EEC0-839E-61ED2CFD9472}"/>
              </a:ext>
            </a:extLst>
          </p:cNvPr>
          <p:cNvSpPr txBox="1"/>
          <p:nvPr/>
        </p:nvSpPr>
        <p:spPr>
          <a:xfrm>
            <a:off x="519657" y="152332"/>
            <a:ext cx="1143739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solidFill>
                  <a:srgbClr val="0070C0"/>
                </a:solidFill>
                <a:latin typeface="Sitka Heading"/>
                <a:cs typeface="Calibri"/>
              </a:rPr>
              <a:t>Overall Customer Segment Analysis</a:t>
            </a:r>
          </a:p>
        </p:txBody>
      </p:sp>
      <p:sp>
        <p:nvSpPr>
          <p:cNvPr id="11" name="Rectangle: Rounded Corners 1">
            <a:extLst>
              <a:ext uri="{FF2B5EF4-FFF2-40B4-BE49-F238E27FC236}">
                <a16:creationId xmlns:a16="http://schemas.microsoft.com/office/drawing/2014/main" id="{0C0E597D-A410-1C56-436D-ECFBE59EC180}"/>
              </a:ext>
            </a:extLst>
          </p:cNvPr>
          <p:cNvSpPr/>
          <p:nvPr/>
        </p:nvSpPr>
        <p:spPr>
          <a:xfrm>
            <a:off x="7195893" y="2119516"/>
            <a:ext cx="4710546" cy="34232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5">
            <a:extLst>
              <a:ext uri="{FF2B5EF4-FFF2-40B4-BE49-F238E27FC236}">
                <a16:creationId xmlns:a16="http://schemas.microsoft.com/office/drawing/2014/main" id="{25B4C0BF-C221-FD42-7F89-199BBFD24508}"/>
              </a:ext>
            </a:extLst>
          </p:cNvPr>
          <p:cNvSpPr txBox="1"/>
          <p:nvPr/>
        </p:nvSpPr>
        <p:spPr>
          <a:xfrm>
            <a:off x="7424482" y="2281648"/>
            <a:ext cx="437687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chemeClr val="bg1"/>
                </a:solidFill>
                <a:latin typeface="Sitka Heading"/>
                <a:ea typeface="+mn-lt"/>
                <a:cs typeface="+mn-lt"/>
              </a:rPr>
              <a:t>The line chart shows the changes of net revenue generated by different customer segments. During the Covid period (19-21), Home office is main customer; After Covid (22-23), Corporate gradually contributed to growth of net revenue, implying a transformation from work from home to work on site.</a:t>
            </a:r>
          </a:p>
          <a:p>
            <a:pPr algn="l"/>
            <a:endParaRPr lang="en-GB">
              <a:solidFill>
                <a:schemeClr val="bg1"/>
              </a:solidFill>
              <a:latin typeface="Sitka Heading"/>
              <a:cs typeface="Calibri"/>
            </a:endParaRPr>
          </a:p>
          <a:p>
            <a:r>
              <a:rPr lang="en-GB">
                <a:solidFill>
                  <a:schemeClr val="bg1"/>
                </a:solidFill>
                <a:latin typeface="Sitka Heading"/>
                <a:cs typeface="Calibri"/>
              </a:rPr>
              <a:t>From this graph, corporate seems to be our target customer in future.</a:t>
            </a:r>
          </a:p>
          <a:p>
            <a:endParaRPr lang="en-US">
              <a:cs typeface="Calibri"/>
            </a:endParaRPr>
          </a:p>
        </p:txBody>
      </p:sp>
    </p:spTree>
    <p:extLst>
      <p:ext uri="{BB962C8B-B14F-4D97-AF65-F5344CB8AC3E}">
        <p14:creationId xmlns:p14="http://schemas.microsoft.com/office/powerpoint/2010/main" val="376676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descr="图表, 条形图&#10;&#10;已自动生成说明">
            <a:extLst>
              <a:ext uri="{FF2B5EF4-FFF2-40B4-BE49-F238E27FC236}">
                <a16:creationId xmlns:a16="http://schemas.microsoft.com/office/drawing/2014/main" id="{F1E6620F-35CA-30EC-1710-E54ABB4892F4}"/>
              </a:ext>
            </a:extLst>
          </p:cNvPr>
          <p:cNvPicPr>
            <a:picLocks noChangeAspect="1"/>
          </p:cNvPicPr>
          <p:nvPr/>
        </p:nvPicPr>
        <p:blipFill>
          <a:blip r:embed="rId2"/>
          <a:stretch>
            <a:fillRect/>
          </a:stretch>
        </p:blipFill>
        <p:spPr>
          <a:xfrm>
            <a:off x="140770" y="887515"/>
            <a:ext cx="4017216" cy="5786210"/>
          </a:xfrm>
          <a:prstGeom prst="rect">
            <a:avLst/>
          </a:prstGeom>
          <a:ln w="28575">
            <a:solidFill>
              <a:schemeClr val="tx1"/>
            </a:solidFill>
          </a:ln>
        </p:spPr>
      </p:pic>
      <p:sp>
        <p:nvSpPr>
          <p:cNvPr id="6" name="箭头: 右 5">
            <a:extLst>
              <a:ext uri="{FF2B5EF4-FFF2-40B4-BE49-F238E27FC236}">
                <a16:creationId xmlns:a16="http://schemas.microsoft.com/office/drawing/2014/main" id="{6D37E330-95B8-382C-B6C7-A19CEDF34263}"/>
              </a:ext>
            </a:extLst>
          </p:cNvPr>
          <p:cNvSpPr/>
          <p:nvPr/>
        </p:nvSpPr>
        <p:spPr>
          <a:xfrm>
            <a:off x="4479018" y="6081155"/>
            <a:ext cx="3456626" cy="39460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10">
            <a:extLst>
              <a:ext uri="{FF2B5EF4-FFF2-40B4-BE49-F238E27FC236}">
                <a16:creationId xmlns:a16="http://schemas.microsoft.com/office/drawing/2014/main" id="{0E44F952-BD7E-008A-DB61-88BD87237F6B}"/>
              </a:ext>
            </a:extLst>
          </p:cNvPr>
          <p:cNvSpPr txBox="1"/>
          <p:nvPr/>
        </p:nvSpPr>
        <p:spPr>
          <a:xfrm>
            <a:off x="1555155" y="1639844"/>
            <a:ext cx="2296447" cy="4137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a:latin typeface="Sitka Heading"/>
                <a:cs typeface="Calibri"/>
              </a:rPr>
              <a:t>2019</a:t>
            </a:r>
            <a:endParaRPr lang="en-GB" altLang="zh-CN" sz="2000">
              <a:latin typeface="Sitka Heading"/>
              <a:cs typeface="Calibri"/>
            </a:endParaRPr>
          </a:p>
        </p:txBody>
      </p:sp>
      <p:sp>
        <p:nvSpPr>
          <p:cNvPr id="16" name="Rectangle: Rounded Corners 1">
            <a:extLst>
              <a:ext uri="{FF2B5EF4-FFF2-40B4-BE49-F238E27FC236}">
                <a16:creationId xmlns:a16="http://schemas.microsoft.com/office/drawing/2014/main" id="{A7248DAB-6314-A3D1-64FD-F52D086FC3ED}"/>
              </a:ext>
            </a:extLst>
          </p:cNvPr>
          <p:cNvSpPr/>
          <p:nvPr/>
        </p:nvSpPr>
        <p:spPr>
          <a:xfrm>
            <a:off x="4437767" y="1592755"/>
            <a:ext cx="3454565" cy="43683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5">
            <a:extLst>
              <a:ext uri="{FF2B5EF4-FFF2-40B4-BE49-F238E27FC236}">
                <a16:creationId xmlns:a16="http://schemas.microsoft.com/office/drawing/2014/main" id="{78A74E86-48A4-3D98-D4CD-100799E86AF0}"/>
              </a:ext>
            </a:extLst>
          </p:cNvPr>
          <p:cNvSpPr txBox="1"/>
          <p:nvPr/>
        </p:nvSpPr>
        <p:spPr>
          <a:xfrm>
            <a:off x="4720371" y="1847044"/>
            <a:ext cx="297843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1600">
                <a:solidFill>
                  <a:schemeClr val="bg1"/>
                </a:solidFill>
                <a:latin typeface="Sitka Heading"/>
                <a:ea typeface="+mn-lt"/>
                <a:cs typeface="+mn-lt"/>
              </a:rPr>
              <a:t>Comparing</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the</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quantities</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in</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2019</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and</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2022,</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the</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sales</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of</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Office</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Supplies</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and</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Technology</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have</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declined</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from</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an</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initial</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30-40k</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to</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the</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current</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10-15k,</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there</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is</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still</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a</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downward</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trend.</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It</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can</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be</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seen</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that</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as</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the</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pandemic</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ends</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and</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the</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return</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to</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offline</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work</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gradually</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becomes</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the</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norm,</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the</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demand</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for</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related</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products</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is</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gradually</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decreasing.</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In</a:t>
            </a:r>
            <a:r>
              <a:rPr lang="zh-CN" altLang="en-US" sz="1600">
                <a:solidFill>
                  <a:schemeClr val="bg1"/>
                </a:solidFill>
                <a:latin typeface="Sitka Heading"/>
                <a:ea typeface="+mn-lt"/>
                <a:cs typeface="+mn-lt"/>
              </a:rPr>
              <a:t> </a:t>
            </a:r>
            <a:r>
              <a:rPr lang="en-US" altLang="zh-CN" sz="1600">
                <a:solidFill>
                  <a:schemeClr val="bg1"/>
                </a:solidFill>
                <a:latin typeface="Sitka Heading"/>
                <a:ea typeface="+mn-lt"/>
                <a:cs typeface="+mn-lt"/>
              </a:rPr>
              <a:t>addition,</a:t>
            </a:r>
            <a:r>
              <a:rPr lang="zh-CN" altLang="en-US" sz="1600">
                <a:solidFill>
                  <a:schemeClr val="bg1"/>
                </a:solidFill>
                <a:latin typeface="Sitka Heading"/>
                <a:ea typeface="+mn-lt"/>
                <a:cs typeface="+mn-lt"/>
              </a:rPr>
              <a:t> </a:t>
            </a:r>
            <a:r>
              <a:rPr lang="en-US" altLang="zh-CN" sz="1600" b="1">
                <a:solidFill>
                  <a:schemeClr val="bg1"/>
                </a:solidFill>
                <a:latin typeface="Sitka Heading"/>
                <a:ea typeface="+mn-lt"/>
                <a:cs typeface="+mn-lt"/>
              </a:rPr>
              <a:t>the</a:t>
            </a:r>
            <a:r>
              <a:rPr lang="zh-CN" altLang="en-US" sz="1600" b="1">
                <a:solidFill>
                  <a:schemeClr val="bg1"/>
                </a:solidFill>
                <a:latin typeface="Sitka Heading"/>
                <a:ea typeface="+mn-lt"/>
                <a:cs typeface="+mn-lt"/>
              </a:rPr>
              <a:t> </a:t>
            </a:r>
            <a:r>
              <a:rPr lang="en-US" altLang="zh-CN" sz="1600" b="1">
                <a:solidFill>
                  <a:schemeClr val="bg1"/>
                </a:solidFill>
                <a:latin typeface="Sitka Heading"/>
                <a:ea typeface="+mn-lt"/>
                <a:cs typeface="+mn-lt"/>
              </a:rPr>
              <a:t>proportion</a:t>
            </a:r>
            <a:r>
              <a:rPr lang="zh-CN" altLang="en-US" sz="1600" b="1">
                <a:solidFill>
                  <a:schemeClr val="bg1"/>
                </a:solidFill>
                <a:latin typeface="Sitka Heading"/>
                <a:ea typeface="+mn-lt"/>
                <a:cs typeface="+mn-lt"/>
              </a:rPr>
              <a:t> </a:t>
            </a:r>
            <a:r>
              <a:rPr lang="en-US" altLang="zh-CN" sz="1600" b="1">
                <a:solidFill>
                  <a:schemeClr val="bg1"/>
                </a:solidFill>
                <a:latin typeface="Sitka Heading"/>
                <a:ea typeface="+mn-lt"/>
                <a:cs typeface="+mn-lt"/>
              </a:rPr>
              <a:t>of</a:t>
            </a:r>
            <a:r>
              <a:rPr lang="zh-CN" altLang="en-US" sz="1600" b="1">
                <a:solidFill>
                  <a:schemeClr val="bg1"/>
                </a:solidFill>
                <a:latin typeface="Sitka Heading"/>
                <a:ea typeface="+mn-lt"/>
                <a:cs typeface="+mn-lt"/>
              </a:rPr>
              <a:t> </a:t>
            </a:r>
            <a:r>
              <a:rPr lang="en-US" altLang="zh-CN" sz="1600" b="1">
                <a:solidFill>
                  <a:schemeClr val="bg1"/>
                </a:solidFill>
                <a:latin typeface="Sitka Heading"/>
                <a:ea typeface="+mn-lt"/>
                <a:cs typeface="+mn-lt"/>
              </a:rPr>
              <a:t>Corporate</a:t>
            </a:r>
            <a:r>
              <a:rPr lang="zh-CN" altLang="en-US" sz="1600" b="1">
                <a:solidFill>
                  <a:schemeClr val="bg1"/>
                </a:solidFill>
                <a:latin typeface="Sitka Heading"/>
                <a:ea typeface="+mn-lt"/>
                <a:cs typeface="+mn-lt"/>
              </a:rPr>
              <a:t> </a:t>
            </a:r>
            <a:r>
              <a:rPr lang="en-US" altLang="zh-CN" sz="1600" b="1">
                <a:solidFill>
                  <a:schemeClr val="bg1"/>
                </a:solidFill>
                <a:latin typeface="Sitka Heading"/>
                <a:ea typeface="+mn-lt"/>
                <a:cs typeface="+mn-lt"/>
              </a:rPr>
              <a:t>consumers</a:t>
            </a:r>
            <a:r>
              <a:rPr lang="zh-CN" altLang="en-US" sz="1600" b="1">
                <a:solidFill>
                  <a:schemeClr val="bg1"/>
                </a:solidFill>
                <a:latin typeface="Sitka Heading"/>
                <a:ea typeface="+mn-lt"/>
                <a:cs typeface="+mn-lt"/>
              </a:rPr>
              <a:t> </a:t>
            </a:r>
            <a:r>
              <a:rPr lang="en-US" altLang="zh-CN" sz="1600" b="1">
                <a:solidFill>
                  <a:schemeClr val="bg1"/>
                </a:solidFill>
                <a:latin typeface="Sitka Heading"/>
                <a:ea typeface="+mn-lt"/>
                <a:cs typeface="+mn-lt"/>
              </a:rPr>
              <a:t>is</a:t>
            </a:r>
            <a:r>
              <a:rPr lang="zh-CN" altLang="en-US" sz="1600" b="1">
                <a:solidFill>
                  <a:schemeClr val="bg1"/>
                </a:solidFill>
                <a:latin typeface="Sitka Heading"/>
                <a:ea typeface="+mn-lt"/>
                <a:cs typeface="+mn-lt"/>
              </a:rPr>
              <a:t> </a:t>
            </a:r>
            <a:r>
              <a:rPr lang="en-US" altLang="zh-CN" sz="1600" b="1">
                <a:solidFill>
                  <a:schemeClr val="bg1"/>
                </a:solidFill>
                <a:latin typeface="Sitka Heading"/>
                <a:ea typeface="+mn-lt"/>
                <a:cs typeface="+mn-lt"/>
              </a:rPr>
              <a:t>rising,</a:t>
            </a:r>
            <a:r>
              <a:rPr lang="zh-CN" altLang="en-US" sz="1600" b="1">
                <a:solidFill>
                  <a:schemeClr val="bg1"/>
                </a:solidFill>
                <a:latin typeface="Sitka Heading"/>
                <a:ea typeface="+mn-lt"/>
                <a:cs typeface="+mn-lt"/>
              </a:rPr>
              <a:t> </a:t>
            </a:r>
            <a:r>
              <a:rPr lang="en-US" altLang="zh-CN" sz="1600" b="1">
                <a:solidFill>
                  <a:schemeClr val="bg1"/>
                </a:solidFill>
                <a:latin typeface="Sitka Heading"/>
                <a:ea typeface="+mn-lt"/>
                <a:cs typeface="+mn-lt"/>
              </a:rPr>
              <a:t>while Home Office is declining.</a:t>
            </a:r>
            <a:endParaRPr lang="zh-CN" altLang="en-US" sz="1600" b="1">
              <a:solidFill>
                <a:schemeClr val="bg1"/>
              </a:solidFill>
              <a:latin typeface="Sitka Heading"/>
              <a:ea typeface="+mn-lt"/>
              <a:cs typeface="+mn-lt"/>
            </a:endParaRPr>
          </a:p>
          <a:p>
            <a:r>
              <a:rPr lang="en-GB" sz="1600">
                <a:solidFill>
                  <a:schemeClr val="bg1"/>
                </a:solidFill>
                <a:latin typeface="Sitka Heading"/>
                <a:cs typeface="Calibri"/>
              </a:rPr>
              <a:t>Loyal type are always our target.</a:t>
            </a:r>
          </a:p>
        </p:txBody>
      </p:sp>
      <p:sp>
        <p:nvSpPr>
          <p:cNvPr id="3" name="TextBox 4">
            <a:extLst>
              <a:ext uri="{FF2B5EF4-FFF2-40B4-BE49-F238E27FC236}">
                <a16:creationId xmlns:a16="http://schemas.microsoft.com/office/drawing/2014/main" id="{8B4D5625-2A08-15D1-5BEF-D401ECAA6E3E}"/>
              </a:ext>
            </a:extLst>
          </p:cNvPr>
          <p:cNvSpPr txBox="1"/>
          <p:nvPr/>
        </p:nvSpPr>
        <p:spPr>
          <a:xfrm>
            <a:off x="356165" y="152744"/>
            <a:ext cx="114373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solidFill>
                  <a:srgbClr val="0070C0"/>
                </a:solidFill>
                <a:latin typeface="Sitka Heading"/>
                <a:cs typeface="Calibri"/>
              </a:rPr>
              <a:t>Target Customer Type for Target Product Category</a:t>
            </a:r>
          </a:p>
        </p:txBody>
      </p:sp>
      <p:pic>
        <p:nvPicPr>
          <p:cNvPr id="7" name="图片 9" descr="图表, 条形图&#10;&#10;已自动生成说明">
            <a:extLst>
              <a:ext uri="{FF2B5EF4-FFF2-40B4-BE49-F238E27FC236}">
                <a16:creationId xmlns:a16="http://schemas.microsoft.com/office/drawing/2014/main" id="{46815300-152F-C915-328B-32FF446F55AF}"/>
              </a:ext>
            </a:extLst>
          </p:cNvPr>
          <p:cNvPicPr>
            <a:picLocks noChangeAspect="1"/>
          </p:cNvPicPr>
          <p:nvPr/>
        </p:nvPicPr>
        <p:blipFill>
          <a:blip r:embed="rId3"/>
          <a:stretch>
            <a:fillRect/>
          </a:stretch>
        </p:blipFill>
        <p:spPr>
          <a:xfrm>
            <a:off x="8220114" y="888134"/>
            <a:ext cx="3828845" cy="5787653"/>
          </a:xfrm>
          <a:prstGeom prst="rect">
            <a:avLst/>
          </a:prstGeom>
          <a:ln w="28575">
            <a:solidFill>
              <a:schemeClr val="tx1"/>
            </a:solidFill>
          </a:ln>
        </p:spPr>
      </p:pic>
      <p:sp>
        <p:nvSpPr>
          <p:cNvPr id="10" name="TextBox 10">
            <a:extLst>
              <a:ext uri="{FF2B5EF4-FFF2-40B4-BE49-F238E27FC236}">
                <a16:creationId xmlns:a16="http://schemas.microsoft.com/office/drawing/2014/main" id="{A898D368-126A-E339-5746-215B922C94C9}"/>
              </a:ext>
            </a:extLst>
          </p:cNvPr>
          <p:cNvSpPr txBox="1"/>
          <p:nvPr/>
        </p:nvSpPr>
        <p:spPr>
          <a:xfrm>
            <a:off x="9582543" y="1714889"/>
            <a:ext cx="2296447" cy="4137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a:latin typeface="Sitka Heading"/>
                <a:cs typeface="Calibri"/>
              </a:rPr>
              <a:t>2022</a:t>
            </a:r>
            <a:endParaRPr lang="en-GB" altLang="zh-CN" sz="2000">
              <a:latin typeface="Sitka Heading"/>
              <a:cs typeface="Calibri"/>
            </a:endParaRPr>
          </a:p>
        </p:txBody>
      </p:sp>
    </p:spTree>
    <p:extLst>
      <p:ext uri="{BB962C8B-B14F-4D97-AF65-F5344CB8AC3E}">
        <p14:creationId xmlns:p14="http://schemas.microsoft.com/office/powerpoint/2010/main" val="2267201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a:extLst>
              <a:ext uri="{FF2B5EF4-FFF2-40B4-BE49-F238E27FC236}">
                <a16:creationId xmlns:a16="http://schemas.microsoft.com/office/drawing/2014/main" id="{4B30A749-8891-FD7E-24AA-270E6D8F0396}"/>
              </a:ext>
            </a:extLst>
          </p:cNvPr>
          <p:cNvSpPr txBox="1"/>
          <p:nvPr/>
        </p:nvSpPr>
        <p:spPr>
          <a:xfrm>
            <a:off x="444611" y="111923"/>
            <a:ext cx="114373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solidFill>
                  <a:srgbClr val="0070C0"/>
                </a:solidFill>
                <a:latin typeface="Sitka Heading"/>
                <a:cs typeface="Calibri"/>
              </a:rPr>
              <a:t>Target Customer Segment for Target Product Category</a:t>
            </a:r>
          </a:p>
        </p:txBody>
      </p:sp>
      <p:pic>
        <p:nvPicPr>
          <p:cNvPr id="2" name="图片 5" descr="图表, 折线图&#10;&#10;已自动生成说明">
            <a:extLst>
              <a:ext uri="{FF2B5EF4-FFF2-40B4-BE49-F238E27FC236}">
                <a16:creationId xmlns:a16="http://schemas.microsoft.com/office/drawing/2014/main" id="{592B9017-5BA2-6E5E-CA65-D175A96421BA}"/>
              </a:ext>
            </a:extLst>
          </p:cNvPr>
          <p:cNvPicPr>
            <a:picLocks noChangeAspect="1"/>
          </p:cNvPicPr>
          <p:nvPr/>
        </p:nvPicPr>
        <p:blipFill>
          <a:blip r:embed="rId2"/>
          <a:stretch>
            <a:fillRect/>
          </a:stretch>
        </p:blipFill>
        <p:spPr>
          <a:xfrm>
            <a:off x="1454424" y="3902439"/>
            <a:ext cx="8966200" cy="2786841"/>
          </a:xfrm>
          <a:prstGeom prst="rect">
            <a:avLst/>
          </a:prstGeom>
          <a:ln w="28575">
            <a:solidFill>
              <a:schemeClr val="tx1"/>
            </a:solidFill>
          </a:ln>
        </p:spPr>
      </p:pic>
      <p:pic>
        <p:nvPicPr>
          <p:cNvPr id="6" name="图片 6" descr="图表, 折线图&#10;&#10;已自动生成说明">
            <a:extLst>
              <a:ext uri="{FF2B5EF4-FFF2-40B4-BE49-F238E27FC236}">
                <a16:creationId xmlns:a16="http://schemas.microsoft.com/office/drawing/2014/main" id="{17FAAE42-A655-A62C-CA7F-55D02201C473}"/>
              </a:ext>
            </a:extLst>
          </p:cNvPr>
          <p:cNvPicPr>
            <a:picLocks noChangeAspect="1"/>
          </p:cNvPicPr>
          <p:nvPr/>
        </p:nvPicPr>
        <p:blipFill>
          <a:blip r:embed="rId3"/>
          <a:stretch>
            <a:fillRect/>
          </a:stretch>
        </p:blipFill>
        <p:spPr>
          <a:xfrm>
            <a:off x="1458686" y="795577"/>
            <a:ext cx="8961663" cy="2974867"/>
          </a:xfrm>
          <a:prstGeom prst="rect">
            <a:avLst/>
          </a:prstGeom>
          <a:ln w="28575">
            <a:solidFill>
              <a:schemeClr val="tx1"/>
            </a:solidFill>
          </a:ln>
        </p:spPr>
      </p:pic>
    </p:spTree>
    <p:extLst>
      <p:ext uri="{BB962C8B-B14F-4D97-AF65-F5344CB8AC3E}">
        <p14:creationId xmlns:p14="http://schemas.microsoft.com/office/powerpoint/2010/main" val="245476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8F3DF-CFD0-5336-8107-A034CE910ADE}"/>
              </a:ext>
            </a:extLst>
          </p:cNvPr>
          <p:cNvSpPr>
            <a:spLocks noGrp="1"/>
          </p:cNvSpPr>
          <p:nvPr>
            <p:ph type="title"/>
          </p:nvPr>
        </p:nvSpPr>
        <p:spPr>
          <a:xfrm>
            <a:off x="40773" y="88580"/>
            <a:ext cx="8422622" cy="739881"/>
          </a:xfrm>
        </p:spPr>
        <p:txBody>
          <a:bodyPr vert="horz" lIns="91440" tIns="45720" rIns="91440" bIns="45720" rtlCol="0" anchor="b">
            <a:noAutofit/>
          </a:bodyPr>
          <a:lstStyle/>
          <a:p>
            <a:r>
              <a:rPr lang="en-US" sz="5400">
                <a:solidFill>
                  <a:srgbClr val="0070C0"/>
                </a:solidFill>
                <a:latin typeface="Sitka Heading"/>
              </a:rPr>
              <a:t>Target Location: </a:t>
            </a:r>
            <a:r>
              <a:rPr lang="en-US" sz="2800">
                <a:latin typeface="Sitka Heading"/>
              </a:rPr>
              <a:t>Region Analysis</a:t>
            </a:r>
          </a:p>
        </p:txBody>
      </p:sp>
      <p:pic>
        <p:nvPicPr>
          <p:cNvPr id="3" name="Picture 5" descr="A graph of different colored lines&#10;&#10;Description automatically generated">
            <a:extLst>
              <a:ext uri="{FF2B5EF4-FFF2-40B4-BE49-F238E27FC236}">
                <a16:creationId xmlns:a16="http://schemas.microsoft.com/office/drawing/2014/main" id="{70AEF6E6-BFCE-7322-38EC-B24C4E8B794F}"/>
              </a:ext>
            </a:extLst>
          </p:cNvPr>
          <p:cNvPicPr>
            <a:picLocks noChangeAspect="1"/>
          </p:cNvPicPr>
          <p:nvPr/>
        </p:nvPicPr>
        <p:blipFill>
          <a:blip r:embed="rId2"/>
          <a:stretch>
            <a:fillRect/>
          </a:stretch>
        </p:blipFill>
        <p:spPr>
          <a:xfrm>
            <a:off x="3737233" y="1001155"/>
            <a:ext cx="4158665" cy="2532604"/>
          </a:xfrm>
          <a:prstGeom prst="rect">
            <a:avLst/>
          </a:prstGeom>
          <a:ln w="28575">
            <a:solidFill>
              <a:schemeClr val="tx1"/>
            </a:solidFill>
          </a:ln>
        </p:spPr>
      </p:pic>
      <p:pic>
        <p:nvPicPr>
          <p:cNvPr id="9" name="Picture 9" descr="A graph of different colored bars&#10;&#10;Description automatically generated">
            <a:extLst>
              <a:ext uri="{FF2B5EF4-FFF2-40B4-BE49-F238E27FC236}">
                <a16:creationId xmlns:a16="http://schemas.microsoft.com/office/drawing/2014/main" id="{C0A30CCF-1350-E7E9-83C3-5AEBA430ED82}"/>
              </a:ext>
            </a:extLst>
          </p:cNvPr>
          <p:cNvPicPr>
            <a:picLocks noChangeAspect="1"/>
          </p:cNvPicPr>
          <p:nvPr/>
        </p:nvPicPr>
        <p:blipFill>
          <a:blip r:embed="rId3"/>
          <a:stretch>
            <a:fillRect/>
          </a:stretch>
        </p:blipFill>
        <p:spPr>
          <a:xfrm>
            <a:off x="8042958" y="1006018"/>
            <a:ext cx="3966004" cy="2525135"/>
          </a:xfrm>
          <a:prstGeom prst="rect">
            <a:avLst/>
          </a:prstGeom>
          <a:ln w="28575">
            <a:solidFill>
              <a:schemeClr val="tx1"/>
            </a:solidFill>
          </a:ln>
        </p:spPr>
      </p:pic>
      <p:pic>
        <p:nvPicPr>
          <p:cNvPr id="10" name="Picture 10" descr="A long thin black object&#10;&#10;Description automatically generated">
            <a:extLst>
              <a:ext uri="{FF2B5EF4-FFF2-40B4-BE49-F238E27FC236}">
                <a16:creationId xmlns:a16="http://schemas.microsoft.com/office/drawing/2014/main" id="{0A968BCB-6B76-F73F-28E8-450FC1CC7030}"/>
              </a:ext>
            </a:extLst>
          </p:cNvPr>
          <p:cNvPicPr>
            <a:picLocks noChangeAspect="1"/>
          </p:cNvPicPr>
          <p:nvPr/>
        </p:nvPicPr>
        <p:blipFill>
          <a:blip r:embed="rId4"/>
          <a:stretch>
            <a:fillRect/>
          </a:stretch>
        </p:blipFill>
        <p:spPr>
          <a:xfrm>
            <a:off x="8039278" y="161875"/>
            <a:ext cx="3962779" cy="657954"/>
          </a:xfrm>
          <a:prstGeom prst="rect">
            <a:avLst/>
          </a:prstGeom>
          <a:ln w="28575">
            <a:solidFill>
              <a:schemeClr val="tx1"/>
            </a:solidFill>
          </a:ln>
        </p:spPr>
      </p:pic>
      <p:pic>
        <p:nvPicPr>
          <p:cNvPr id="11" name="Picture 11" descr="A graph with numbers and dots&#10;&#10;Description automatically generated">
            <a:extLst>
              <a:ext uri="{FF2B5EF4-FFF2-40B4-BE49-F238E27FC236}">
                <a16:creationId xmlns:a16="http://schemas.microsoft.com/office/drawing/2014/main" id="{BDFFC0E0-ED27-D46A-FF0D-E0DE01551032}"/>
              </a:ext>
            </a:extLst>
          </p:cNvPr>
          <p:cNvPicPr>
            <a:picLocks noChangeAspect="1"/>
          </p:cNvPicPr>
          <p:nvPr/>
        </p:nvPicPr>
        <p:blipFill>
          <a:blip r:embed="rId5"/>
          <a:stretch>
            <a:fillRect/>
          </a:stretch>
        </p:blipFill>
        <p:spPr>
          <a:xfrm>
            <a:off x="3739731" y="3774087"/>
            <a:ext cx="4152273" cy="2691836"/>
          </a:xfrm>
          <a:prstGeom prst="rect">
            <a:avLst/>
          </a:prstGeom>
          <a:ln w="28575">
            <a:solidFill>
              <a:schemeClr val="tx1"/>
            </a:solidFill>
          </a:ln>
        </p:spPr>
      </p:pic>
      <p:pic>
        <p:nvPicPr>
          <p:cNvPr id="12" name="Picture 12" descr="A graph of different colored bars&#10;&#10;Description automatically generated">
            <a:extLst>
              <a:ext uri="{FF2B5EF4-FFF2-40B4-BE49-F238E27FC236}">
                <a16:creationId xmlns:a16="http://schemas.microsoft.com/office/drawing/2014/main" id="{B8515386-2B72-63A6-A512-87C5D7EF4737}"/>
              </a:ext>
            </a:extLst>
          </p:cNvPr>
          <p:cNvPicPr>
            <a:picLocks noChangeAspect="1"/>
          </p:cNvPicPr>
          <p:nvPr/>
        </p:nvPicPr>
        <p:blipFill>
          <a:blip r:embed="rId6"/>
          <a:stretch>
            <a:fillRect/>
          </a:stretch>
        </p:blipFill>
        <p:spPr>
          <a:xfrm>
            <a:off x="8041922" y="3778765"/>
            <a:ext cx="3959708" cy="2679036"/>
          </a:xfrm>
          <a:prstGeom prst="rect">
            <a:avLst/>
          </a:prstGeom>
          <a:ln w="28575">
            <a:solidFill>
              <a:schemeClr val="tx1"/>
            </a:solidFill>
          </a:ln>
        </p:spPr>
      </p:pic>
      <p:pic>
        <p:nvPicPr>
          <p:cNvPr id="13" name="Picture 13" descr="A graph of blue and purple bars&#10;&#10;Description automatically generated">
            <a:extLst>
              <a:ext uri="{FF2B5EF4-FFF2-40B4-BE49-F238E27FC236}">
                <a16:creationId xmlns:a16="http://schemas.microsoft.com/office/drawing/2014/main" id="{92424A12-F636-26BF-7224-C1D33D7710BC}"/>
              </a:ext>
            </a:extLst>
          </p:cNvPr>
          <p:cNvPicPr>
            <a:picLocks noChangeAspect="1"/>
          </p:cNvPicPr>
          <p:nvPr/>
        </p:nvPicPr>
        <p:blipFill>
          <a:blip r:embed="rId7"/>
          <a:stretch>
            <a:fillRect/>
          </a:stretch>
        </p:blipFill>
        <p:spPr>
          <a:xfrm>
            <a:off x="141846" y="3776265"/>
            <a:ext cx="3448050" cy="2686175"/>
          </a:xfrm>
          <a:prstGeom prst="rect">
            <a:avLst/>
          </a:prstGeom>
          <a:ln w="28575">
            <a:solidFill>
              <a:schemeClr val="tx1"/>
            </a:solidFill>
          </a:ln>
        </p:spPr>
      </p:pic>
      <p:pic>
        <p:nvPicPr>
          <p:cNvPr id="14" name="Picture 14" descr="A graph of blue and purple bars&#10;&#10;Description automatically generated">
            <a:extLst>
              <a:ext uri="{FF2B5EF4-FFF2-40B4-BE49-F238E27FC236}">
                <a16:creationId xmlns:a16="http://schemas.microsoft.com/office/drawing/2014/main" id="{CD818539-041D-321C-95DE-2570AC832962}"/>
              </a:ext>
            </a:extLst>
          </p:cNvPr>
          <p:cNvPicPr>
            <a:picLocks noChangeAspect="1"/>
          </p:cNvPicPr>
          <p:nvPr/>
        </p:nvPicPr>
        <p:blipFill>
          <a:blip r:embed="rId8"/>
          <a:stretch>
            <a:fillRect/>
          </a:stretch>
        </p:blipFill>
        <p:spPr>
          <a:xfrm>
            <a:off x="141846" y="1010175"/>
            <a:ext cx="3440803" cy="2523211"/>
          </a:xfrm>
          <a:prstGeom prst="rect">
            <a:avLst/>
          </a:prstGeom>
          <a:ln w="28575">
            <a:solidFill>
              <a:schemeClr val="tx1"/>
            </a:solidFill>
          </a:ln>
        </p:spPr>
      </p:pic>
    </p:spTree>
    <p:extLst>
      <p:ext uri="{BB962C8B-B14F-4D97-AF65-F5344CB8AC3E}">
        <p14:creationId xmlns:p14="http://schemas.microsoft.com/office/powerpoint/2010/main" val="1615622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D241-01AC-4B53-9C05-92EC941D0689}"/>
              </a:ext>
            </a:extLst>
          </p:cNvPr>
          <p:cNvSpPr>
            <a:spLocks noGrp="1"/>
          </p:cNvSpPr>
          <p:nvPr>
            <p:ph type="title"/>
          </p:nvPr>
        </p:nvSpPr>
        <p:spPr>
          <a:xfrm>
            <a:off x="241837" y="155486"/>
            <a:ext cx="14937345" cy="1336295"/>
          </a:xfrm>
        </p:spPr>
        <p:txBody>
          <a:bodyPr/>
          <a:lstStyle/>
          <a:p>
            <a:r>
              <a:rPr lang="en-GB" sz="4000" b="1">
                <a:solidFill>
                  <a:srgbClr val="0070C0"/>
                </a:solidFill>
                <a:latin typeface="Sitka Heading"/>
                <a:cs typeface="Arial"/>
              </a:rPr>
              <a:t>Target Region Analysis </a:t>
            </a:r>
            <a:br>
              <a:rPr lang="en-GB" sz="4000" b="1">
                <a:solidFill>
                  <a:srgbClr val="0070C0"/>
                </a:solidFill>
                <a:latin typeface="Sitka Heading"/>
                <a:cs typeface="Arial"/>
              </a:rPr>
            </a:br>
            <a:r>
              <a:rPr lang="en-GB" sz="1600" b="1">
                <a:latin typeface="Sitka Heading"/>
                <a:cs typeface="Arial"/>
              </a:rPr>
              <a:t>Technology and Office Supplies (Target products) for Corporate group of customers (Target customer)</a:t>
            </a:r>
            <a:endParaRPr lang="en-GB" b="1">
              <a:latin typeface="Sitka Heading"/>
              <a:cs typeface="Calibri Light"/>
            </a:endParaRPr>
          </a:p>
          <a:p>
            <a:endParaRPr lang="en-GB">
              <a:cs typeface="Calibri Light"/>
            </a:endParaRPr>
          </a:p>
        </p:txBody>
      </p:sp>
      <p:pic>
        <p:nvPicPr>
          <p:cNvPr id="7" name="Picture 7" descr="A graph of numbers and lines&#10;&#10;Description automatically generated">
            <a:extLst>
              <a:ext uri="{FF2B5EF4-FFF2-40B4-BE49-F238E27FC236}">
                <a16:creationId xmlns:a16="http://schemas.microsoft.com/office/drawing/2014/main" id="{E51F3FA8-897B-AEE7-1592-CA5BE7C2A50F}"/>
              </a:ext>
            </a:extLst>
          </p:cNvPr>
          <p:cNvPicPr>
            <a:picLocks noGrp="1" noChangeAspect="1"/>
          </p:cNvPicPr>
          <p:nvPr>
            <p:ph idx="1"/>
          </p:nvPr>
        </p:nvPicPr>
        <p:blipFill>
          <a:blip r:embed="rId2"/>
          <a:stretch>
            <a:fillRect/>
          </a:stretch>
        </p:blipFill>
        <p:spPr>
          <a:xfrm>
            <a:off x="244162" y="1482091"/>
            <a:ext cx="5503100" cy="2556695"/>
          </a:xfrm>
          <a:ln w="28575">
            <a:solidFill>
              <a:schemeClr val="tx1"/>
            </a:solidFill>
          </a:ln>
        </p:spPr>
      </p:pic>
      <p:pic>
        <p:nvPicPr>
          <p:cNvPr id="8" name="Picture 8" descr="A graph of different colored lines&#10;&#10;Description automatically generated">
            <a:extLst>
              <a:ext uri="{FF2B5EF4-FFF2-40B4-BE49-F238E27FC236}">
                <a16:creationId xmlns:a16="http://schemas.microsoft.com/office/drawing/2014/main" id="{DE5C0EC2-8E27-1DF8-A86B-E5CB9E5EC7F7}"/>
              </a:ext>
            </a:extLst>
          </p:cNvPr>
          <p:cNvPicPr>
            <a:picLocks noChangeAspect="1"/>
          </p:cNvPicPr>
          <p:nvPr/>
        </p:nvPicPr>
        <p:blipFill>
          <a:blip r:embed="rId3"/>
          <a:stretch>
            <a:fillRect/>
          </a:stretch>
        </p:blipFill>
        <p:spPr>
          <a:xfrm>
            <a:off x="5956152" y="1482216"/>
            <a:ext cx="5996114" cy="2561566"/>
          </a:xfrm>
          <a:prstGeom prst="rect">
            <a:avLst/>
          </a:prstGeom>
          <a:ln w="28575">
            <a:solidFill>
              <a:schemeClr val="tx1"/>
            </a:solidFill>
          </a:ln>
        </p:spPr>
      </p:pic>
      <p:pic>
        <p:nvPicPr>
          <p:cNvPr id="9" name="Picture 9" descr="A black box with white squares and black text&#10;&#10;Description automatically generated">
            <a:extLst>
              <a:ext uri="{FF2B5EF4-FFF2-40B4-BE49-F238E27FC236}">
                <a16:creationId xmlns:a16="http://schemas.microsoft.com/office/drawing/2014/main" id="{BFFD8C63-6C17-6D0C-8EF0-8F233E550D8D}"/>
              </a:ext>
            </a:extLst>
          </p:cNvPr>
          <p:cNvPicPr>
            <a:picLocks noChangeAspect="1"/>
          </p:cNvPicPr>
          <p:nvPr/>
        </p:nvPicPr>
        <p:blipFill>
          <a:blip r:embed="rId4"/>
          <a:stretch>
            <a:fillRect/>
          </a:stretch>
        </p:blipFill>
        <p:spPr>
          <a:xfrm>
            <a:off x="10899510" y="4214924"/>
            <a:ext cx="1153148" cy="2448865"/>
          </a:xfrm>
          <a:prstGeom prst="rect">
            <a:avLst/>
          </a:prstGeom>
          <a:ln w="28575">
            <a:solidFill>
              <a:schemeClr val="tx1"/>
            </a:solidFill>
          </a:ln>
        </p:spPr>
      </p:pic>
      <p:pic>
        <p:nvPicPr>
          <p:cNvPr id="10" name="Picture 10" descr="A group of black and white boxes&#10;&#10;Description automatically generated">
            <a:extLst>
              <a:ext uri="{FF2B5EF4-FFF2-40B4-BE49-F238E27FC236}">
                <a16:creationId xmlns:a16="http://schemas.microsoft.com/office/drawing/2014/main" id="{0DE9F3E7-F644-2FEE-0B4B-B3EF890AC627}"/>
              </a:ext>
            </a:extLst>
          </p:cNvPr>
          <p:cNvPicPr>
            <a:picLocks noChangeAspect="1"/>
          </p:cNvPicPr>
          <p:nvPr/>
        </p:nvPicPr>
        <p:blipFill>
          <a:blip r:embed="rId5"/>
          <a:stretch>
            <a:fillRect/>
          </a:stretch>
        </p:blipFill>
        <p:spPr>
          <a:xfrm>
            <a:off x="120615" y="4206801"/>
            <a:ext cx="1019175" cy="2441575"/>
          </a:xfrm>
          <a:prstGeom prst="rect">
            <a:avLst/>
          </a:prstGeom>
          <a:ln w="28575">
            <a:solidFill>
              <a:schemeClr val="tx1"/>
            </a:solidFill>
          </a:ln>
        </p:spPr>
      </p:pic>
      <p:sp>
        <p:nvSpPr>
          <p:cNvPr id="6" name="TextBox 5">
            <a:extLst>
              <a:ext uri="{FF2B5EF4-FFF2-40B4-BE49-F238E27FC236}">
                <a16:creationId xmlns:a16="http://schemas.microsoft.com/office/drawing/2014/main" id="{1BC9FA12-8D9B-366C-8853-2B38AC778B72}"/>
              </a:ext>
            </a:extLst>
          </p:cNvPr>
          <p:cNvSpPr txBox="1"/>
          <p:nvPr/>
        </p:nvSpPr>
        <p:spPr>
          <a:xfrm>
            <a:off x="2159000" y="1125681"/>
            <a:ext cx="34520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i="1">
                <a:solidFill>
                  <a:srgbClr val="0070C0"/>
                </a:solidFill>
                <a:ea typeface="+mn-lt"/>
                <a:cs typeface="+mn-lt"/>
              </a:rPr>
              <a:t>Technology</a:t>
            </a:r>
            <a:endParaRPr lang="en-US">
              <a:solidFill>
                <a:srgbClr val="0070C0"/>
              </a:solidFill>
              <a:ea typeface="+mn-lt"/>
              <a:cs typeface="+mn-lt"/>
            </a:endParaRPr>
          </a:p>
          <a:p>
            <a:endParaRPr lang="en-US" b="1" i="1">
              <a:solidFill>
                <a:srgbClr val="0070C0"/>
              </a:solidFill>
              <a:latin typeface="Sitka Heading"/>
              <a:cs typeface="Calibri"/>
            </a:endParaRPr>
          </a:p>
        </p:txBody>
      </p:sp>
      <p:sp>
        <p:nvSpPr>
          <p:cNvPr id="11" name="TextBox 10">
            <a:extLst>
              <a:ext uri="{FF2B5EF4-FFF2-40B4-BE49-F238E27FC236}">
                <a16:creationId xmlns:a16="http://schemas.microsoft.com/office/drawing/2014/main" id="{4F534FE7-1555-6D5D-4272-337DC487C44B}"/>
              </a:ext>
            </a:extLst>
          </p:cNvPr>
          <p:cNvSpPr txBox="1"/>
          <p:nvPr/>
        </p:nvSpPr>
        <p:spPr>
          <a:xfrm>
            <a:off x="8174181" y="1114136"/>
            <a:ext cx="27593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solidFill>
                  <a:srgbClr val="0070C0"/>
                </a:solidFill>
                <a:ea typeface="+mn-lt"/>
                <a:cs typeface="+mn-lt"/>
              </a:rPr>
              <a:t>Office supplies</a:t>
            </a:r>
          </a:p>
        </p:txBody>
      </p:sp>
      <p:pic>
        <p:nvPicPr>
          <p:cNvPr id="12" name="Picture 12" descr="A graph of blue bars&#10;&#10;Description automatically generated">
            <a:extLst>
              <a:ext uri="{FF2B5EF4-FFF2-40B4-BE49-F238E27FC236}">
                <a16:creationId xmlns:a16="http://schemas.microsoft.com/office/drawing/2014/main" id="{73CC555C-E493-201E-C0F0-4AE0041E6549}"/>
              </a:ext>
            </a:extLst>
          </p:cNvPr>
          <p:cNvPicPr>
            <a:picLocks noChangeAspect="1"/>
          </p:cNvPicPr>
          <p:nvPr/>
        </p:nvPicPr>
        <p:blipFill>
          <a:blip r:embed="rId6"/>
          <a:stretch>
            <a:fillRect/>
          </a:stretch>
        </p:blipFill>
        <p:spPr>
          <a:xfrm>
            <a:off x="1231900" y="4205470"/>
            <a:ext cx="3041650" cy="2453911"/>
          </a:xfrm>
          <a:prstGeom prst="rect">
            <a:avLst/>
          </a:prstGeom>
          <a:ln w="28575">
            <a:solidFill>
              <a:schemeClr val="tx1"/>
            </a:solidFill>
          </a:ln>
        </p:spPr>
      </p:pic>
      <p:pic>
        <p:nvPicPr>
          <p:cNvPr id="13" name="Picture 13" descr="A graph of blue bars&#10;&#10;Description automatically generated">
            <a:extLst>
              <a:ext uri="{FF2B5EF4-FFF2-40B4-BE49-F238E27FC236}">
                <a16:creationId xmlns:a16="http://schemas.microsoft.com/office/drawing/2014/main" id="{BC160CCB-37DE-92A7-EC8D-2CB4939DC8B4}"/>
              </a:ext>
            </a:extLst>
          </p:cNvPr>
          <p:cNvPicPr>
            <a:picLocks noChangeAspect="1"/>
          </p:cNvPicPr>
          <p:nvPr/>
        </p:nvPicPr>
        <p:blipFill>
          <a:blip r:embed="rId7"/>
          <a:stretch>
            <a:fillRect/>
          </a:stretch>
        </p:blipFill>
        <p:spPr>
          <a:xfrm>
            <a:off x="7613650" y="4203080"/>
            <a:ext cx="3149600" cy="2439639"/>
          </a:xfrm>
          <a:prstGeom prst="rect">
            <a:avLst/>
          </a:prstGeom>
          <a:ln w="28575">
            <a:solidFill>
              <a:schemeClr val="tx1"/>
            </a:solidFill>
          </a:ln>
        </p:spPr>
      </p:pic>
      <p:pic>
        <p:nvPicPr>
          <p:cNvPr id="14" name="Picture 14" descr="A graph of blue and purple bars&#10;&#10;Description automatically generated">
            <a:extLst>
              <a:ext uri="{FF2B5EF4-FFF2-40B4-BE49-F238E27FC236}">
                <a16:creationId xmlns:a16="http://schemas.microsoft.com/office/drawing/2014/main" id="{AA90AAAB-DAEF-10E5-49AC-D8F61BEF975B}"/>
              </a:ext>
            </a:extLst>
          </p:cNvPr>
          <p:cNvPicPr>
            <a:picLocks noChangeAspect="1"/>
          </p:cNvPicPr>
          <p:nvPr/>
        </p:nvPicPr>
        <p:blipFill>
          <a:blip r:embed="rId8"/>
          <a:stretch>
            <a:fillRect/>
          </a:stretch>
        </p:blipFill>
        <p:spPr>
          <a:xfrm>
            <a:off x="4432300" y="4209239"/>
            <a:ext cx="3041650" cy="2446371"/>
          </a:xfrm>
          <a:prstGeom prst="rect">
            <a:avLst/>
          </a:prstGeom>
          <a:ln w="28575">
            <a:solidFill>
              <a:schemeClr val="tx1"/>
            </a:solidFill>
          </a:ln>
        </p:spPr>
      </p:pic>
    </p:spTree>
    <p:extLst>
      <p:ext uri="{BB962C8B-B14F-4D97-AF65-F5344CB8AC3E}">
        <p14:creationId xmlns:p14="http://schemas.microsoft.com/office/powerpoint/2010/main" val="50900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Target Location: Region Analysis</vt:lpstr>
      <vt:lpstr>Target Region Analysis  Technology and Office Supplies (Target products) for Corporate group of customers (Target customer) </vt:lpstr>
      <vt:lpstr>Shipping &amp; Process Days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29</cp:revision>
  <dcterms:created xsi:type="dcterms:W3CDTF">2013-07-15T20:26:40Z</dcterms:created>
  <dcterms:modified xsi:type="dcterms:W3CDTF">2023-08-01T03:34:34Z</dcterms:modified>
</cp:coreProperties>
</file>