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9" r:id="rId2"/>
    <p:sldId id="337" r:id="rId3"/>
    <p:sldId id="288" r:id="rId4"/>
    <p:sldId id="262" r:id="rId5"/>
    <p:sldId id="266" r:id="rId6"/>
    <p:sldId id="311" r:id="rId7"/>
    <p:sldId id="338" r:id="rId8"/>
    <p:sldId id="312" r:id="rId9"/>
    <p:sldId id="294" r:id="rId10"/>
    <p:sldId id="295" r:id="rId11"/>
    <p:sldId id="339" r:id="rId12"/>
    <p:sldId id="340" r:id="rId13"/>
    <p:sldId id="313" r:id="rId14"/>
    <p:sldId id="342" r:id="rId15"/>
    <p:sldId id="343" r:id="rId16"/>
    <p:sldId id="341" r:id="rId17"/>
    <p:sldId id="344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8" autoAdjust="0"/>
    <p:restoredTop sz="96404" autoAdjust="0"/>
  </p:normalViewPr>
  <p:slideViewPr>
    <p:cSldViewPr snapToGrid="0">
      <p:cViewPr varScale="1">
        <p:scale>
          <a:sx n="110" d="100"/>
          <a:sy n="110" d="100"/>
        </p:scale>
        <p:origin x="702" y="78"/>
      </p:cViewPr>
      <p:guideLst>
        <p:guide orient="horz" pos="2128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9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69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3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59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9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 b="18314"/>
          <a:stretch>
            <a:fillRect/>
          </a:stretch>
        </p:blipFill>
        <p:spPr>
          <a:xfrm>
            <a:off x="128530" y="2858877"/>
            <a:ext cx="11883528" cy="40118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495" y="2073800"/>
            <a:ext cx="655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blipFill>
                  <a:blip r:embed="rId4"/>
                  <a:stretch>
                    <a:fillRect/>
                  </a:stretch>
                </a:blip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《</a:t>
            </a:r>
            <a:r>
              <a:rPr lang="zh-CN" altLang="en-US" sz="4800" dirty="0">
                <a:blipFill>
                  <a:blip r:embed="rId4"/>
                  <a:stretch>
                    <a:fillRect/>
                  </a:stretch>
                </a:blip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成瘾</a:t>
            </a:r>
            <a:r>
              <a:rPr lang="en-US" altLang="zh-CN" sz="4800" dirty="0">
                <a:blipFill>
                  <a:blip r:embed="rId4"/>
                  <a:stretch>
                    <a:fillRect/>
                  </a:stretch>
                </a:blip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》</a:t>
            </a:r>
            <a:r>
              <a:rPr lang="zh-CN" altLang="en-US" sz="4800" dirty="0">
                <a:blipFill>
                  <a:blip r:embed="rId4"/>
                  <a:stretch>
                    <a:fillRect/>
                  </a:stretch>
                </a:blip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图书分享</a:t>
            </a: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7744604" y="889000"/>
            <a:ext cx="4090415" cy="4778451"/>
            <a:chOff x="3082" y="1214"/>
            <a:chExt cx="1623" cy="1896"/>
          </a:xfrm>
        </p:grpSpPr>
        <p:grpSp>
          <p:nvGrpSpPr>
            <p:cNvPr id="14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65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6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7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8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9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0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1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2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3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4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5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6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7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8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9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0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1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2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3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4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5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6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7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8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9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0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1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2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3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4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5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6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7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8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9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0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1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2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3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4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5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6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7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8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9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0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1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2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3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4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5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6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8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9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0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1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2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3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4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5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6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7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8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9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0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1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2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3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4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5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6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7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8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9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0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1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2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3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4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5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6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7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8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9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0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1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2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3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4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5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6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7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8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9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0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1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2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3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4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5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6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7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8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9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0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1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2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3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4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5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6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7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8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9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0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1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2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3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4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5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6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7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8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9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0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1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2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3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4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5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6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7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8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9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0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1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2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3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4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5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6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7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8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9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0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1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2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3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4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5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6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7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8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9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0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1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2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3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4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5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6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7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8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9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0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1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2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3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4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5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6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7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8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9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0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1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2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3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4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5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6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7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8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9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0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1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2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3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4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5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6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7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8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9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0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1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2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3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4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65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1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2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3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4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5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6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7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8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9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0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1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8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9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0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1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2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3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4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5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6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7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8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9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0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1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2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3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4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5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6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7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8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9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0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1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2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3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4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5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6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7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8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9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0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1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2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3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4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5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6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7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8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9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0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2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3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4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5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6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7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8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9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0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1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2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3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4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5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6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7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8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9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0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1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2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3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4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6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7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8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9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0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1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2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3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4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5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6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7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8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9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0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1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2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3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4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5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6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7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8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9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0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1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2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3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4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5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6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7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8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9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0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1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2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3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4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5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6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7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8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9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0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1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2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3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4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5" name="文本框 21"/>
          <p:cNvSpPr txBox="1"/>
          <p:nvPr/>
        </p:nvSpPr>
        <p:spPr>
          <a:xfrm>
            <a:off x="862079" y="3313833"/>
            <a:ext cx="6120680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如何设计让人上瘾的产品、品牌和观念</a:t>
            </a:r>
          </a:p>
        </p:txBody>
      </p:sp>
      <p:sp>
        <p:nvSpPr>
          <p:cNvPr id="466" name="TextBox 76"/>
          <p:cNvSpPr txBox="1"/>
          <p:nvPr/>
        </p:nvSpPr>
        <p:spPr>
          <a:xfrm>
            <a:off x="1196805" y="4737116"/>
            <a:ext cx="545122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陈熙森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65" grpId="0" bldLvl="0" animBg="1"/>
      <p:bldP spid="4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7"/>
          <p:cNvSpPr/>
          <p:nvPr/>
        </p:nvSpPr>
        <p:spPr>
          <a:xfrm>
            <a:off x="1288212" y="540627"/>
            <a:ext cx="4103688" cy="9848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开启“想象”才更美好</a:t>
            </a:r>
          </a:p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67" name="Rectangle 47">
            <a:extLst>
              <a:ext uri="{FF2B5EF4-FFF2-40B4-BE49-F238E27FC236}">
                <a16:creationId xmlns:a16="http://schemas.microsoft.com/office/drawing/2014/main" id="{6BB02334-9315-410A-BF82-B9F24FFB00AB}"/>
              </a:ext>
            </a:extLst>
          </p:cNvPr>
          <p:cNvSpPr/>
          <p:nvPr/>
        </p:nvSpPr>
        <p:spPr>
          <a:xfrm>
            <a:off x="1288212" y="1694512"/>
            <a:ext cx="2308324" cy="8002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大品牌就是思想贩子</a:t>
            </a:r>
          </a:p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Rectangle 47">
            <a:extLst>
              <a:ext uri="{FF2B5EF4-FFF2-40B4-BE49-F238E27FC236}">
                <a16:creationId xmlns:a16="http://schemas.microsoft.com/office/drawing/2014/main" id="{1180B1E0-B22F-414B-A623-8BEA9038FB45}"/>
              </a:ext>
            </a:extLst>
          </p:cNvPr>
          <p:cNvSpPr/>
          <p:nvPr/>
        </p:nvSpPr>
        <p:spPr>
          <a:xfrm>
            <a:off x="1745411" y="2334592"/>
            <a:ext cx="8391365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威士忌广告“当你取出最好的就招待客人时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宜家广告“夏季大减价，家家都能有宜家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沙发、餐桌、餐具？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苹果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iPhone6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广告“岂止是大”</a:t>
            </a:r>
          </a:p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C984F623-013D-4DDC-84B7-FA7249C47459}"/>
              </a:ext>
            </a:extLst>
          </p:cNvPr>
          <p:cNvSpPr/>
          <p:nvPr/>
        </p:nvSpPr>
        <p:spPr>
          <a:xfrm>
            <a:off x="1745410" y="3759225"/>
            <a:ext cx="6510315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塑造品牌的时候，我们一直强调，要为品牌设置更多能引起人们关注的线索。因为人抓住一条线索的时候，就会围绕它来编故事；这是品牌和消费者建立联结的最好方式，想象就是开启各种可能，各种帮消费者实现美好的可能。</a:t>
            </a:r>
          </a:p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Rectangle 47">
            <a:extLst>
              <a:ext uri="{FF2B5EF4-FFF2-40B4-BE49-F238E27FC236}">
                <a16:creationId xmlns:a16="http://schemas.microsoft.com/office/drawing/2014/main" id="{F897896E-2B98-472E-83AA-8A028A8F1C7A}"/>
              </a:ext>
            </a:extLst>
          </p:cNvPr>
          <p:cNvSpPr/>
          <p:nvPr/>
        </p:nvSpPr>
        <p:spPr>
          <a:xfrm>
            <a:off x="1745410" y="5382592"/>
            <a:ext cx="3334246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题外话：鬼电影为什么恐怖？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7"/>
          <p:cNvSpPr/>
          <p:nvPr/>
        </p:nvSpPr>
        <p:spPr>
          <a:xfrm>
            <a:off x="1288212" y="438879"/>
            <a:ext cx="4955834" cy="1132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注入“情感”才会迷恋</a:t>
            </a:r>
          </a:p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67" name="Rectangle 47">
            <a:extLst>
              <a:ext uri="{FF2B5EF4-FFF2-40B4-BE49-F238E27FC236}">
                <a16:creationId xmlns:a16="http://schemas.microsoft.com/office/drawing/2014/main" id="{6BB02334-9315-410A-BF82-B9F24FFB00AB}"/>
              </a:ext>
            </a:extLst>
          </p:cNvPr>
          <p:cNvSpPr/>
          <p:nvPr/>
        </p:nvSpPr>
        <p:spPr>
          <a:xfrm>
            <a:off x="1288212" y="1694512"/>
            <a:ext cx="1290418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上瘾必有情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Rectangle 47">
            <a:extLst>
              <a:ext uri="{FF2B5EF4-FFF2-40B4-BE49-F238E27FC236}">
                <a16:creationId xmlns:a16="http://schemas.microsoft.com/office/drawing/2014/main" id="{1180B1E0-B22F-414B-A623-8BEA9038FB45}"/>
              </a:ext>
            </a:extLst>
          </p:cNvPr>
          <p:cNvSpPr/>
          <p:nvPr/>
        </p:nvSpPr>
        <p:spPr>
          <a:xfrm>
            <a:off x="1745411" y="2334592"/>
            <a:ext cx="8391365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英国心理学家弗里茨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关于图形游摆实验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惠子对庄子说的“子非鱼，焉知鱼之乐”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学生时代，老师说文章“升华情感”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C984F623-013D-4DDC-84B7-FA7249C47459}"/>
              </a:ext>
            </a:extLst>
          </p:cNvPr>
          <p:cNvSpPr/>
          <p:nvPr/>
        </p:nvSpPr>
        <p:spPr>
          <a:xfrm>
            <a:off x="1745410" y="3759225"/>
            <a:ext cx="77208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奥迪（厚重）、奔驰（沉稳）、宝马（时尚）的设计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C205CEA2-E5FB-458A-A2BC-36FC3EC97A3B}"/>
              </a:ext>
            </a:extLst>
          </p:cNvPr>
          <p:cNvSpPr/>
          <p:nvPr/>
        </p:nvSpPr>
        <p:spPr>
          <a:xfrm>
            <a:off x="1745410" y="4394047"/>
            <a:ext cx="839136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人们对品牌的依赖，更多时候并不是对他们真正的需求，而是为了满足情感的需求，品牌通过信息传递出的时尚、酷、高尚、真诚、热情等个性和概念，当产品的这些情感信号渗入到我们的大脑后，就会唤起我们的自我情感要求，这样品牌和自我就建立了联结。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30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7"/>
          <p:cNvSpPr/>
          <p:nvPr/>
        </p:nvSpPr>
        <p:spPr>
          <a:xfrm>
            <a:off x="1288212" y="438879"/>
            <a:ext cx="4955834" cy="1132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触动“连接”就会渴望</a:t>
            </a:r>
          </a:p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67" name="Rectangle 47">
            <a:extLst>
              <a:ext uri="{FF2B5EF4-FFF2-40B4-BE49-F238E27FC236}">
                <a16:creationId xmlns:a16="http://schemas.microsoft.com/office/drawing/2014/main" id="{6BB02334-9315-410A-BF82-B9F24FFB00AB}"/>
              </a:ext>
            </a:extLst>
          </p:cNvPr>
          <p:cNvSpPr/>
          <p:nvPr/>
        </p:nvSpPr>
        <p:spPr>
          <a:xfrm>
            <a:off x="1288212" y="1694512"/>
            <a:ext cx="6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Rectangle 47">
            <a:extLst>
              <a:ext uri="{FF2B5EF4-FFF2-40B4-BE49-F238E27FC236}">
                <a16:creationId xmlns:a16="http://schemas.microsoft.com/office/drawing/2014/main" id="{1180B1E0-B22F-414B-A623-8BEA9038FB45}"/>
              </a:ext>
            </a:extLst>
          </p:cNvPr>
          <p:cNvSpPr/>
          <p:nvPr/>
        </p:nvSpPr>
        <p:spPr>
          <a:xfrm>
            <a:off x="1745411" y="2334592"/>
            <a:ext cx="839136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幼仔猴子实验（布娃娃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牛奶）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依恋系统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甜言蜜语更受欢迎（人们希望自己被认同）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星巴克的语言氛围（拿铁、大杯、升杯、脱脂等）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三个人的抛球实验（故意孤立一个人）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C205CEA2-E5FB-458A-A2BC-36FC3EC97A3B}"/>
              </a:ext>
            </a:extLst>
          </p:cNvPr>
          <p:cNvSpPr/>
          <p:nvPr/>
        </p:nvSpPr>
        <p:spPr>
          <a:xfrm>
            <a:off x="1745410" y="4394047"/>
            <a:ext cx="8391365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微信、</a:t>
            </a:r>
            <a:r>
              <a:rPr lang="en-US" altLang="zh-CN" b="1" dirty="0" err="1">
                <a:solidFill>
                  <a:schemeClr val="bg1"/>
                </a:solidFill>
                <a:cs typeface="+mn-ea"/>
                <a:sym typeface="+mn-lt"/>
              </a:rPr>
              <a:t>facebook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之所以能有如此大的市场，也是抓住了人们希望连接社会、连接他人的社会性心理需求，每个人都想告诉别人“我在以一种快乐的、时尚的、聪明的方式”存在着。善于用社会比较，或者说：善于制造社会比较，就容易创造财富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D61A2328-3A24-4FD7-8042-B73CBFDF34DF}"/>
              </a:ext>
            </a:extLst>
          </p:cNvPr>
          <p:cNvSpPr/>
          <p:nvPr/>
        </p:nvSpPr>
        <p:spPr>
          <a:xfrm>
            <a:off x="1288212" y="1571497"/>
            <a:ext cx="83913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失连是一种痛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8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3993073" y="-302046"/>
            <a:ext cx="5023884" cy="7462092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346985" y="4935836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4125532" y="2548067"/>
            <a:ext cx="371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第三</a:t>
            </a:r>
            <a:r>
              <a:rPr lang="zh-CN" altLang="en-US" sz="4800" dirty="0">
                <a:solidFill>
                  <a:srgbClr val="FFC000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38" name="文本框 21"/>
          <p:cNvSpPr txBox="1"/>
          <p:nvPr/>
        </p:nvSpPr>
        <p:spPr>
          <a:xfrm>
            <a:off x="2974611" y="4270843"/>
            <a:ext cx="6120680" cy="2983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成瘾的开关让我们可以随时随地开关让消费者在匮乏和欲望中切换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7"/>
          <p:cNvSpPr/>
          <p:nvPr/>
        </p:nvSpPr>
        <p:spPr>
          <a:xfrm>
            <a:off x="1288211" y="438879"/>
            <a:ext cx="6035499" cy="569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不吃苹果引发的思考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67" name="Rectangle 47">
            <a:extLst>
              <a:ext uri="{FF2B5EF4-FFF2-40B4-BE49-F238E27FC236}">
                <a16:creationId xmlns:a16="http://schemas.microsoft.com/office/drawing/2014/main" id="{6BB02334-9315-410A-BF82-B9F24FFB00AB}"/>
              </a:ext>
            </a:extLst>
          </p:cNvPr>
          <p:cNvSpPr/>
          <p:nvPr/>
        </p:nvSpPr>
        <p:spPr>
          <a:xfrm>
            <a:off x="1288212" y="1694512"/>
            <a:ext cx="6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Rectangle 47">
            <a:extLst>
              <a:ext uri="{FF2B5EF4-FFF2-40B4-BE49-F238E27FC236}">
                <a16:creationId xmlns:a16="http://schemas.microsoft.com/office/drawing/2014/main" id="{1180B1E0-B22F-414B-A623-8BEA9038FB45}"/>
              </a:ext>
            </a:extLst>
          </p:cNvPr>
          <p:cNvSpPr/>
          <p:nvPr/>
        </p:nvSpPr>
        <p:spPr>
          <a:xfrm>
            <a:off x="1545114" y="1731564"/>
            <a:ext cx="839136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zh-CN" dirty="0"/>
              <a:t>例子：不吃苹果的朋友</a:t>
            </a:r>
          </a:p>
          <a:p>
            <a:r>
              <a:rPr lang="zh-CN" altLang="en-US" dirty="0"/>
              <a:t>作者跟朋友说“</a:t>
            </a:r>
            <a:r>
              <a:rPr lang="zh-CN" altLang="zh-CN" dirty="0"/>
              <a:t>我跟你打赌吧，一周之内，你肯定吃苹果</a:t>
            </a:r>
            <a:r>
              <a:rPr lang="zh-CN" altLang="en-US" dirty="0"/>
              <a:t>”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>结果朋友真的吃苹果了，</a:t>
            </a:r>
            <a:r>
              <a:rPr lang="zh-CN" altLang="zh-CN" dirty="0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7450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6CAFF3-6624-4496-AC1E-29173EA2E3C2}"/>
              </a:ext>
            </a:extLst>
          </p:cNvPr>
          <p:cNvSpPr/>
          <p:nvPr/>
        </p:nvSpPr>
        <p:spPr>
          <a:xfrm>
            <a:off x="2960915" y="23158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因为强调“</a:t>
            </a:r>
            <a:r>
              <a:rPr lang="zh-CN" altLang="zh-CN" dirty="0"/>
              <a:t>一周</a:t>
            </a:r>
            <a:r>
              <a:rPr lang="zh-CN" altLang="en-US" dirty="0"/>
              <a:t>”</a:t>
            </a:r>
            <a:r>
              <a:rPr lang="zh-CN" altLang="zh-CN" dirty="0"/>
              <a:t> 这个时间信息点，让他咀嚼这个信息点，然后的自我介入</a:t>
            </a:r>
            <a:r>
              <a:rPr lang="zh-CN" altLang="en-US" dirty="0"/>
              <a:t>，自我介入后，他越是抵触不吃苹果，另外一个声音“尝一口”就越明显。</a:t>
            </a:r>
            <a:endParaRPr lang="en-US" altLang="zh-CN" dirty="0"/>
          </a:p>
          <a:p>
            <a:r>
              <a:rPr lang="zh-CN" altLang="zh-CN" dirty="0"/>
              <a:t>人的需求归根结底就</a:t>
            </a:r>
            <a:r>
              <a:rPr lang="en-US" altLang="zh-CN" dirty="0"/>
              <a:t>2</a:t>
            </a:r>
            <a:r>
              <a:rPr lang="zh-CN" altLang="zh-CN" dirty="0"/>
              <a:t>个（生存和思想，也就是我们常说的物质与精神）；那么很正常对于吃苹果不是生存需要，而一个人喜不喜欢吃苹果，是属于思想方面的需求了</a:t>
            </a:r>
            <a:r>
              <a:rPr lang="zh-CN" altLang="en-US" dirty="0"/>
              <a:t>，要改变思想层面的需求，就要自我入驻，自我入驻后，人们就会将实际的样子和自己可能的成为的样子对比。从而让自己的行为往理想中调整。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9157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7"/>
          <p:cNvSpPr/>
          <p:nvPr/>
        </p:nvSpPr>
        <p:spPr>
          <a:xfrm>
            <a:off x="1288211" y="438879"/>
            <a:ext cx="6035499" cy="1132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一切都是为了逃离弱小的自己</a:t>
            </a:r>
          </a:p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67" name="Rectangle 47">
            <a:extLst>
              <a:ext uri="{FF2B5EF4-FFF2-40B4-BE49-F238E27FC236}">
                <a16:creationId xmlns:a16="http://schemas.microsoft.com/office/drawing/2014/main" id="{6BB02334-9315-410A-BF82-B9F24FFB00AB}"/>
              </a:ext>
            </a:extLst>
          </p:cNvPr>
          <p:cNvSpPr/>
          <p:nvPr/>
        </p:nvSpPr>
        <p:spPr>
          <a:xfrm>
            <a:off x="1288212" y="1694512"/>
            <a:ext cx="6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Rectangle 47">
            <a:extLst>
              <a:ext uri="{FF2B5EF4-FFF2-40B4-BE49-F238E27FC236}">
                <a16:creationId xmlns:a16="http://schemas.microsoft.com/office/drawing/2014/main" id="{1180B1E0-B22F-414B-A623-8BEA9038FB45}"/>
              </a:ext>
            </a:extLst>
          </p:cNvPr>
          <p:cNvSpPr/>
          <p:nvPr/>
        </p:nvSpPr>
        <p:spPr>
          <a:xfrm>
            <a:off x="1745411" y="2334592"/>
            <a:ext cx="83913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人们花高价钱购买高档服装（在别人面前保持理想的身份）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买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LV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包，透支自己好几个月的生活费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C205CEA2-E5FB-458A-A2BC-36FC3EC97A3B}"/>
              </a:ext>
            </a:extLst>
          </p:cNvPr>
          <p:cNvSpPr/>
          <p:nvPr/>
        </p:nvSpPr>
        <p:spPr>
          <a:xfrm>
            <a:off x="1745410" y="4394047"/>
            <a:ext cx="839136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进入自我模式后，人们会自动开启自我情感开关，让事物为我所用；也就是控制了自我情感，就能控制人们行为。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3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7"/>
          <p:cNvSpPr/>
          <p:nvPr/>
        </p:nvSpPr>
        <p:spPr>
          <a:xfrm>
            <a:off x="1288211" y="438879"/>
            <a:ext cx="6035499" cy="569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开启情感的三种方法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67" name="Rectangle 47">
            <a:extLst>
              <a:ext uri="{FF2B5EF4-FFF2-40B4-BE49-F238E27FC236}">
                <a16:creationId xmlns:a16="http://schemas.microsoft.com/office/drawing/2014/main" id="{6BB02334-9315-410A-BF82-B9F24FFB00AB}"/>
              </a:ext>
            </a:extLst>
          </p:cNvPr>
          <p:cNvSpPr/>
          <p:nvPr/>
        </p:nvSpPr>
        <p:spPr>
          <a:xfrm>
            <a:off x="1288212" y="1694512"/>
            <a:ext cx="6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Rectangle 47">
            <a:extLst>
              <a:ext uri="{FF2B5EF4-FFF2-40B4-BE49-F238E27FC236}">
                <a16:creationId xmlns:a16="http://schemas.microsoft.com/office/drawing/2014/main" id="{1180B1E0-B22F-414B-A623-8BEA9038FB45}"/>
              </a:ext>
            </a:extLst>
          </p:cNvPr>
          <p:cNvSpPr/>
          <p:nvPr/>
        </p:nvSpPr>
        <p:spPr>
          <a:xfrm>
            <a:off x="1806371" y="2033066"/>
            <a:ext cx="839136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同事只吃一种酱油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因为广告语“某某酱油，晒够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180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天”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其实消费者根本不知道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180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天是什么概念，但就是觉得好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CB5C1465-7022-49C7-86E1-4198F487D7B8}"/>
              </a:ext>
            </a:extLst>
          </p:cNvPr>
          <p:cNvSpPr/>
          <p:nvPr/>
        </p:nvSpPr>
        <p:spPr>
          <a:xfrm>
            <a:off x="1488507" y="1507155"/>
            <a:ext cx="83913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一、强调就会变得美好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BDF3BAAD-ECBB-412C-AB3F-2E8C9EF316AB}"/>
              </a:ext>
            </a:extLst>
          </p:cNvPr>
          <p:cNvSpPr/>
          <p:nvPr/>
        </p:nvSpPr>
        <p:spPr>
          <a:xfrm>
            <a:off x="1488507" y="2928309"/>
            <a:ext cx="83913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二、可获得就会变得美好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C06C6C4C-35AE-445A-A68C-81E4BAE1F697}"/>
              </a:ext>
            </a:extLst>
          </p:cNvPr>
          <p:cNvSpPr/>
          <p:nvPr/>
        </p:nvSpPr>
        <p:spPr>
          <a:xfrm>
            <a:off x="1745410" y="3329527"/>
            <a:ext cx="8391365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可口可乐广告语对比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“可口可乐年销量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120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亿瓶”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“可口可乐年销量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120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亿瓶，如果这些瓶子一字排开，能绕地球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圈”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后者容易让人获得其中的含义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CC16BA5F-26F7-4689-A1FB-748A91C077BF}"/>
              </a:ext>
            </a:extLst>
          </p:cNvPr>
          <p:cNvSpPr/>
          <p:nvPr/>
        </p:nvSpPr>
        <p:spPr>
          <a:xfrm>
            <a:off x="1488506" y="4426703"/>
            <a:ext cx="83913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三、重复就会变得美好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53760790-2099-49B9-91AD-1CB20C79469E}"/>
              </a:ext>
            </a:extLst>
          </p:cNvPr>
          <p:cNvSpPr/>
          <p:nvPr/>
        </p:nvSpPr>
        <p:spPr>
          <a:xfrm>
            <a:off x="1745409" y="4844796"/>
            <a:ext cx="839136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同事重复收到母婴商品电话，当多次收到后，就改变了之前拒绝的心态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不断重复，会促使人们放下心中的警惕，这样一来刺激就变成安全的信号。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0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170" y="2349097"/>
            <a:ext cx="11883528" cy="491123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rot="8869549">
            <a:off x="4788667" y="1391678"/>
            <a:ext cx="2984251" cy="1255288"/>
            <a:chOff x="4105117" y="764592"/>
            <a:chExt cx="2984251" cy="1255288"/>
          </a:xfrm>
        </p:grpSpPr>
        <p:sp>
          <p:nvSpPr>
            <p:cNvPr id="85" name="Freeform 34"/>
            <p:cNvSpPr>
              <a:spLocks noEditPoint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4859515" y="1043962"/>
              <a:ext cx="2229853" cy="975918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126333" y="2930854"/>
            <a:ext cx="592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感谢你的</a:t>
            </a:r>
            <a:r>
              <a:rPr lang="zh-CN" altLang="en-US" sz="5400" dirty="0">
                <a:solidFill>
                  <a:srgbClr val="FFC000"/>
                </a:solidFill>
                <a:cs typeface="+mn-ea"/>
                <a:sym typeface="+mn-lt"/>
              </a:rPr>
              <a:t>耐心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倾听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831215"/>
            <a:ext cx="10515600" cy="134239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个自身实例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2573973"/>
            <a:ext cx="10515600" cy="1500187"/>
          </a:xfrm>
        </p:spPr>
        <p:txBody>
          <a:bodyPr/>
          <a:lstStyle/>
          <a:p>
            <a:r>
              <a:rPr lang="zh-CN" altLang="en-US" dirty="0"/>
              <a:t>工作</a:t>
            </a:r>
            <a:r>
              <a:rPr lang="en-US" altLang="zh-CN" dirty="0"/>
              <a:t>+</a:t>
            </a:r>
            <a:r>
              <a:rPr lang="zh-CN" altLang="en-US" dirty="0"/>
              <a:t>保洁阿姨</a:t>
            </a:r>
            <a:r>
              <a:rPr lang="en-US" altLang="zh-CN" dirty="0"/>
              <a:t>+</a:t>
            </a:r>
            <a:r>
              <a:rPr lang="zh-CN" altLang="en-US" dirty="0"/>
              <a:t>下午茶的故事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引发的思考。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76058" y="3156263"/>
            <a:ext cx="28208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cs typeface="+mn-ea"/>
                <a:sym typeface="+mn-lt"/>
              </a:rPr>
              <a:t>目</a:t>
            </a:r>
            <a:r>
              <a:rPr lang="zh-CN" altLang="en-US" sz="8800" dirty="0">
                <a:solidFill>
                  <a:srgbClr val="FFC000"/>
                </a:solidFill>
                <a:cs typeface="+mn-ea"/>
                <a:sym typeface="+mn-lt"/>
              </a:rPr>
              <a:t>录</a:t>
            </a:r>
            <a:endParaRPr lang="en-US" altLang="zh-CN" sz="8800" dirty="0">
              <a:solidFill>
                <a:srgbClr val="FFC000"/>
              </a:solidFill>
              <a:cs typeface="+mn-ea"/>
              <a:sym typeface="+mn-lt"/>
            </a:endParaRPr>
          </a:p>
          <a:p>
            <a:r>
              <a:rPr lang="en-US" altLang="zh-CN" sz="4400" dirty="0">
                <a:solidFill>
                  <a:srgbClr val="FFC000"/>
                </a:solidFill>
                <a:cs typeface="+mn-ea"/>
                <a:sym typeface="+mn-lt"/>
              </a:rPr>
              <a:t>contents</a:t>
            </a:r>
            <a:endParaRPr lang="zh-CN" altLang="en-US" sz="4400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5285549" y="1731669"/>
            <a:ext cx="617957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成瘾的脑模式（成瘾的生理特征）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376058" y="856762"/>
            <a:ext cx="2447089" cy="229950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358429" y="1618175"/>
            <a:ext cx="765607" cy="719432"/>
          </a:xfrm>
          <a:prstGeom prst="rect">
            <a:avLst/>
          </a:prstGeom>
        </p:spPr>
      </p:pic>
      <p:sp>
        <p:nvSpPr>
          <p:cNvPr id="28" name="Rectangle 47"/>
          <p:cNvSpPr/>
          <p:nvPr/>
        </p:nvSpPr>
        <p:spPr>
          <a:xfrm>
            <a:off x="5285549" y="2707393"/>
            <a:ext cx="7003520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成瘾的三个正向因素（怎么才能成瘾）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358429" y="2583829"/>
            <a:ext cx="765607" cy="719432"/>
          </a:xfrm>
          <a:prstGeom prst="rect">
            <a:avLst/>
          </a:prstGeom>
        </p:spPr>
      </p:pic>
      <p:sp>
        <p:nvSpPr>
          <p:cNvPr id="30" name="Rectangle 47"/>
          <p:cNvSpPr/>
          <p:nvPr/>
        </p:nvSpPr>
        <p:spPr>
          <a:xfrm>
            <a:off x="5327839" y="3709626"/>
            <a:ext cx="2059859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成瘾的开关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379574" y="3544772"/>
            <a:ext cx="765607" cy="719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3740785" y="-485140"/>
            <a:ext cx="5024120" cy="7828280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346985" y="4935836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4125532" y="2548067"/>
            <a:ext cx="371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第一</a:t>
            </a:r>
            <a:r>
              <a:rPr lang="zh-CN" altLang="en-US" sz="4800" dirty="0">
                <a:solidFill>
                  <a:srgbClr val="FFC000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38" name="文本框 21"/>
          <p:cNvSpPr txBox="1"/>
          <p:nvPr/>
        </p:nvSpPr>
        <p:spPr>
          <a:xfrm>
            <a:off x="3336290" y="4005580"/>
            <a:ext cx="5295265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从脑神经科学的角度分析品牌成瘾的大脑机制和基础，从而发现了成瘾的本质——</a:t>
            </a:r>
            <a:r>
              <a:rPr lang="en-US" altLang="zh-CN" sz="1400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多巴胺</a:t>
            </a:r>
            <a:r>
              <a:rPr lang="en-US" altLang="zh-CN" sz="1400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制造的大脑匮乏感（欲望）绑架了人们的大脑。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3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文本框 250"/>
          <p:cNvSpPr txBox="1"/>
          <p:nvPr/>
        </p:nvSpPr>
        <p:spPr>
          <a:xfrm>
            <a:off x="4719907" y="4046958"/>
            <a:ext cx="13618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15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1434524" y="1566952"/>
            <a:ext cx="438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它是</a:t>
            </a:r>
            <a:r>
              <a:rPr lang="zh-CN" altLang="zh-CN" dirty="0"/>
              <a:t>一种神经递质，当含有多巴胺的神经元被激活时，多巴胺被释放，继而跟另外的神经元结合，人就产生了愉悦感。</a:t>
            </a:r>
            <a:endParaRPr lang="zh-CN" altLang="en-US" sz="115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07" name="Rectangle 47"/>
          <p:cNvSpPr/>
          <p:nvPr/>
        </p:nvSpPr>
        <p:spPr>
          <a:xfrm>
            <a:off x="1288212" y="540627"/>
            <a:ext cx="1235916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多巴胺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8D42B01-9738-45C3-A7ED-142C7BD6E2F5}"/>
              </a:ext>
            </a:extLst>
          </p:cNvPr>
          <p:cNvSpPr txBox="1"/>
          <p:nvPr/>
        </p:nvSpPr>
        <p:spPr>
          <a:xfrm>
            <a:off x="1394509" y="2695470"/>
            <a:ext cx="43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神经元信息传递路径：</a:t>
            </a:r>
            <a:endParaRPr lang="zh-CN" altLang="en-US" sz="115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AB4292-0666-41CB-A15B-9BAC74CB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90" y="2691963"/>
            <a:ext cx="4342786" cy="241458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D5EEB95-B333-4360-B152-EA54E4159B2A}"/>
              </a:ext>
            </a:extLst>
          </p:cNvPr>
          <p:cNvSpPr txBox="1"/>
          <p:nvPr/>
        </p:nvSpPr>
        <p:spPr>
          <a:xfrm>
            <a:off x="1394509" y="4459094"/>
            <a:ext cx="43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为什么吃香蕉可以缓解悲伤？</a:t>
            </a:r>
            <a:endParaRPr lang="zh-CN" altLang="en-US" sz="115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27B4FD-FB02-4A23-A596-4E9050B41DDA}"/>
              </a:ext>
            </a:extLst>
          </p:cNvPr>
          <p:cNvSpPr txBox="1"/>
          <p:nvPr/>
        </p:nvSpPr>
        <p:spPr>
          <a:xfrm>
            <a:off x="1394509" y="5134838"/>
            <a:ext cx="438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正常情况下，多巴胺会与受体神经元自然脱落，而正是瘾品打破天然的运作机制，导致“多巴胺‘绑架’了人的大脑”。</a:t>
            </a:r>
            <a:endParaRPr lang="zh-CN" altLang="en-US" sz="115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图片 81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817" name="TextBox 76"/>
          <p:cNvSpPr txBox="1"/>
          <p:nvPr/>
        </p:nvSpPr>
        <p:spPr>
          <a:xfrm>
            <a:off x="1184143" y="717811"/>
            <a:ext cx="820855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在成瘾的影响下的三种脑神经模式</a:t>
            </a:r>
          </a:p>
        </p:txBody>
      </p:sp>
      <p:sp>
        <p:nvSpPr>
          <p:cNvPr id="435" name="TextBox 76">
            <a:extLst>
              <a:ext uri="{FF2B5EF4-FFF2-40B4-BE49-F238E27FC236}">
                <a16:creationId xmlns:a16="http://schemas.microsoft.com/office/drawing/2014/main" id="{1765AC87-EE20-46F3-B96D-E85F6BCA6749}"/>
              </a:ext>
            </a:extLst>
          </p:cNvPr>
          <p:cNvSpPr txBox="1"/>
          <p:nvPr/>
        </p:nvSpPr>
        <p:spPr>
          <a:xfrm>
            <a:off x="1473064" y="2352685"/>
            <a:ext cx="522357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1843</a:t>
            </a:r>
            <a:r>
              <a:rPr lang="zh-CN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年出现的最早带商标的食品“昂德伍德美味火腿”（因为老板发现顾客过来买鸡腿，很多人会问“是上次那种吗？”）</a:t>
            </a:r>
          </a:p>
        </p:txBody>
      </p:sp>
      <p:sp>
        <p:nvSpPr>
          <p:cNvPr id="437" name="TextBox 76">
            <a:extLst>
              <a:ext uri="{FF2B5EF4-FFF2-40B4-BE49-F238E27FC236}">
                <a16:creationId xmlns:a16="http://schemas.microsoft.com/office/drawing/2014/main" id="{3AB2151A-5BD3-45B1-82AD-0593E73BF570}"/>
              </a:ext>
            </a:extLst>
          </p:cNvPr>
          <p:cNvSpPr txBox="1"/>
          <p:nvPr/>
        </p:nvSpPr>
        <p:spPr>
          <a:xfrm>
            <a:off x="1199456" y="3075057"/>
            <a:ext cx="820855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就差一点，再来一次</a:t>
            </a:r>
          </a:p>
        </p:txBody>
      </p:sp>
      <p:sp>
        <p:nvSpPr>
          <p:cNvPr id="438" name="TextBox 76">
            <a:extLst>
              <a:ext uri="{FF2B5EF4-FFF2-40B4-BE49-F238E27FC236}">
                <a16:creationId xmlns:a16="http://schemas.microsoft.com/office/drawing/2014/main" id="{F2205562-0B21-4711-8388-B94CA5566184}"/>
              </a:ext>
            </a:extLst>
          </p:cNvPr>
          <p:cNvSpPr txBox="1"/>
          <p:nvPr/>
        </p:nvSpPr>
        <p:spPr>
          <a:xfrm>
            <a:off x="1199456" y="4431574"/>
            <a:ext cx="820855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可能会更好，再来一次</a:t>
            </a:r>
          </a:p>
        </p:txBody>
      </p:sp>
      <p:sp>
        <p:nvSpPr>
          <p:cNvPr id="439" name="TextBox 76">
            <a:extLst>
              <a:ext uri="{FF2B5EF4-FFF2-40B4-BE49-F238E27FC236}">
                <a16:creationId xmlns:a16="http://schemas.microsoft.com/office/drawing/2014/main" id="{C4471A47-5F47-4E64-B041-AA7CF7F7045B}"/>
              </a:ext>
            </a:extLst>
          </p:cNvPr>
          <p:cNvSpPr txBox="1"/>
          <p:nvPr/>
        </p:nvSpPr>
        <p:spPr>
          <a:xfrm>
            <a:off x="1184143" y="1718540"/>
            <a:ext cx="820855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感觉良好，再来一次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BE7C29-4B3A-4E86-A1EF-C3F687A85AD1}"/>
              </a:ext>
            </a:extLst>
          </p:cNvPr>
          <p:cNvSpPr/>
          <p:nvPr/>
        </p:nvSpPr>
        <p:spPr>
          <a:xfrm>
            <a:off x="1473064" y="372048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/>
              <a:t>玩游戏输了、赌博、买彩票、娃娃机</a:t>
            </a:r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752F002D-2085-4946-9F75-D79217ED1FFD}"/>
              </a:ext>
            </a:extLst>
          </p:cNvPr>
          <p:cNvSpPr/>
          <p:nvPr/>
        </p:nvSpPr>
        <p:spPr>
          <a:xfrm>
            <a:off x="1473064" y="52503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/>
              <a:t>舒尔茨实验</a:t>
            </a:r>
            <a:r>
              <a:rPr lang="en-US" altLang="zh-CN" sz="1200" dirty="0"/>
              <a:t>-</a:t>
            </a:r>
            <a:r>
              <a:rPr lang="zh-CN" altLang="en-US" sz="1200" dirty="0"/>
              <a:t>蓝灯闪烁给予猴子</a:t>
            </a:r>
            <a:r>
              <a:rPr lang="en-US" altLang="zh-CN" sz="1200" dirty="0"/>
              <a:t>50%</a:t>
            </a:r>
            <a:r>
              <a:rPr lang="zh-CN" altLang="en-US" sz="1200" dirty="0"/>
              <a:t>获得果汁的几率，那么当猴子后面一看到蓝灯时，脑神经是怎么反应的？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u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74E47-8B68-4474-8116-855343E0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235981"/>
            <a:ext cx="6923315" cy="243903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	</a:t>
            </a:r>
            <a:r>
              <a:rPr lang="zh-CN" altLang="en-US" sz="2000" dirty="0"/>
              <a:t>人们对一个品牌上瘾，对一个产品上瘾，一定是因为人们在产品中持续看到了带给自己好处的可能性，让自己变得更好、更美、更强大的希望和可能；只有这样，才能让人们不断“大方”付费。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zh-CN" altLang="en-US" sz="2000" dirty="0"/>
              <a:t>接下来，探讨如何开启人们美好的可能。</a:t>
            </a:r>
          </a:p>
        </p:txBody>
      </p:sp>
    </p:spTree>
    <p:extLst>
      <p:ext uri="{BB962C8B-B14F-4D97-AF65-F5344CB8AC3E}">
        <p14:creationId xmlns:p14="http://schemas.microsoft.com/office/powerpoint/2010/main" val="352949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3993073" y="-302046"/>
            <a:ext cx="5023884" cy="7462092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346985" y="4935836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4125532" y="2548067"/>
            <a:ext cx="371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第二</a:t>
            </a:r>
            <a:r>
              <a:rPr lang="zh-CN" altLang="en-US" sz="4800" dirty="0">
                <a:solidFill>
                  <a:srgbClr val="FFC000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5438A3-CFFC-43FD-924A-989B526F52FA}"/>
              </a:ext>
            </a:extLst>
          </p:cNvPr>
          <p:cNvSpPr/>
          <p:nvPr/>
        </p:nvSpPr>
        <p:spPr>
          <a:xfrm>
            <a:off x="3656624" y="3964764"/>
            <a:ext cx="4827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成瘾的三个正向因素：想象，情感，连接是驱动用户对品牌成瘾的三大关键因素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1624843" y="2597123"/>
            <a:ext cx="6960468" cy="2399710"/>
            <a:chOff x="1260022" y="2163164"/>
            <a:chExt cx="5220124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82" name="Arc 54"/>
            <p:cNvSpPr/>
            <p:nvPr/>
          </p:nvSpPr>
          <p:spPr bwMode="auto">
            <a:xfrm>
              <a:off x="4740104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cs typeface="+mn-ea"/>
                <a:sym typeface="+mn-lt"/>
              </a:endParaRPr>
            </a:p>
          </p:txBody>
        </p:sp>
        <p:sp>
          <p:nvSpPr>
            <p:cNvPr id="83" name="Arc 42"/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cs typeface="+mn-ea"/>
                <a:sym typeface="+mn-lt"/>
              </a:endParaRPr>
            </a:p>
          </p:txBody>
        </p:sp>
        <p:sp>
          <p:nvSpPr>
            <p:cNvPr id="84" name="Arc 40"/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689029" y="2126406"/>
            <a:ext cx="2226148" cy="34130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开启“想象”才更美好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2021966" y="2998279"/>
            <a:ext cx="1608865" cy="1609190"/>
            <a:chOff x="2201071" y="3406041"/>
            <a:chExt cx="1805286" cy="1805938"/>
          </a:xfrm>
        </p:grpSpPr>
        <p:grpSp>
          <p:nvGrpSpPr>
            <p:cNvPr id="99" name="组合 98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03" name="同心圆 10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2" name="椭圆 101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2591908" y="4089059"/>
              <a:ext cx="1023613" cy="41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第一步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639425" y="2998279"/>
            <a:ext cx="1608865" cy="1609190"/>
            <a:chOff x="7382260" y="3406041"/>
            <a:chExt cx="1805286" cy="1805938"/>
          </a:xfrm>
        </p:grpSpPr>
        <p:grpSp>
          <p:nvGrpSpPr>
            <p:cNvPr id="106" name="组合 105"/>
            <p:cNvGrpSpPr/>
            <p:nvPr/>
          </p:nvGrpSpPr>
          <p:grpSpPr>
            <a:xfrm>
              <a:off x="738226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10" name="同心圆 10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9" name="椭圆 108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773097" y="4103312"/>
              <a:ext cx="1023613" cy="41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第三步</a:t>
              </a: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348006" y="2998279"/>
            <a:ext cx="1608865" cy="1609190"/>
            <a:chOff x="4811090" y="3406041"/>
            <a:chExt cx="1805286" cy="1805938"/>
          </a:xfrm>
        </p:grpSpPr>
        <p:grpSp>
          <p:nvGrpSpPr>
            <p:cNvPr id="113" name="组合 112"/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17" name="同心圆 11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6" name="椭圆 11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5201927" y="4089059"/>
              <a:ext cx="1023613" cy="41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第二步</a:t>
              </a:r>
            </a:p>
          </p:txBody>
        </p:sp>
      </p:grpSp>
      <p:sp>
        <p:nvSpPr>
          <p:cNvPr id="47" name="Rectangle 47"/>
          <p:cNvSpPr/>
          <p:nvPr/>
        </p:nvSpPr>
        <p:spPr>
          <a:xfrm>
            <a:off x="1288212" y="540627"/>
            <a:ext cx="2059859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成瘾三部曲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49" name="TextBox 86">
            <a:extLst>
              <a:ext uri="{FF2B5EF4-FFF2-40B4-BE49-F238E27FC236}">
                <a16:creationId xmlns:a16="http://schemas.microsoft.com/office/drawing/2014/main" id="{29480C88-ACD8-453E-81B7-4AB5657F8193}"/>
              </a:ext>
            </a:extLst>
          </p:cNvPr>
          <p:cNvSpPr txBox="1"/>
          <p:nvPr/>
        </p:nvSpPr>
        <p:spPr>
          <a:xfrm>
            <a:off x="4226143" y="4985042"/>
            <a:ext cx="2226148" cy="34130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注入“情感”才会迷恋</a:t>
            </a:r>
          </a:p>
        </p:txBody>
      </p:sp>
      <p:sp>
        <p:nvSpPr>
          <p:cNvPr id="50" name="TextBox 86">
            <a:extLst>
              <a:ext uri="{FF2B5EF4-FFF2-40B4-BE49-F238E27FC236}">
                <a16:creationId xmlns:a16="http://schemas.microsoft.com/office/drawing/2014/main" id="{B93DDB9E-AD9C-4F7E-BF46-E3BE1B6B4EFC}"/>
              </a:ext>
            </a:extLst>
          </p:cNvPr>
          <p:cNvSpPr txBox="1"/>
          <p:nvPr/>
        </p:nvSpPr>
        <p:spPr>
          <a:xfrm>
            <a:off x="6452291" y="2126406"/>
            <a:ext cx="2226148" cy="34130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触动“连接”就会渴望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2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2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406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1122</Words>
  <Application>Microsoft Office PowerPoint</Application>
  <PresentationFormat>宽屏</PresentationFormat>
  <Paragraphs>97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时尚中黑简体</vt:lpstr>
      <vt:lpstr>宋体</vt:lpstr>
      <vt:lpstr>微软雅黑</vt:lpstr>
      <vt:lpstr>幼圆</vt:lpstr>
      <vt:lpstr>Arial</vt:lpstr>
      <vt:lpstr>Calibri</vt:lpstr>
      <vt:lpstr>Wingdings</vt:lpstr>
      <vt:lpstr>第一PPT，www.1ppt.com</vt:lpstr>
      <vt:lpstr>PowerPoint 演示文稿</vt:lpstr>
      <vt:lpstr>1个自身实例</vt:lpstr>
      <vt:lpstr>PowerPoint 演示文稿</vt:lpstr>
      <vt:lpstr>PowerPoint 演示文稿</vt:lpstr>
      <vt:lpstr>PowerPoint 演示文稿</vt:lpstr>
      <vt:lpstr>PowerPoint 演示文稿</vt:lpstr>
      <vt:lpstr> 人们对一个品牌上瘾，对一个产品上瘾，一定是因为人们在产品中持续看到了带给自己好处的可能性，让自己变得更好、更美、更强大的希望和可能；只有这样，才能让人们不断“大方”付费。  接下来，探讨如何开启人们美好的可能。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黑板说课公开课</dc:title>
  <dc:creator>第一PPT</dc:creator>
  <cp:keywords>www.1ppt.com</cp:keywords>
  <dc:description>第一PPT</dc:description>
  <cp:lastModifiedBy>oray</cp:lastModifiedBy>
  <cp:revision>129</cp:revision>
  <dcterms:created xsi:type="dcterms:W3CDTF">2015-12-25T04:35:00Z</dcterms:created>
  <dcterms:modified xsi:type="dcterms:W3CDTF">2018-08-31T08:16:55Z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