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3"/>
  </p:notesMasterIdLst>
  <p:handoutMasterIdLst>
    <p:handoutMasterId r:id="rId24"/>
  </p:handoutMasterIdLst>
  <p:sldIdLst>
    <p:sldId id="275" r:id="rId2"/>
    <p:sldId id="258" r:id="rId3"/>
    <p:sldId id="272" r:id="rId4"/>
    <p:sldId id="262" r:id="rId5"/>
    <p:sldId id="274" r:id="rId6"/>
    <p:sldId id="276" r:id="rId7"/>
    <p:sldId id="265" r:id="rId8"/>
    <p:sldId id="260" r:id="rId9"/>
    <p:sldId id="257" r:id="rId10"/>
    <p:sldId id="267" r:id="rId11"/>
    <p:sldId id="283" r:id="rId12"/>
    <p:sldId id="282" r:id="rId13"/>
    <p:sldId id="278" r:id="rId14"/>
    <p:sldId id="279" r:id="rId15"/>
    <p:sldId id="277" r:id="rId16"/>
    <p:sldId id="268" r:id="rId17"/>
    <p:sldId id="284" r:id="rId18"/>
    <p:sldId id="280" r:id="rId19"/>
    <p:sldId id="281" r:id="rId20"/>
    <p:sldId id="273"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3" autoAdjust="0"/>
  </p:normalViewPr>
  <p:slideViewPr>
    <p:cSldViewPr>
      <p:cViewPr>
        <p:scale>
          <a:sx n="70" d="100"/>
          <a:sy n="70" d="100"/>
        </p:scale>
        <p:origin x="-13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B281D4-5328-4B5B-837A-BD5847D0A677}" type="datetimeFigureOut">
              <a:rPr lang="en-US" smtClean="0"/>
              <a:t>7/25/2017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©Willams Lea Tag Protected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28B65B-F42E-4430-B24D-BF9F54C45975}" type="slidenum">
              <a:rPr lang="en-US" smtClean="0"/>
              <a:t>‹#›</a:t>
            </a:fld>
            <a:endParaRPr lang="en-US"/>
          </a:p>
        </p:txBody>
      </p:sp>
    </p:spTree>
    <p:extLst>
      <p:ext uri="{BB962C8B-B14F-4D97-AF65-F5344CB8AC3E}">
        <p14:creationId xmlns:p14="http://schemas.microsoft.com/office/powerpoint/2010/main" val="48725705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BFC6BB-FAA7-43C1-853F-5CDF9A89DA4D}" type="datetimeFigureOut">
              <a:rPr lang="en-US" smtClean="0"/>
              <a:t>7/25/2017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©Willams Lea Tag Protected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D55EB-DCCD-4F53-888F-CDC4C5C44E5A}" type="slidenum">
              <a:rPr lang="en-US" smtClean="0"/>
              <a:t>‹#›</a:t>
            </a:fld>
            <a:endParaRPr lang="en-US"/>
          </a:p>
        </p:txBody>
      </p:sp>
    </p:spTree>
    <p:extLst>
      <p:ext uri="{BB962C8B-B14F-4D97-AF65-F5344CB8AC3E}">
        <p14:creationId xmlns:p14="http://schemas.microsoft.com/office/powerpoint/2010/main" val="279604499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0D55EB-DCCD-4F53-888F-CDC4C5C44E5A}" type="slidenum">
              <a:rPr lang="en-US" smtClean="0"/>
              <a:t>2</a:t>
            </a:fld>
            <a:endParaRPr lang="en-US"/>
          </a:p>
        </p:txBody>
      </p:sp>
      <p:sp>
        <p:nvSpPr>
          <p:cNvPr id="5" name="Footer Placeholder 4"/>
          <p:cNvSpPr>
            <a:spLocks noGrp="1"/>
          </p:cNvSpPr>
          <p:nvPr>
            <p:ph type="ftr" sz="quarter" idx="11"/>
          </p:nvPr>
        </p:nvSpPr>
        <p:spPr/>
        <p:txBody>
          <a:bodyPr/>
          <a:lstStyle/>
          <a:p>
            <a:r>
              <a:rPr lang="en-US"/>
              <a:t>©Willams Lea Tag Protected</a:t>
            </a:r>
          </a:p>
        </p:txBody>
      </p:sp>
    </p:spTree>
    <p:extLst>
      <p:ext uri="{BB962C8B-B14F-4D97-AF65-F5344CB8AC3E}">
        <p14:creationId xmlns:p14="http://schemas.microsoft.com/office/powerpoint/2010/main" val="8675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913573">
              <a:lnSpc>
                <a:spcPct val="90000"/>
              </a:lnSpc>
              <a:spcAft>
                <a:spcPts val="333"/>
              </a:spcAft>
              <a:defRPr/>
            </a:pPr>
            <a:r>
              <a:rPr lang="en-US" sz="1000" dirty="0">
                <a:latin typeface="Segoe UI Light" pitchFamily="34" charset="0"/>
              </a:rPr>
              <a:t>In the last few years, we have seen an explosive growth in the use of the public cloud. While most of the initial adoption was seen by startups and smaller orgs, most of the new growth will come from larger organizations adopting the public cloud. </a:t>
            </a:r>
          </a:p>
          <a:p>
            <a:endParaRPr lang="en-US" sz="1000" dirty="0">
              <a:latin typeface="Segoe UI Light" pitchFamily="34" charset="0"/>
            </a:endParaRPr>
          </a:p>
          <a:p>
            <a:r>
              <a:rPr lang="en-US" sz="1000" dirty="0">
                <a:latin typeface="Segoe UI Light" pitchFamily="34" charset="0"/>
              </a:rPr>
              <a:t>Now you might ask what’s causing cloud adoption at such a fierce rate. There are 3 fundamentals business drivers at play here:</a:t>
            </a:r>
          </a:p>
          <a:p>
            <a:endParaRPr lang="en-US" sz="1000" b="1" u="sng" dirty="0">
              <a:latin typeface="Segoe UI Light" pitchFamily="34" charset="0"/>
            </a:endParaRPr>
          </a:p>
          <a:p>
            <a:r>
              <a:rPr lang="en-US" sz="1000" b="1" u="sng" dirty="0">
                <a:latin typeface="Segoe UI Light" pitchFamily="34" charset="0"/>
              </a:rPr>
              <a:t>SPEED</a:t>
            </a:r>
            <a:r>
              <a:rPr lang="en-US" sz="1000" dirty="0">
                <a:latin typeface="Segoe UI Light" pitchFamily="34" charset="0"/>
              </a:rPr>
              <a:t>: With minutes instead of days/weeks to procure &amp; provision servers, the pace of innovation has dramatically increased. Reduced ‘time to develop’ &amp; ‘time to market’ means your IT can be much more agile in servicing needs of the business units or developers.  Embrace &amp; Enable Innovation. Help your business move forward against the competition. In fact, it is the speed and agility that IT hasn’t been able to provide has resulted in what many call “Shadow IT” where business units are resorting to using credit cards to procure computing resources outside of the purview of the IT.</a:t>
            </a:r>
          </a:p>
          <a:p>
            <a:endParaRPr lang="en-US" sz="1000" b="1" u="sng" dirty="0">
              <a:latin typeface="Segoe UI Light" pitchFamily="34" charset="0"/>
            </a:endParaRPr>
          </a:p>
          <a:p>
            <a:r>
              <a:rPr lang="en-US" sz="1000" b="1" u="sng" dirty="0">
                <a:latin typeface="Segoe UI Light" pitchFamily="34" charset="0"/>
              </a:rPr>
              <a:t>SCALE</a:t>
            </a:r>
            <a:r>
              <a:rPr lang="en-US" sz="1000" dirty="0">
                <a:latin typeface="Segoe UI Light" pitchFamily="34" charset="0"/>
              </a:rPr>
              <a:t>: Cloud gives you an almost infinite set of computing resources. Your applications will enjoy massive global scale, and can easily scale up or down depending on the demand. That means, you never have to worry about running out of capacity or worry about overprovisioning. You use just enough resources for your needs - nothing more, nothing less. </a:t>
            </a:r>
          </a:p>
          <a:p>
            <a:endParaRPr lang="en-US" sz="1000" b="1" u="sng" dirty="0">
              <a:latin typeface="Segoe UI Light" pitchFamily="34" charset="0"/>
            </a:endParaRPr>
          </a:p>
          <a:p>
            <a:r>
              <a:rPr lang="en-US" sz="1000" b="1" u="sng" dirty="0">
                <a:latin typeface="Segoe UI Light" pitchFamily="34" charset="0"/>
              </a:rPr>
              <a:t>ECONOMICS:</a:t>
            </a:r>
            <a:r>
              <a:rPr lang="en-US" sz="1000" b="1" dirty="0">
                <a:latin typeface="Segoe UI Light" pitchFamily="34" charset="0"/>
              </a:rPr>
              <a:t> </a:t>
            </a:r>
            <a:r>
              <a:rPr lang="en-US" sz="1000" dirty="0">
                <a:latin typeface="Segoe UI Light" pitchFamily="34" charset="0"/>
              </a:rPr>
              <a:t>And of course, you’re paying only for what you use in the Cloud. This in itself saves you money for any app that has variable computing needs. For some organizations, there is also an additional benefit of changing </a:t>
            </a:r>
            <a:r>
              <a:rPr lang="en-US" sz="1000" dirty="0" err="1">
                <a:latin typeface="Segoe UI Light" pitchFamily="34" charset="0"/>
              </a:rPr>
              <a:t>CapEX</a:t>
            </a:r>
            <a:r>
              <a:rPr lang="en-US" sz="1000" dirty="0">
                <a:latin typeface="Segoe UI Light" pitchFamily="34" charset="0"/>
              </a:rPr>
              <a:t> to </a:t>
            </a:r>
            <a:r>
              <a:rPr lang="en-US" sz="1000" dirty="0" err="1">
                <a:latin typeface="Segoe UI Light" pitchFamily="34" charset="0"/>
              </a:rPr>
              <a:t>OpEX</a:t>
            </a:r>
            <a:r>
              <a:rPr lang="en-US" sz="1000" dirty="0">
                <a:latin typeface="Segoe UI Light" pitchFamily="34" charset="0"/>
              </a:rPr>
              <a:t>, which frees up capital from infrastructure investments so it can be put to other uses. </a:t>
            </a:r>
          </a:p>
          <a:p>
            <a:endParaRPr lang="en-US" sz="1000" dirty="0">
              <a:latin typeface="Segoe UI Light" pitchFamily="34" charset="0"/>
            </a:endParaRPr>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39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©Willams Lea Tag Protected</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334CA4-0776-4EDD-A4B7-C3035D83D489}" type="datetime1">
              <a:rPr lang="en-US" smtClean="0"/>
              <a:t>7/25/2017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12244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©Willams Lea Tag Protected</a:t>
            </a:r>
          </a:p>
        </p:txBody>
      </p:sp>
    </p:spTree>
    <p:extLst>
      <p:ext uri="{BB962C8B-B14F-4D97-AF65-F5344CB8AC3E}">
        <p14:creationId xmlns:p14="http://schemas.microsoft.com/office/powerpoint/2010/main" val="403323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©Willams Lea Tag Protected</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12336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D40C96-30D7-4944-A936-0B2817FC9D5A}"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AF86-4E22-4ED1-8E3A-9510AA1C5E8E}"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CF6AE-4277-4AF1-AC0C-A5101B8F50AD}" type="datetime1">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AF86-4E22-4ED1-8E3A-9510AA1C5E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0"/>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8"/>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5410183" y="360248"/>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5410201" y="440114"/>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9084967"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981A03E-811E-4D47-972F-9564D9A5B829}" type="datetime1">
              <a:rPr lang="en-US" smtClean="0"/>
              <a:t>7/25/2017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0E5AF86-4E22-4ED1-8E3A-9510AA1C5E8E}" type="slidenum">
              <a:rPr lang="en-US" smtClean="0"/>
              <a:t>‹#›</a:t>
            </a:fld>
            <a:endParaRPr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512722038"/>
      </p:ext>
    </p:extLst>
  </p:cSld>
  <p:clrMap bg1="lt1" tx1="dk1" bg2="lt2" tx2="dk2" accent1="accent1" accent2="accent2" accent3="accent3" accent4="accent4" accent5="accent5" accent6="accent6" hlink="hlink" folHlink="folHlink"/>
  <p:sldLayoutIdLst>
    <p:sldLayoutId id="2147483674" r:id="rId1"/>
    <p:sldLayoutId id="2147483676"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microsoft.com/learning" TargetMode="External"/><Relationship Id="rId7" Type="http://schemas.openxmlformats.org/officeDocument/2006/relationships/hyperlink" Target="http://microsoft.com/msd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channel9.msdn.com/Events/TechEd" TargetMode="External"/><Relationship Id="rId4" Type="http://schemas.openxmlformats.org/officeDocument/2006/relationships/hyperlink" Target="http://microsoft.com/techn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zure_(color)" TargetMode="Externa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Users\senparth\Downloads\514925102015_microsoft azure w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3645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38500" y="5386340"/>
            <a:ext cx="26670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000" dirty="0" err="1">
                <a:latin typeface="+mj-lt"/>
              </a:rPr>
              <a:t>Senthil</a:t>
            </a:r>
            <a:r>
              <a:rPr lang="en-US" sz="2000" dirty="0">
                <a:latin typeface="+mj-lt"/>
              </a:rPr>
              <a:t> Kumar P</a:t>
            </a:r>
          </a:p>
          <a:p>
            <a:pPr algn="ctr"/>
            <a:r>
              <a:rPr lang="en-US" sz="2000" dirty="0">
                <a:latin typeface="+mj-lt"/>
              </a:rPr>
              <a:t>ITG SharePoint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Tree>
    <p:extLst>
      <p:ext uri="{BB962C8B-B14F-4D97-AF65-F5344CB8AC3E}">
        <p14:creationId xmlns:p14="http://schemas.microsoft.com/office/powerpoint/2010/main" val="344106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5" name="TextBox 4"/>
          <p:cNvSpPr txBox="1"/>
          <p:nvPr/>
        </p:nvSpPr>
        <p:spPr>
          <a:xfrm>
            <a:off x="381000" y="623450"/>
            <a:ext cx="7924800" cy="830997"/>
          </a:xfrm>
          <a:prstGeom prst="rect">
            <a:avLst/>
          </a:prstGeom>
          <a:noFill/>
        </p:spPr>
        <p:txBody>
          <a:bodyPr wrap="square" rtlCol="0">
            <a:spAutoFit/>
          </a:bodyPr>
          <a:lstStyle/>
          <a:p>
            <a:r>
              <a:rPr lang="en-US" sz="4800" b="1" dirty="0">
                <a:latin typeface="+mj-lt"/>
              </a:rPr>
              <a:t>App Services </a:t>
            </a:r>
            <a:r>
              <a:rPr lang="en-US" sz="1600" dirty="0">
                <a:latin typeface="+mj-lt"/>
              </a:rPr>
              <a:t>(Animations for easy understanding)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806" y="2247249"/>
            <a:ext cx="1071562" cy="107156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4800600"/>
            <a:ext cx="1476375" cy="7762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868" y="4485952"/>
            <a:ext cx="952501" cy="140558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6399" y="2227192"/>
            <a:ext cx="1235441" cy="1155218"/>
          </a:xfrm>
          <a:prstGeom prst="rect">
            <a:avLst/>
          </a:prstGeom>
        </p:spPr>
      </p:pic>
      <p:sp>
        <p:nvSpPr>
          <p:cNvPr id="10" name="TextBox 9"/>
          <p:cNvSpPr txBox="1"/>
          <p:nvPr/>
        </p:nvSpPr>
        <p:spPr>
          <a:xfrm>
            <a:off x="1761784" y="3494314"/>
            <a:ext cx="1219200" cy="381000"/>
          </a:xfrm>
          <a:prstGeom prst="rect">
            <a:avLst/>
          </a:prstGeom>
          <a:noFill/>
        </p:spPr>
        <p:txBody>
          <a:bodyPr wrap="square" rtlCol="0">
            <a:spAutoFit/>
          </a:bodyPr>
          <a:lstStyle/>
          <a:p>
            <a:r>
              <a:rPr lang="en-US" dirty="0"/>
              <a:t>Web sites</a:t>
            </a:r>
          </a:p>
        </p:txBody>
      </p:sp>
      <p:sp>
        <p:nvSpPr>
          <p:cNvPr id="11" name="TextBox 10"/>
          <p:cNvSpPr txBox="1"/>
          <p:nvPr/>
        </p:nvSpPr>
        <p:spPr>
          <a:xfrm>
            <a:off x="5227816" y="6096000"/>
            <a:ext cx="1782583" cy="646331"/>
          </a:xfrm>
          <a:prstGeom prst="rect">
            <a:avLst/>
          </a:prstGeom>
          <a:noFill/>
        </p:spPr>
        <p:txBody>
          <a:bodyPr wrap="square" rtlCol="0">
            <a:spAutoFit/>
          </a:bodyPr>
          <a:lstStyle/>
          <a:p>
            <a:r>
              <a:rPr lang="en-US" dirty="0"/>
              <a:t>Mobile services</a:t>
            </a:r>
          </a:p>
          <a:p>
            <a:endParaRPr lang="en-US" dirty="0"/>
          </a:p>
        </p:txBody>
      </p:sp>
      <p:sp>
        <p:nvSpPr>
          <p:cNvPr id="12" name="TextBox 11"/>
          <p:cNvSpPr txBox="1"/>
          <p:nvPr/>
        </p:nvSpPr>
        <p:spPr>
          <a:xfrm>
            <a:off x="1813492" y="3505981"/>
            <a:ext cx="1273969" cy="369332"/>
          </a:xfrm>
          <a:prstGeom prst="rect">
            <a:avLst/>
          </a:prstGeom>
          <a:noFill/>
        </p:spPr>
        <p:txBody>
          <a:bodyPr wrap="square" rtlCol="0">
            <a:spAutoFit/>
          </a:bodyPr>
          <a:lstStyle/>
          <a:p>
            <a:r>
              <a:rPr lang="en-US" dirty="0"/>
              <a:t>Web Apps</a:t>
            </a:r>
          </a:p>
        </p:txBody>
      </p:sp>
      <p:sp>
        <p:nvSpPr>
          <p:cNvPr id="13" name="TextBox 12"/>
          <p:cNvSpPr txBox="1"/>
          <p:nvPr/>
        </p:nvSpPr>
        <p:spPr>
          <a:xfrm>
            <a:off x="5290027" y="6144661"/>
            <a:ext cx="1453584" cy="369332"/>
          </a:xfrm>
          <a:prstGeom prst="rect">
            <a:avLst/>
          </a:prstGeom>
          <a:noFill/>
        </p:spPr>
        <p:txBody>
          <a:bodyPr wrap="square" rtlCol="0">
            <a:spAutoFit/>
          </a:bodyPr>
          <a:lstStyle/>
          <a:p>
            <a:r>
              <a:rPr lang="en-US" dirty="0"/>
              <a:t>Mobile Apps</a:t>
            </a:r>
          </a:p>
        </p:txBody>
      </p:sp>
      <p:sp>
        <p:nvSpPr>
          <p:cNvPr id="14" name="TextBox 13"/>
          <p:cNvSpPr txBox="1"/>
          <p:nvPr/>
        </p:nvSpPr>
        <p:spPr>
          <a:xfrm>
            <a:off x="5572122" y="3516085"/>
            <a:ext cx="1093970" cy="369332"/>
          </a:xfrm>
          <a:prstGeom prst="rect">
            <a:avLst/>
          </a:prstGeom>
          <a:noFill/>
        </p:spPr>
        <p:txBody>
          <a:bodyPr wrap="square" rtlCol="0">
            <a:spAutoFit/>
          </a:bodyPr>
          <a:lstStyle/>
          <a:p>
            <a:r>
              <a:rPr lang="en-US" dirty="0"/>
              <a:t>API app</a:t>
            </a:r>
          </a:p>
        </p:txBody>
      </p:sp>
      <p:sp>
        <p:nvSpPr>
          <p:cNvPr id="15" name="TextBox 14"/>
          <p:cNvSpPr txBox="1"/>
          <p:nvPr/>
        </p:nvSpPr>
        <p:spPr>
          <a:xfrm>
            <a:off x="1813492" y="5761689"/>
            <a:ext cx="1238421" cy="369332"/>
          </a:xfrm>
          <a:prstGeom prst="rect">
            <a:avLst/>
          </a:prstGeom>
          <a:noFill/>
        </p:spPr>
        <p:txBody>
          <a:bodyPr wrap="square" rtlCol="0">
            <a:spAutoFit/>
          </a:bodyPr>
          <a:lstStyle/>
          <a:p>
            <a:r>
              <a:rPr lang="en-US" dirty="0"/>
              <a:t>Logic App</a:t>
            </a:r>
          </a:p>
        </p:txBody>
      </p:sp>
      <p:pic>
        <p:nvPicPr>
          <p:cNvPr id="1026" name="Picture 2" descr="C:\Users\senparth\Pictures\azure\app servic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4691" y="289560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273222" y="5323114"/>
            <a:ext cx="1755977" cy="369332"/>
          </a:xfrm>
          <a:prstGeom prst="rect">
            <a:avLst/>
          </a:prstGeom>
          <a:noFill/>
        </p:spPr>
        <p:txBody>
          <a:bodyPr wrap="square" rtlCol="0">
            <a:spAutoFit/>
          </a:bodyPr>
          <a:lstStyle/>
          <a:p>
            <a:r>
              <a:rPr lang="en-US" dirty="0"/>
              <a:t>App Service Plan</a:t>
            </a:r>
          </a:p>
        </p:txBody>
      </p:sp>
    </p:spTree>
    <p:extLst>
      <p:ext uri="{BB962C8B-B14F-4D97-AF65-F5344CB8AC3E}">
        <p14:creationId xmlns:p14="http://schemas.microsoft.com/office/powerpoint/2010/main" val="67518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1+ppt_w/2"/>
                                          </p:val>
                                        </p:tav>
                                      </p:tavLst>
                                    </p:anim>
                                    <p:anim calcmode="lin" valueType="num">
                                      <p:cBhvr additive="base">
                                        <p:cTn id="31" dur="500"/>
                                        <p:tgtEl>
                                          <p:spTgt spid="10"/>
                                        </p:tgtEl>
                                        <p:attrNameLst>
                                          <p:attrName>ppt_y</p:attrName>
                                        </p:attrNameLst>
                                      </p:cBhvr>
                                      <p:tavLst>
                                        <p:tav tm="0">
                                          <p:val>
                                            <p:strVal val="ppt_y"/>
                                          </p:val>
                                        </p:tav>
                                        <p:tav tm="100000">
                                          <p:val>
                                            <p:strVal val="ppt_y"/>
                                          </p:val>
                                        </p:tav>
                                      </p:tavLst>
                                    </p:anim>
                                    <p:set>
                                      <p:cBhvr>
                                        <p:cTn id="32" dur="1" fill="hold">
                                          <p:stCondLst>
                                            <p:cond delay="499"/>
                                          </p:stCondLst>
                                        </p:cTn>
                                        <p:tgtEl>
                                          <p:spTgt spid="10"/>
                                        </p:tgtEl>
                                        <p:attrNameLst>
                                          <p:attrName>style.visibility</p:attrName>
                                        </p:attrNameLst>
                                      </p:cBhvr>
                                      <p:to>
                                        <p:strVal val="hidden"/>
                                      </p:to>
                                    </p:set>
                                  </p:childTnLst>
                                </p:cTn>
                              </p:par>
                              <p:par>
                                <p:cTn id="33" presetID="2" presetClass="exit" presetSubtype="2" fill="hold" grpId="1" nodeType="withEffect">
                                  <p:stCondLst>
                                    <p:cond delay="0"/>
                                  </p:stCondLst>
                                  <p:childTnLst>
                                    <p:anim calcmode="lin" valueType="num">
                                      <p:cBhvr additive="base">
                                        <p:cTn id="34" dur="500"/>
                                        <p:tgtEl>
                                          <p:spTgt spid="11"/>
                                        </p:tgtEl>
                                        <p:attrNameLst>
                                          <p:attrName>ppt_x</p:attrName>
                                        </p:attrNameLst>
                                      </p:cBhvr>
                                      <p:tavLst>
                                        <p:tav tm="0">
                                          <p:val>
                                            <p:strVal val="ppt_x"/>
                                          </p:val>
                                        </p:tav>
                                        <p:tav tm="100000">
                                          <p:val>
                                            <p:strVal val="1+ppt_w/2"/>
                                          </p:val>
                                        </p:tav>
                                      </p:tavLst>
                                    </p:anim>
                                    <p:anim calcmode="lin" valueType="num">
                                      <p:cBhvr additive="base">
                                        <p:cTn id="35" dur="500"/>
                                        <p:tgtEl>
                                          <p:spTgt spid="11"/>
                                        </p:tgtEl>
                                        <p:attrNameLst>
                                          <p:attrName>ppt_y</p:attrName>
                                        </p:attrNameLst>
                                      </p:cBhvr>
                                      <p:tavLst>
                                        <p:tav tm="0">
                                          <p:val>
                                            <p:strVal val="ppt_y"/>
                                          </p:val>
                                        </p:tav>
                                        <p:tav tm="100000">
                                          <p:val>
                                            <p:strVal val="ppt_y"/>
                                          </p:val>
                                        </p:tav>
                                      </p:tavLst>
                                    </p:anim>
                                    <p:set>
                                      <p:cBhvr>
                                        <p:cTn id="36" dur="1" fill="hold">
                                          <p:stCondLst>
                                            <p:cond delay="49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0-#ppt_h/2"/>
                                          </p:val>
                                        </p:tav>
                                        <p:tav tm="100000">
                                          <p:val>
                                            <p:strVal val="#ppt_y"/>
                                          </p:val>
                                        </p:tav>
                                      </p:tavLst>
                                    </p:anim>
                                  </p:childTnLst>
                                </p:cTn>
                              </p:par>
                              <p:par>
                                <p:cTn id="63" presetID="2" presetClass="entr" presetSubtype="1"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1" presetClass="exit" presetSubtype="0" fill="hold" nodeType="clickEffect">
                                  <p:stCondLst>
                                    <p:cond delay="0"/>
                                  </p:stCondLst>
                                  <p:childTnLst>
                                    <p:anim calcmode="lin" valueType="num">
                                      <p:cBhvr>
                                        <p:cTn id="70" dur="1000"/>
                                        <p:tgtEl>
                                          <p:spTgt spid="6"/>
                                        </p:tgtEl>
                                        <p:attrNameLst>
                                          <p:attrName>ppt_w</p:attrName>
                                        </p:attrNameLst>
                                      </p:cBhvr>
                                      <p:tavLst>
                                        <p:tav tm="0">
                                          <p:val>
                                            <p:strVal val="ppt_w"/>
                                          </p:val>
                                        </p:tav>
                                        <p:tav tm="100000">
                                          <p:val>
                                            <p:fltVal val="0"/>
                                          </p:val>
                                        </p:tav>
                                      </p:tavLst>
                                    </p:anim>
                                    <p:anim calcmode="lin" valueType="num">
                                      <p:cBhvr>
                                        <p:cTn id="71" dur="1000"/>
                                        <p:tgtEl>
                                          <p:spTgt spid="6"/>
                                        </p:tgtEl>
                                        <p:attrNameLst>
                                          <p:attrName>ppt_h</p:attrName>
                                        </p:attrNameLst>
                                      </p:cBhvr>
                                      <p:tavLst>
                                        <p:tav tm="0">
                                          <p:val>
                                            <p:strVal val="ppt_h"/>
                                          </p:val>
                                        </p:tav>
                                        <p:tav tm="100000">
                                          <p:val>
                                            <p:fltVal val="0"/>
                                          </p:val>
                                        </p:tav>
                                      </p:tavLst>
                                    </p:anim>
                                    <p:anim calcmode="lin" valueType="num">
                                      <p:cBhvr>
                                        <p:cTn id="72" dur="1000"/>
                                        <p:tgtEl>
                                          <p:spTgt spid="6"/>
                                        </p:tgtEl>
                                        <p:attrNameLst>
                                          <p:attrName>style.rotation</p:attrName>
                                        </p:attrNameLst>
                                      </p:cBhvr>
                                      <p:tavLst>
                                        <p:tav tm="0">
                                          <p:val>
                                            <p:fltVal val="0"/>
                                          </p:val>
                                        </p:tav>
                                        <p:tav tm="100000">
                                          <p:val>
                                            <p:fltVal val="90"/>
                                          </p:val>
                                        </p:tav>
                                      </p:tavLst>
                                    </p:anim>
                                    <p:animEffect transition="out" filter="fade">
                                      <p:cBhvr>
                                        <p:cTn id="73" dur="1000"/>
                                        <p:tgtEl>
                                          <p:spTgt spid="6"/>
                                        </p:tgtEl>
                                      </p:cBhvr>
                                    </p:animEffect>
                                    <p:set>
                                      <p:cBhvr>
                                        <p:cTn id="74" dur="1" fill="hold">
                                          <p:stCondLst>
                                            <p:cond delay="999"/>
                                          </p:stCondLst>
                                        </p:cTn>
                                        <p:tgtEl>
                                          <p:spTgt spid="6"/>
                                        </p:tgtEl>
                                        <p:attrNameLst>
                                          <p:attrName>style.visibility</p:attrName>
                                        </p:attrNameLst>
                                      </p:cBhvr>
                                      <p:to>
                                        <p:strVal val="hidden"/>
                                      </p:to>
                                    </p:set>
                                  </p:childTnLst>
                                </p:cTn>
                              </p:par>
                              <p:par>
                                <p:cTn id="75" presetID="31" presetClass="exit" presetSubtype="0" fill="hold" nodeType="withEffect">
                                  <p:stCondLst>
                                    <p:cond delay="0"/>
                                  </p:stCondLst>
                                  <p:childTnLst>
                                    <p:anim calcmode="lin" valueType="num">
                                      <p:cBhvr>
                                        <p:cTn id="76" dur="1000"/>
                                        <p:tgtEl>
                                          <p:spTgt spid="8"/>
                                        </p:tgtEl>
                                        <p:attrNameLst>
                                          <p:attrName>ppt_w</p:attrName>
                                        </p:attrNameLst>
                                      </p:cBhvr>
                                      <p:tavLst>
                                        <p:tav tm="0">
                                          <p:val>
                                            <p:strVal val="ppt_w"/>
                                          </p:val>
                                        </p:tav>
                                        <p:tav tm="100000">
                                          <p:val>
                                            <p:fltVal val="0"/>
                                          </p:val>
                                        </p:tav>
                                      </p:tavLst>
                                    </p:anim>
                                    <p:anim calcmode="lin" valueType="num">
                                      <p:cBhvr>
                                        <p:cTn id="77" dur="1000"/>
                                        <p:tgtEl>
                                          <p:spTgt spid="8"/>
                                        </p:tgtEl>
                                        <p:attrNameLst>
                                          <p:attrName>ppt_h</p:attrName>
                                        </p:attrNameLst>
                                      </p:cBhvr>
                                      <p:tavLst>
                                        <p:tav tm="0">
                                          <p:val>
                                            <p:strVal val="ppt_h"/>
                                          </p:val>
                                        </p:tav>
                                        <p:tav tm="100000">
                                          <p:val>
                                            <p:fltVal val="0"/>
                                          </p:val>
                                        </p:tav>
                                      </p:tavLst>
                                    </p:anim>
                                    <p:anim calcmode="lin" valueType="num">
                                      <p:cBhvr>
                                        <p:cTn id="78" dur="1000"/>
                                        <p:tgtEl>
                                          <p:spTgt spid="8"/>
                                        </p:tgtEl>
                                        <p:attrNameLst>
                                          <p:attrName>style.rotation</p:attrName>
                                        </p:attrNameLst>
                                      </p:cBhvr>
                                      <p:tavLst>
                                        <p:tav tm="0">
                                          <p:val>
                                            <p:fltVal val="0"/>
                                          </p:val>
                                        </p:tav>
                                        <p:tav tm="100000">
                                          <p:val>
                                            <p:fltVal val="90"/>
                                          </p:val>
                                        </p:tav>
                                      </p:tavLst>
                                    </p:anim>
                                    <p:animEffect transition="out" filter="fade">
                                      <p:cBhvr>
                                        <p:cTn id="79" dur="1000"/>
                                        <p:tgtEl>
                                          <p:spTgt spid="8"/>
                                        </p:tgtEl>
                                      </p:cBhvr>
                                    </p:animEffect>
                                    <p:set>
                                      <p:cBhvr>
                                        <p:cTn id="80" dur="1" fill="hold">
                                          <p:stCondLst>
                                            <p:cond delay="999"/>
                                          </p:stCondLst>
                                        </p:cTn>
                                        <p:tgtEl>
                                          <p:spTgt spid="8"/>
                                        </p:tgtEl>
                                        <p:attrNameLst>
                                          <p:attrName>style.visibility</p:attrName>
                                        </p:attrNameLst>
                                      </p:cBhvr>
                                      <p:to>
                                        <p:strVal val="hidden"/>
                                      </p:to>
                                    </p:set>
                                  </p:childTnLst>
                                </p:cTn>
                              </p:par>
                              <p:par>
                                <p:cTn id="81" presetID="31" presetClass="exit" presetSubtype="0" fill="hold" grpId="2" nodeType="withEffect">
                                  <p:stCondLst>
                                    <p:cond delay="0"/>
                                  </p:stCondLst>
                                  <p:childTnLst>
                                    <p:anim calcmode="lin" valueType="num">
                                      <p:cBhvr>
                                        <p:cTn id="82" dur="1000"/>
                                        <p:tgtEl>
                                          <p:spTgt spid="10"/>
                                        </p:tgtEl>
                                        <p:attrNameLst>
                                          <p:attrName>ppt_w</p:attrName>
                                        </p:attrNameLst>
                                      </p:cBhvr>
                                      <p:tavLst>
                                        <p:tav tm="0">
                                          <p:val>
                                            <p:strVal val="ppt_w"/>
                                          </p:val>
                                        </p:tav>
                                        <p:tav tm="100000">
                                          <p:val>
                                            <p:fltVal val="0"/>
                                          </p:val>
                                        </p:tav>
                                      </p:tavLst>
                                    </p:anim>
                                    <p:anim calcmode="lin" valueType="num">
                                      <p:cBhvr>
                                        <p:cTn id="83" dur="1000"/>
                                        <p:tgtEl>
                                          <p:spTgt spid="10"/>
                                        </p:tgtEl>
                                        <p:attrNameLst>
                                          <p:attrName>ppt_h</p:attrName>
                                        </p:attrNameLst>
                                      </p:cBhvr>
                                      <p:tavLst>
                                        <p:tav tm="0">
                                          <p:val>
                                            <p:strVal val="ppt_h"/>
                                          </p:val>
                                        </p:tav>
                                        <p:tav tm="100000">
                                          <p:val>
                                            <p:fltVal val="0"/>
                                          </p:val>
                                        </p:tav>
                                      </p:tavLst>
                                    </p:anim>
                                    <p:anim calcmode="lin" valueType="num">
                                      <p:cBhvr>
                                        <p:cTn id="84" dur="1000"/>
                                        <p:tgtEl>
                                          <p:spTgt spid="10"/>
                                        </p:tgtEl>
                                        <p:attrNameLst>
                                          <p:attrName>style.rotation</p:attrName>
                                        </p:attrNameLst>
                                      </p:cBhvr>
                                      <p:tavLst>
                                        <p:tav tm="0">
                                          <p:val>
                                            <p:fltVal val="0"/>
                                          </p:val>
                                        </p:tav>
                                        <p:tav tm="100000">
                                          <p:val>
                                            <p:fltVal val="90"/>
                                          </p:val>
                                        </p:tav>
                                      </p:tavLst>
                                    </p:anim>
                                    <p:animEffect transition="out" filter="fade">
                                      <p:cBhvr>
                                        <p:cTn id="85" dur="1000"/>
                                        <p:tgtEl>
                                          <p:spTgt spid="10"/>
                                        </p:tgtEl>
                                      </p:cBhvr>
                                    </p:animEffect>
                                    <p:set>
                                      <p:cBhvr>
                                        <p:cTn id="86" dur="1" fill="hold">
                                          <p:stCondLst>
                                            <p:cond delay="999"/>
                                          </p:stCondLst>
                                        </p:cTn>
                                        <p:tgtEl>
                                          <p:spTgt spid="10"/>
                                        </p:tgtEl>
                                        <p:attrNameLst>
                                          <p:attrName>style.visibility</p:attrName>
                                        </p:attrNameLst>
                                      </p:cBhvr>
                                      <p:to>
                                        <p:strVal val="hidden"/>
                                      </p:to>
                                    </p:set>
                                  </p:childTnLst>
                                </p:cTn>
                              </p:par>
                              <p:par>
                                <p:cTn id="87" presetID="31" presetClass="exit" presetSubtype="0" fill="hold" grpId="2" nodeType="withEffect">
                                  <p:stCondLst>
                                    <p:cond delay="0"/>
                                  </p:stCondLst>
                                  <p:childTnLst>
                                    <p:anim calcmode="lin" valueType="num">
                                      <p:cBhvr>
                                        <p:cTn id="88" dur="1000"/>
                                        <p:tgtEl>
                                          <p:spTgt spid="11"/>
                                        </p:tgtEl>
                                        <p:attrNameLst>
                                          <p:attrName>ppt_w</p:attrName>
                                        </p:attrNameLst>
                                      </p:cBhvr>
                                      <p:tavLst>
                                        <p:tav tm="0">
                                          <p:val>
                                            <p:strVal val="ppt_w"/>
                                          </p:val>
                                        </p:tav>
                                        <p:tav tm="100000">
                                          <p:val>
                                            <p:fltVal val="0"/>
                                          </p:val>
                                        </p:tav>
                                      </p:tavLst>
                                    </p:anim>
                                    <p:anim calcmode="lin" valueType="num">
                                      <p:cBhvr>
                                        <p:cTn id="89" dur="1000"/>
                                        <p:tgtEl>
                                          <p:spTgt spid="11"/>
                                        </p:tgtEl>
                                        <p:attrNameLst>
                                          <p:attrName>ppt_h</p:attrName>
                                        </p:attrNameLst>
                                      </p:cBhvr>
                                      <p:tavLst>
                                        <p:tav tm="0">
                                          <p:val>
                                            <p:strVal val="ppt_h"/>
                                          </p:val>
                                        </p:tav>
                                        <p:tav tm="100000">
                                          <p:val>
                                            <p:fltVal val="0"/>
                                          </p:val>
                                        </p:tav>
                                      </p:tavLst>
                                    </p:anim>
                                    <p:anim calcmode="lin" valueType="num">
                                      <p:cBhvr>
                                        <p:cTn id="90" dur="1000"/>
                                        <p:tgtEl>
                                          <p:spTgt spid="11"/>
                                        </p:tgtEl>
                                        <p:attrNameLst>
                                          <p:attrName>style.rotation</p:attrName>
                                        </p:attrNameLst>
                                      </p:cBhvr>
                                      <p:tavLst>
                                        <p:tav tm="0">
                                          <p:val>
                                            <p:fltVal val="0"/>
                                          </p:val>
                                        </p:tav>
                                        <p:tav tm="100000">
                                          <p:val>
                                            <p:fltVal val="90"/>
                                          </p:val>
                                        </p:tav>
                                      </p:tavLst>
                                    </p:anim>
                                    <p:animEffect transition="out" filter="fade">
                                      <p:cBhvr>
                                        <p:cTn id="91" dur="1000"/>
                                        <p:tgtEl>
                                          <p:spTgt spid="11"/>
                                        </p:tgtEl>
                                      </p:cBhvr>
                                    </p:animEffect>
                                    <p:set>
                                      <p:cBhvr>
                                        <p:cTn id="92" dur="1" fill="hold">
                                          <p:stCondLst>
                                            <p:cond delay="999"/>
                                          </p:stCondLst>
                                        </p:cTn>
                                        <p:tgtEl>
                                          <p:spTgt spid="11"/>
                                        </p:tgtEl>
                                        <p:attrNameLst>
                                          <p:attrName>style.visibility</p:attrName>
                                        </p:attrNameLst>
                                      </p:cBhvr>
                                      <p:to>
                                        <p:strVal val="hidden"/>
                                      </p:to>
                                    </p:set>
                                  </p:childTnLst>
                                </p:cTn>
                              </p:par>
                              <p:par>
                                <p:cTn id="93" presetID="31" presetClass="exit" presetSubtype="0" fill="hold" grpId="1" nodeType="withEffect">
                                  <p:stCondLst>
                                    <p:cond delay="0"/>
                                  </p:stCondLst>
                                  <p:childTnLst>
                                    <p:anim calcmode="lin" valueType="num">
                                      <p:cBhvr>
                                        <p:cTn id="94" dur="1000"/>
                                        <p:tgtEl>
                                          <p:spTgt spid="13"/>
                                        </p:tgtEl>
                                        <p:attrNameLst>
                                          <p:attrName>ppt_w</p:attrName>
                                        </p:attrNameLst>
                                      </p:cBhvr>
                                      <p:tavLst>
                                        <p:tav tm="0">
                                          <p:val>
                                            <p:strVal val="ppt_w"/>
                                          </p:val>
                                        </p:tav>
                                        <p:tav tm="100000">
                                          <p:val>
                                            <p:fltVal val="0"/>
                                          </p:val>
                                        </p:tav>
                                      </p:tavLst>
                                    </p:anim>
                                    <p:anim calcmode="lin" valueType="num">
                                      <p:cBhvr>
                                        <p:cTn id="95" dur="1000"/>
                                        <p:tgtEl>
                                          <p:spTgt spid="13"/>
                                        </p:tgtEl>
                                        <p:attrNameLst>
                                          <p:attrName>ppt_h</p:attrName>
                                        </p:attrNameLst>
                                      </p:cBhvr>
                                      <p:tavLst>
                                        <p:tav tm="0">
                                          <p:val>
                                            <p:strVal val="ppt_h"/>
                                          </p:val>
                                        </p:tav>
                                        <p:tav tm="100000">
                                          <p:val>
                                            <p:fltVal val="0"/>
                                          </p:val>
                                        </p:tav>
                                      </p:tavLst>
                                    </p:anim>
                                    <p:anim calcmode="lin" valueType="num">
                                      <p:cBhvr>
                                        <p:cTn id="96" dur="1000"/>
                                        <p:tgtEl>
                                          <p:spTgt spid="13"/>
                                        </p:tgtEl>
                                        <p:attrNameLst>
                                          <p:attrName>style.rotation</p:attrName>
                                        </p:attrNameLst>
                                      </p:cBhvr>
                                      <p:tavLst>
                                        <p:tav tm="0">
                                          <p:val>
                                            <p:fltVal val="0"/>
                                          </p:val>
                                        </p:tav>
                                        <p:tav tm="100000">
                                          <p:val>
                                            <p:fltVal val="90"/>
                                          </p:val>
                                        </p:tav>
                                      </p:tavLst>
                                    </p:anim>
                                    <p:animEffect transition="out" filter="fade">
                                      <p:cBhvr>
                                        <p:cTn id="97" dur="1000"/>
                                        <p:tgtEl>
                                          <p:spTgt spid="13"/>
                                        </p:tgtEl>
                                      </p:cBhvr>
                                    </p:animEffect>
                                    <p:set>
                                      <p:cBhvr>
                                        <p:cTn id="98" dur="1" fill="hold">
                                          <p:stCondLst>
                                            <p:cond delay="999"/>
                                          </p:stCondLst>
                                        </p:cTn>
                                        <p:tgtEl>
                                          <p:spTgt spid="13"/>
                                        </p:tgtEl>
                                        <p:attrNameLst>
                                          <p:attrName>style.visibility</p:attrName>
                                        </p:attrNameLst>
                                      </p:cBhvr>
                                      <p:to>
                                        <p:strVal val="hidden"/>
                                      </p:to>
                                    </p:set>
                                  </p:childTnLst>
                                </p:cTn>
                              </p:par>
                              <p:par>
                                <p:cTn id="99" presetID="31" presetClass="exit" presetSubtype="0" fill="hold" grpId="1" nodeType="withEffect">
                                  <p:stCondLst>
                                    <p:cond delay="0"/>
                                  </p:stCondLst>
                                  <p:childTnLst>
                                    <p:anim calcmode="lin" valueType="num">
                                      <p:cBhvr>
                                        <p:cTn id="100" dur="1000"/>
                                        <p:tgtEl>
                                          <p:spTgt spid="12"/>
                                        </p:tgtEl>
                                        <p:attrNameLst>
                                          <p:attrName>ppt_w</p:attrName>
                                        </p:attrNameLst>
                                      </p:cBhvr>
                                      <p:tavLst>
                                        <p:tav tm="0">
                                          <p:val>
                                            <p:strVal val="ppt_w"/>
                                          </p:val>
                                        </p:tav>
                                        <p:tav tm="100000">
                                          <p:val>
                                            <p:fltVal val="0"/>
                                          </p:val>
                                        </p:tav>
                                      </p:tavLst>
                                    </p:anim>
                                    <p:anim calcmode="lin" valueType="num">
                                      <p:cBhvr>
                                        <p:cTn id="101" dur="1000"/>
                                        <p:tgtEl>
                                          <p:spTgt spid="12"/>
                                        </p:tgtEl>
                                        <p:attrNameLst>
                                          <p:attrName>ppt_h</p:attrName>
                                        </p:attrNameLst>
                                      </p:cBhvr>
                                      <p:tavLst>
                                        <p:tav tm="0">
                                          <p:val>
                                            <p:strVal val="ppt_h"/>
                                          </p:val>
                                        </p:tav>
                                        <p:tav tm="100000">
                                          <p:val>
                                            <p:fltVal val="0"/>
                                          </p:val>
                                        </p:tav>
                                      </p:tavLst>
                                    </p:anim>
                                    <p:anim calcmode="lin" valueType="num">
                                      <p:cBhvr>
                                        <p:cTn id="102" dur="1000"/>
                                        <p:tgtEl>
                                          <p:spTgt spid="12"/>
                                        </p:tgtEl>
                                        <p:attrNameLst>
                                          <p:attrName>style.rotation</p:attrName>
                                        </p:attrNameLst>
                                      </p:cBhvr>
                                      <p:tavLst>
                                        <p:tav tm="0">
                                          <p:val>
                                            <p:fltVal val="0"/>
                                          </p:val>
                                        </p:tav>
                                        <p:tav tm="100000">
                                          <p:val>
                                            <p:fltVal val="90"/>
                                          </p:val>
                                        </p:tav>
                                      </p:tavLst>
                                    </p:anim>
                                    <p:animEffect transition="out" filter="fade">
                                      <p:cBhvr>
                                        <p:cTn id="103" dur="1000"/>
                                        <p:tgtEl>
                                          <p:spTgt spid="12"/>
                                        </p:tgtEl>
                                      </p:cBhvr>
                                    </p:animEffect>
                                    <p:set>
                                      <p:cBhvr>
                                        <p:cTn id="104" dur="1" fill="hold">
                                          <p:stCondLst>
                                            <p:cond delay="999"/>
                                          </p:stCondLst>
                                        </p:cTn>
                                        <p:tgtEl>
                                          <p:spTgt spid="12"/>
                                        </p:tgtEl>
                                        <p:attrNameLst>
                                          <p:attrName>style.visibility</p:attrName>
                                        </p:attrNameLst>
                                      </p:cBhvr>
                                      <p:to>
                                        <p:strVal val="hidden"/>
                                      </p:to>
                                    </p:set>
                                  </p:childTnLst>
                                </p:cTn>
                              </p:par>
                              <p:par>
                                <p:cTn id="105" presetID="31" presetClass="exit" presetSubtype="0" fill="hold" grpId="1" nodeType="withEffect">
                                  <p:stCondLst>
                                    <p:cond delay="0"/>
                                  </p:stCondLst>
                                  <p:childTnLst>
                                    <p:anim calcmode="lin" valueType="num">
                                      <p:cBhvr>
                                        <p:cTn id="106" dur="1000"/>
                                        <p:tgtEl>
                                          <p:spTgt spid="14"/>
                                        </p:tgtEl>
                                        <p:attrNameLst>
                                          <p:attrName>ppt_w</p:attrName>
                                        </p:attrNameLst>
                                      </p:cBhvr>
                                      <p:tavLst>
                                        <p:tav tm="0">
                                          <p:val>
                                            <p:strVal val="ppt_w"/>
                                          </p:val>
                                        </p:tav>
                                        <p:tav tm="100000">
                                          <p:val>
                                            <p:fltVal val="0"/>
                                          </p:val>
                                        </p:tav>
                                      </p:tavLst>
                                    </p:anim>
                                    <p:anim calcmode="lin" valueType="num">
                                      <p:cBhvr>
                                        <p:cTn id="107" dur="1000"/>
                                        <p:tgtEl>
                                          <p:spTgt spid="14"/>
                                        </p:tgtEl>
                                        <p:attrNameLst>
                                          <p:attrName>ppt_h</p:attrName>
                                        </p:attrNameLst>
                                      </p:cBhvr>
                                      <p:tavLst>
                                        <p:tav tm="0">
                                          <p:val>
                                            <p:strVal val="ppt_h"/>
                                          </p:val>
                                        </p:tav>
                                        <p:tav tm="100000">
                                          <p:val>
                                            <p:fltVal val="0"/>
                                          </p:val>
                                        </p:tav>
                                      </p:tavLst>
                                    </p:anim>
                                    <p:anim calcmode="lin" valueType="num">
                                      <p:cBhvr>
                                        <p:cTn id="108" dur="1000"/>
                                        <p:tgtEl>
                                          <p:spTgt spid="14"/>
                                        </p:tgtEl>
                                        <p:attrNameLst>
                                          <p:attrName>style.rotation</p:attrName>
                                        </p:attrNameLst>
                                      </p:cBhvr>
                                      <p:tavLst>
                                        <p:tav tm="0">
                                          <p:val>
                                            <p:fltVal val="0"/>
                                          </p:val>
                                        </p:tav>
                                        <p:tav tm="100000">
                                          <p:val>
                                            <p:fltVal val="90"/>
                                          </p:val>
                                        </p:tav>
                                      </p:tavLst>
                                    </p:anim>
                                    <p:animEffect transition="out" filter="fade">
                                      <p:cBhvr>
                                        <p:cTn id="109" dur="1000"/>
                                        <p:tgtEl>
                                          <p:spTgt spid="14"/>
                                        </p:tgtEl>
                                      </p:cBhvr>
                                    </p:animEffect>
                                    <p:set>
                                      <p:cBhvr>
                                        <p:cTn id="110" dur="1" fill="hold">
                                          <p:stCondLst>
                                            <p:cond delay="999"/>
                                          </p:stCondLst>
                                        </p:cTn>
                                        <p:tgtEl>
                                          <p:spTgt spid="14"/>
                                        </p:tgtEl>
                                        <p:attrNameLst>
                                          <p:attrName>style.visibility</p:attrName>
                                        </p:attrNameLst>
                                      </p:cBhvr>
                                      <p:to>
                                        <p:strVal val="hidden"/>
                                      </p:to>
                                    </p:set>
                                  </p:childTnLst>
                                </p:cTn>
                              </p:par>
                              <p:par>
                                <p:cTn id="111" presetID="31" presetClass="exit" presetSubtype="0" fill="hold" nodeType="withEffect">
                                  <p:stCondLst>
                                    <p:cond delay="0"/>
                                  </p:stCondLst>
                                  <p:childTnLst>
                                    <p:anim calcmode="lin" valueType="num">
                                      <p:cBhvr>
                                        <p:cTn id="112" dur="1000"/>
                                        <p:tgtEl>
                                          <p:spTgt spid="9"/>
                                        </p:tgtEl>
                                        <p:attrNameLst>
                                          <p:attrName>ppt_w</p:attrName>
                                        </p:attrNameLst>
                                      </p:cBhvr>
                                      <p:tavLst>
                                        <p:tav tm="0">
                                          <p:val>
                                            <p:strVal val="ppt_w"/>
                                          </p:val>
                                        </p:tav>
                                        <p:tav tm="100000">
                                          <p:val>
                                            <p:fltVal val="0"/>
                                          </p:val>
                                        </p:tav>
                                      </p:tavLst>
                                    </p:anim>
                                    <p:anim calcmode="lin" valueType="num">
                                      <p:cBhvr>
                                        <p:cTn id="113" dur="1000"/>
                                        <p:tgtEl>
                                          <p:spTgt spid="9"/>
                                        </p:tgtEl>
                                        <p:attrNameLst>
                                          <p:attrName>ppt_h</p:attrName>
                                        </p:attrNameLst>
                                      </p:cBhvr>
                                      <p:tavLst>
                                        <p:tav tm="0">
                                          <p:val>
                                            <p:strVal val="ppt_h"/>
                                          </p:val>
                                        </p:tav>
                                        <p:tav tm="100000">
                                          <p:val>
                                            <p:fltVal val="0"/>
                                          </p:val>
                                        </p:tav>
                                      </p:tavLst>
                                    </p:anim>
                                    <p:anim calcmode="lin" valueType="num">
                                      <p:cBhvr>
                                        <p:cTn id="114" dur="1000"/>
                                        <p:tgtEl>
                                          <p:spTgt spid="9"/>
                                        </p:tgtEl>
                                        <p:attrNameLst>
                                          <p:attrName>style.rotation</p:attrName>
                                        </p:attrNameLst>
                                      </p:cBhvr>
                                      <p:tavLst>
                                        <p:tav tm="0">
                                          <p:val>
                                            <p:fltVal val="0"/>
                                          </p:val>
                                        </p:tav>
                                        <p:tav tm="100000">
                                          <p:val>
                                            <p:fltVal val="90"/>
                                          </p:val>
                                        </p:tav>
                                      </p:tavLst>
                                    </p:anim>
                                    <p:animEffect transition="out" filter="fade">
                                      <p:cBhvr>
                                        <p:cTn id="115" dur="1000"/>
                                        <p:tgtEl>
                                          <p:spTgt spid="9"/>
                                        </p:tgtEl>
                                      </p:cBhvr>
                                    </p:animEffect>
                                    <p:set>
                                      <p:cBhvr>
                                        <p:cTn id="116" dur="1" fill="hold">
                                          <p:stCondLst>
                                            <p:cond delay="999"/>
                                          </p:stCondLst>
                                        </p:cTn>
                                        <p:tgtEl>
                                          <p:spTgt spid="9"/>
                                        </p:tgtEl>
                                        <p:attrNameLst>
                                          <p:attrName>style.visibility</p:attrName>
                                        </p:attrNameLst>
                                      </p:cBhvr>
                                      <p:to>
                                        <p:strVal val="hidden"/>
                                      </p:to>
                                    </p:set>
                                  </p:childTnLst>
                                </p:cTn>
                              </p:par>
                              <p:par>
                                <p:cTn id="117" presetID="31" presetClass="exit" presetSubtype="0" fill="hold" grpId="1" nodeType="withEffect">
                                  <p:stCondLst>
                                    <p:cond delay="0"/>
                                  </p:stCondLst>
                                  <p:childTnLst>
                                    <p:anim calcmode="lin" valueType="num">
                                      <p:cBhvr>
                                        <p:cTn id="118" dur="1000"/>
                                        <p:tgtEl>
                                          <p:spTgt spid="15"/>
                                        </p:tgtEl>
                                        <p:attrNameLst>
                                          <p:attrName>ppt_w</p:attrName>
                                        </p:attrNameLst>
                                      </p:cBhvr>
                                      <p:tavLst>
                                        <p:tav tm="0">
                                          <p:val>
                                            <p:strVal val="ppt_w"/>
                                          </p:val>
                                        </p:tav>
                                        <p:tav tm="100000">
                                          <p:val>
                                            <p:fltVal val="0"/>
                                          </p:val>
                                        </p:tav>
                                      </p:tavLst>
                                    </p:anim>
                                    <p:anim calcmode="lin" valueType="num">
                                      <p:cBhvr>
                                        <p:cTn id="119" dur="1000"/>
                                        <p:tgtEl>
                                          <p:spTgt spid="15"/>
                                        </p:tgtEl>
                                        <p:attrNameLst>
                                          <p:attrName>ppt_h</p:attrName>
                                        </p:attrNameLst>
                                      </p:cBhvr>
                                      <p:tavLst>
                                        <p:tav tm="0">
                                          <p:val>
                                            <p:strVal val="ppt_h"/>
                                          </p:val>
                                        </p:tav>
                                        <p:tav tm="100000">
                                          <p:val>
                                            <p:fltVal val="0"/>
                                          </p:val>
                                        </p:tav>
                                      </p:tavLst>
                                    </p:anim>
                                    <p:anim calcmode="lin" valueType="num">
                                      <p:cBhvr>
                                        <p:cTn id="120" dur="1000"/>
                                        <p:tgtEl>
                                          <p:spTgt spid="15"/>
                                        </p:tgtEl>
                                        <p:attrNameLst>
                                          <p:attrName>style.rotation</p:attrName>
                                        </p:attrNameLst>
                                      </p:cBhvr>
                                      <p:tavLst>
                                        <p:tav tm="0">
                                          <p:val>
                                            <p:fltVal val="0"/>
                                          </p:val>
                                        </p:tav>
                                        <p:tav tm="100000">
                                          <p:val>
                                            <p:fltVal val="90"/>
                                          </p:val>
                                        </p:tav>
                                      </p:tavLst>
                                    </p:anim>
                                    <p:animEffect transition="out" filter="fade">
                                      <p:cBhvr>
                                        <p:cTn id="121" dur="1000"/>
                                        <p:tgtEl>
                                          <p:spTgt spid="15"/>
                                        </p:tgtEl>
                                      </p:cBhvr>
                                    </p:animEffect>
                                    <p:set>
                                      <p:cBhvr>
                                        <p:cTn id="122" dur="1" fill="hold">
                                          <p:stCondLst>
                                            <p:cond delay="999"/>
                                          </p:stCondLst>
                                        </p:cTn>
                                        <p:tgtEl>
                                          <p:spTgt spid="15"/>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1000"/>
                                        <p:tgtEl>
                                          <p:spTgt spid="7"/>
                                        </p:tgtEl>
                                        <p:attrNameLst>
                                          <p:attrName>ppt_w</p:attrName>
                                        </p:attrNameLst>
                                      </p:cBhvr>
                                      <p:tavLst>
                                        <p:tav tm="0">
                                          <p:val>
                                            <p:strVal val="ppt_w"/>
                                          </p:val>
                                        </p:tav>
                                        <p:tav tm="100000">
                                          <p:val>
                                            <p:fltVal val="0"/>
                                          </p:val>
                                        </p:tav>
                                      </p:tavLst>
                                    </p:anim>
                                    <p:anim calcmode="lin" valueType="num">
                                      <p:cBhvr>
                                        <p:cTn id="125" dur="1000"/>
                                        <p:tgtEl>
                                          <p:spTgt spid="7"/>
                                        </p:tgtEl>
                                        <p:attrNameLst>
                                          <p:attrName>ppt_h</p:attrName>
                                        </p:attrNameLst>
                                      </p:cBhvr>
                                      <p:tavLst>
                                        <p:tav tm="0">
                                          <p:val>
                                            <p:strVal val="ppt_h"/>
                                          </p:val>
                                        </p:tav>
                                        <p:tav tm="100000">
                                          <p:val>
                                            <p:fltVal val="0"/>
                                          </p:val>
                                        </p:tav>
                                      </p:tavLst>
                                    </p:anim>
                                    <p:anim calcmode="lin" valueType="num">
                                      <p:cBhvr>
                                        <p:cTn id="126" dur="1000"/>
                                        <p:tgtEl>
                                          <p:spTgt spid="7"/>
                                        </p:tgtEl>
                                        <p:attrNameLst>
                                          <p:attrName>style.rotation</p:attrName>
                                        </p:attrNameLst>
                                      </p:cBhvr>
                                      <p:tavLst>
                                        <p:tav tm="0">
                                          <p:val>
                                            <p:fltVal val="0"/>
                                          </p:val>
                                        </p:tav>
                                        <p:tav tm="100000">
                                          <p:val>
                                            <p:fltVal val="90"/>
                                          </p:val>
                                        </p:tav>
                                      </p:tavLst>
                                    </p:anim>
                                    <p:animEffect transition="out" filter="fade">
                                      <p:cBhvr>
                                        <p:cTn id="127" dur="1000"/>
                                        <p:tgtEl>
                                          <p:spTgt spid="7"/>
                                        </p:tgtEl>
                                      </p:cBhvr>
                                    </p:animEffect>
                                    <p:set>
                                      <p:cBhvr>
                                        <p:cTn id="128" dur="1" fill="hold">
                                          <p:stCondLst>
                                            <p:cond delay="999"/>
                                          </p:stCondLst>
                                        </p:cTn>
                                        <p:tgtEl>
                                          <p:spTgt spid="7"/>
                                        </p:tgtEl>
                                        <p:attrNameLst>
                                          <p:attrName>style.visibility</p:attrName>
                                        </p:attrNameLst>
                                      </p:cBhvr>
                                      <p:to>
                                        <p:strVal val="hidden"/>
                                      </p:to>
                                    </p:set>
                                  </p:childTnLst>
                                </p:cTn>
                              </p:par>
                              <p:par>
                                <p:cTn id="129" presetID="23" presetClass="entr" presetSubtype="16" fill="hold" nodeType="withEffect">
                                  <p:stCondLst>
                                    <p:cond delay="0"/>
                                  </p:stCondLst>
                                  <p:childTnLst>
                                    <p:set>
                                      <p:cBhvr>
                                        <p:cTn id="130" dur="1" fill="hold">
                                          <p:stCondLst>
                                            <p:cond delay="0"/>
                                          </p:stCondLst>
                                        </p:cTn>
                                        <p:tgtEl>
                                          <p:spTgt spid="1026"/>
                                        </p:tgtEl>
                                        <p:attrNameLst>
                                          <p:attrName>style.visibility</p:attrName>
                                        </p:attrNameLst>
                                      </p:cBhvr>
                                      <p:to>
                                        <p:strVal val="visible"/>
                                      </p:to>
                                    </p:set>
                                    <p:anim calcmode="lin" valueType="num">
                                      <p:cBhvr>
                                        <p:cTn id="131" dur="500" fill="hold"/>
                                        <p:tgtEl>
                                          <p:spTgt spid="1026"/>
                                        </p:tgtEl>
                                        <p:attrNameLst>
                                          <p:attrName>ppt_w</p:attrName>
                                        </p:attrNameLst>
                                      </p:cBhvr>
                                      <p:tavLst>
                                        <p:tav tm="0">
                                          <p:val>
                                            <p:fltVal val="0"/>
                                          </p:val>
                                        </p:tav>
                                        <p:tav tm="100000">
                                          <p:val>
                                            <p:strVal val="#ppt_w"/>
                                          </p:val>
                                        </p:tav>
                                      </p:tavLst>
                                    </p:anim>
                                    <p:anim calcmode="lin" valueType="num">
                                      <p:cBhvr>
                                        <p:cTn id="132" dur="500" fill="hold"/>
                                        <p:tgtEl>
                                          <p:spTgt spid="1026"/>
                                        </p:tgtEl>
                                        <p:attrNameLst>
                                          <p:attrName>ppt_h</p:attrName>
                                        </p:attrNameLst>
                                      </p:cBhvr>
                                      <p:tavLst>
                                        <p:tav tm="0">
                                          <p:val>
                                            <p:fltVal val="0"/>
                                          </p:val>
                                        </p:tav>
                                        <p:tav tm="100000">
                                          <p:val>
                                            <p:strVal val="#ppt_h"/>
                                          </p:val>
                                        </p:tav>
                                      </p:tavLst>
                                    </p:anim>
                                  </p:childTnLst>
                                </p:cTn>
                              </p:par>
                              <p:par>
                                <p:cTn id="133" presetID="23" presetClass="entr" presetSubtype="16" fill="hold" grpId="0" nodeType="withEffect">
                                  <p:stCondLst>
                                    <p:cond delay="0"/>
                                  </p:stCondLst>
                                  <p:childTnLst>
                                    <p:set>
                                      <p:cBhvr>
                                        <p:cTn id="134" dur="1" fill="hold">
                                          <p:stCondLst>
                                            <p:cond delay="0"/>
                                          </p:stCondLst>
                                        </p:cTn>
                                        <p:tgtEl>
                                          <p:spTgt spid="16"/>
                                        </p:tgtEl>
                                        <p:attrNameLst>
                                          <p:attrName>style.visibility</p:attrName>
                                        </p:attrNameLst>
                                      </p:cBhvr>
                                      <p:to>
                                        <p:strVal val="visible"/>
                                      </p:to>
                                    </p:set>
                                    <p:anim calcmode="lin" valueType="num">
                                      <p:cBhvr>
                                        <p:cTn id="135" dur="500" fill="hold"/>
                                        <p:tgtEl>
                                          <p:spTgt spid="16"/>
                                        </p:tgtEl>
                                        <p:attrNameLst>
                                          <p:attrName>ppt_w</p:attrName>
                                        </p:attrNameLst>
                                      </p:cBhvr>
                                      <p:tavLst>
                                        <p:tav tm="0">
                                          <p:val>
                                            <p:fltVal val="0"/>
                                          </p:val>
                                        </p:tav>
                                        <p:tav tm="100000">
                                          <p:val>
                                            <p:strVal val="#ppt_w"/>
                                          </p:val>
                                        </p:tav>
                                      </p:tavLst>
                                    </p:anim>
                                    <p:anim calcmode="lin" valueType="num">
                                      <p:cBhvr>
                                        <p:cTn id="13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1" grpId="0"/>
      <p:bldP spid="11" grpId="1"/>
      <p:bldP spid="11" grpId="2"/>
      <p:bldP spid="12" grpId="0"/>
      <p:bldP spid="12" grpId="1"/>
      <p:bldP spid="13" grpId="0"/>
      <p:bldP spid="13" grpId="1"/>
      <p:bldP spid="14" grpId="0"/>
      <p:bldP spid="14" grpId="1"/>
      <p:bldP spid="15" grpId="0"/>
      <p:bldP spid="15" grpId="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381000" y="623450"/>
            <a:ext cx="7924800" cy="830997"/>
          </a:xfrm>
          <a:prstGeom prst="rect">
            <a:avLst/>
          </a:prstGeom>
          <a:noFill/>
        </p:spPr>
        <p:txBody>
          <a:bodyPr wrap="square" rtlCol="0">
            <a:spAutoFit/>
          </a:bodyPr>
          <a:lstStyle/>
          <a:p>
            <a:r>
              <a:rPr lang="en-US" sz="4800" b="1" dirty="0">
                <a:latin typeface="+mj-lt"/>
              </a:rPr>
              <a:t>Resource Group</a:t>
            </a:r>
          </a:p>
        </p:txBody>
      </p:sp>
      <p:pic>
        <p:nvPicPr>
          <p:cNvPr id="6" name="Picture 5">
            <a:extLst>
              <a:ext uri="{FF2B5EF4-FFF2-40B4-BE49-F238E27FC236}">
                <a16:creationId xmlns="" xmlns:a16="http://schemas.microsoft.com/office/drawing/2014/main" id="{74294126-7776-4176-9E7F-4A6CF75D85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814708"/>
            <a:ext cx="1279478" cy="1279478"/>
          </a:xfrm>
          <a:prstGeom prst="rect">
            <a:avLst/>
          </a:prstGeom>
        </p:spPr>
      </p:pic>
      <p:sp>
        <p:nvSpPr>
          <p:cNvPr id="7" name="TextBox 6">
            <a:extLst>
              <a:ext uri="{FF2B5EF4-FFF2-40B4-BE49-F238E27FC236}">
                <a16:creationId xmlns="" xmlns:a16="http://schemas.microsoft.com/office/drawing/2014/main" id="{143CEE72-287A-414F-AAB0-CAA7FF2383DB}"/>
              </a:ext>
            </a:extLst>
          </p:cNvPr>
          <p:cNvSpPr txBox="1"/>
          <p:nvPr/>
        </p:nvSpPr>
        <p:spPr>
          <a:xfrm>
            <a:off x="967854" y="2438400"/>
            <a:ext cx="7315200"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t>A container that holds related resources</a:t>
            </a:r>
          </a:p>
          <a:p>
            <a:pPr marL="285750" indent="-285750">
              <a:buFont typeface="Wingdings" panose="05000000000000000000" pitchFamily="2" charset="2"/>
              <a:buChar char="Ø"/>
            </a:pPr>
            <a:r>
              <a:rPr lang="en-IN" dirty="0"/>
              <a:t>Deploy, manage, and monitor all the resources as a group, rather than handling these resources individually</a:t>
            </a:r>
          </a:p>
          <a:p>
            <a:pPr marL="285750" indent="-285750">
              <a:buFont typeface="Wingdings" panose="05000000000000000000" pitchFamily="2" charset="2"/>
              <a:buChar char="Ø"/>
            </a:pPr>
            <a:r>
              <a:rPr lang="en-IN" dirty="0"/>
              <a:t>Manage your infrastructure through declarative templates rather than scripts</a:t>
            </a:r>
          </a:p>
          <a:p>
            <a:pPr marL="285750" indent="-285750">
              <a:buFont typeface="Wingdings" panose="05000000000000000000" pitchFamily="2" charset="2"/>
              <a:buChar char="Ø"/>
            </a:pPr>
            <a:r>
              <a:rPr lang="en-IN" dirty="0"/>
              <a:t>We can apply tags to resources to logically organize all the resources in your subscription.</a:t>
            </a:r>
          </a:p>
          <a:p>
            <a:pPr marL="285750" indent="-285750">
              <a:buFont typeface="Wingdings" panose="05000000000000000000" pitchFamily="2" charset="2"/>
              <a:buChar char="Ø"/>
            </a:pPr>
            <a:r>
              <a:rPr lang="en-IN" dirty="0"/>
              <a:t>Each resource can only exist in one resource group.</a:t>
            </a:r>
          </a:p>
          <a:p>
            <a:pPr marL="285750" indent="-285750">
              <a:buFont typeface="Wingdings" panose="05000000000000000000" pitchFamily="2" charset="2"/>
              <a:buChar char="Ø"/>
            </a:pPr>
            <a:r>
              <a:rPr lang="en-IN" dirty="0"/>
              <a:t>Cloning of resource group helps us to organise resources well</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83943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381000" y="623450"/>
            <a:ext cx="7924800" cy="830997"/>
          </a:xfrm>
          <a:prstGeom prst="rect">
            <a:avLst/>
          </a:prstGeom>
          <a:noFill/>
        </p:spPr>
        <p:txBody>
          <a:bodyPr wrap="square" rtlCol="0">
            <a:spAutoFit/>
          </a:bodyPr>
          <a:lstStyle/>
          <a:p>
            <a:r>
              <a:rPr lang="en-US" sz="4800" b="1" dirty="0">
                <a:latin typeface="+mj-lt"/>
              </a:rPr>
              <a:t>Resource Group(continued)</a:t>
            </a:r>
          </a:p>
        </p:txBody>
      </p:sp>
      <p:pic>
        <p:nvPicPr>
          <p:cNvPr id="5" name="Picture 4">
            <a:extLst>
              <a:ext uri="{FF2B5EF4-FFF2-40B4-BE49-F238E27FC236}">
                <a16:creationId xmlns="" xmlns:a16="http://schemas.microsoft.com/office/drawing/2014/main" id="{4DC73415-FBAC-4BC5-A9CF-FB2429F18384}"/>
              </a:ext>
            </a:extLst>
          </p:cNvPr>
          <p:cNvPicPr>
            <a:picLocks noChangeAspect="1"/>
          </p:cNvPicPr>
          <p:nvPr/>
        </p:nvPicPr>
        <p:blipFill>
          <a:blip r:embed="rId3"/>
          <a:stretch>
            <a:fillRect/>
          </a:stretch>
        </p:blipFill>
        <p:spPr>
          <a:xfrm>
            <a:off x="843152" y="1454447"/>
            <a:ext cx="7000495" cy="3939151"/>
          </a:xfrm>
          <a:prstGeom prst="rect">
            <a:avLst/>
          </a:prstGeom>
        </p:spPr>
      </p:pic>
    </p:spTree>
    <p:extLst>
      <p:ext uri="{BB962C8B-B14F-4D97-AF65-F5344CB8AC3E}">
        <p14:creationId xmlns:p14="http://schemas.microsoft.com/office/powerpoint/2010/main" val="10732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304800" y="623450"/>
            <a:ext cx="7924800" cy="830997"/>
          </a:xfrm>
          <a:prstGeom prst="rect">
            <a:avLst/>
          </a:prstGeom>
          <a:noFill/>
        </p:spPr>
        <p:txBody>
          <a:bodyPr wrap="square" rtlCol="0">
            <a:spAutoFit/>
          </a:bodyPr>
          <a:lstStyle/>
          <a:p>
            <a:r>
              <a:rPr lang="en-US" sz="4800" b="1" dirty="0">
                <a:latin typeface="+mj-lt"/>
              </a:rPr>
              <a:t>Virtual Machines</a:t>
            </a:r>
            <a:endParaRPr lang="en-US" sz="1600" dirty="0">
              <a:latin typeface="+mj-lt"/>
            </a:endParaRPr>
          </a:p>
        </p:txBody>
      </p:sp>
      <p:pic>
        <p:nvPicPr>
          <p:cNvPr id="5" name="Picture 4">
            <a:extLst>
              <a:ext uri="{FF2B5EF4-FFF2-40B4-BE49-F238E27FC236}">
                <a16:creationId xmlns="" xmlns:a16="http://schemas.microsoft.com/office/drawing/2014/main" id="{BC805682-E93C-42E5-B3B3-9967D4384E47}"/>
              </a:ext>
            </a:extLst>
          </p:cNvPr>
          <p:cNvPicPr>
            <a:picLocks noChangeAspect="1"/>
          </p:cNvPicPr>
          <p:nvPr/>
        </p:nvPicPr>
        <p:blipFill>
          <a:blip r:embed="rId3"/>
          <a:stretch>
            <a:fillRect/>
          </a:stretch>
        </p:blipFill>
        <p:spPr>
          <a:xfrm>
            <a:off x="6733464" y="914400"/>
            <a:ext cx="2362200" cy="1242060"/>
          </a:xfrm>
          <a:prstGeom prst="rect">
            <a:avLst/>
          </a:prstGeom>
        </p:spPr>
      </p:pic>
      <p:sp>
        <p:nvSpPr>
          <p:cNvPr id="6" name="TextBox 5"/>
          <p:cNvSpPr txBox="1"/>
          <p:nvPr/>
        </p:nvSpPr>
        <p:spPr>
          <a:xfrm>
            <a:off x="838200" y="2311105"/>
            <a:ext cx="685800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Quick Server setup at low cost without third party vendor</a:t>
            </a:r>
          </a:p>
          <a:p>
            <a:pPr marL="285750" indent="-285750">
              <a:buFont typeface="Wingdings" panose="05000000000000000000" pitchFamily="2" charset="2"/>
              <a:buChar char="Ø"/>
            </a:pPr>
            <a:r>
              <a:rPr lang="en-US" dirty="0" smtClean="0"/>
              <a:t>Power </a:t>
            </a:r>
            <a:r>
              <a:rPr lang="en-US" dirty="0"/>
              <a:t>of the hybrid </a:t>
            </a:r>
            <a:r>
              <a:rPr lang="en-US" dirty="0" smtClean="0"/>
              <a:t>cloud</a:t>
            </a:r>
          </a:p>
          <a:p>
            <a:pPr marL="285750" indent="-285750">
              <a:buFont typeface="Wingdings" panose="05000000000000000000" pitchFamily="2" charset="2"/>
              <a:buChar char="Ø"/>
            </a:pPr>
            <a:r>
              <a:rPr lang="en-US" dirty="0" smtClean="0"/>
              <a:t>Create your own machine at cloud with necessary image file.</a:t>
            </a:r>
          </a:p>
          <a:p>
            <a:pPr marL="285750" indent="-285750">
              <a:buFont typeface="Wingdings" panose="05000000000000000000" pitchFamily="2" charset="2"/>
              <a:buChar char="Ø"/>
            </a:pPr>
            <a:r>
              <a:rPr lang="en-US" dirty="0" smtClean="0"/>
              <a:t>Enterprise applications with necessary licenses.</a:t>
            </a:r>
          </a:p>
          <a:p>
            <a:pPr marL="285750" indent="-285750">
              <a:buFont typeface="Wingdings" panose="05000000000000000000" pitchFamily="2" charset="2"/>
              <a:buChar char="Ø"/>
            </a:pPr>
            <a:r>
              <a:rPr lang="en-US" dirty="0" smtClean="0"/>
              <a:t>RDP client support to connect from anywhere.</a:t>
            </a:r>
          </a:p>
          <a:p>
            <a:pPr marL="285750" indent="-285750">
              <a:buFont typeface="Wingdings" panose="05000000000000000000" pitchFamily="2" charset="2"/>
              <a:buChar char="Ø"/>
            </a:pPr>
            <a:r>
              <a:rPr lang="en-US" dirty="0"/>
              <a:t>Extended datacenter </a:t>
            </a:r>
            <a:r>
              <a:rPr lang="en-US" dirty="0" smtClean="0"/>
              <a:t>to act during peak hours for balancing the load.</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63602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381000" y="623450"/>
            <a:ext cx="7924800" cy="830997"/>
          </a:xfrm>
          <a:prstGeom prst="rect">
            <a:avLst/>
          </a:prstGeom>
          <a:noFill/>
        </p:spPr>
        <p:txBody>
          <a:bodyPr wrap="square" rtlCol="0">
            <a:spAutoFit/>
          </a:bodyPr>
          <a:lstStyle/>
          <a:p>
            <a:r>
              <a:rPr lang="en-US" sz="4800" b="1" dirty="0">
                <a:latin typeface="+mj-lt"/>
              </a:rPr>
              <a:t>Storage</a:t>
            </a:r>
            <a:endParaRPr lang="en-US" sz="1600" dirty="0">
              <a:latin typeface="+mj-lt"/>
            </a:endParaRPr>
          </a:p>
        </p:txBody>
      </p:sp>
      <p:pic>
        <p:nvPicPr>
          <p:cNvPr id="6" name="Picture 5">
            <a:extLst>
              <a:ext uri="{FF2B5EF4-FFF2-40B4-BE49-F238E27FC236}">
                <a16:creationId xmlns="" xmlns:a16="http://schemas.microsoft.com/office/drawing/2014/main" id="{2A33D1E2-BF77-4170-A0E0-8231F6082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0"/>
            <a:ext cx="971550" cy="971550"/>
          </a:xfrm>
          <a:prstGeom prst="rect">
            <a:avLst/>
          </a:prstGeom>
        </p:spPr>
      </p:pic>
      <p:sp>
        <p:nvSpPr>
          <p:cNvPr id="2" name="TextBox 1"/>
          <p:cNvSpPr txBox="1"/>
          <p:nvPr/>
        </p:nvSpPr>
        <p:spPr>
          <a:xfrm>
            <a:off x="641444" y="1600200"/>
            <a:ext cx="8197755"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t>Binary Large </a:t>
            </a:r>
            <a:r>
              <a:rPr lang="en-US" dirty="0" smtClean="0"/>
              <a:t>Object</a:t>
            </a:r>
          </a:p>
          <a:p>
            <a:pPr marL="285750" indent="-285750">
              <a:buFont typeface="Wingdings" panose="05000000000000000000" pitchFamily="2" charset="2"/>
              <a:buChar char="Ø"/>
            </a:pPr>
            <a:r>
              <a:rPr lang="en-US" dirty="0" smtClean="0"/>
              <a:t>Blob </a:t>
            </a:r>
            <a:r>
              <a:rPr lang="en-US" dirty="0"/>
              <a:t>storage is a service that stores unstructured data in the cloud as </a:t>
            </a:r>
            <a:r>
              <a:rPr lang="en-US" dirty="0" smtClean="0"/>
              <a:t>objects/blobs</a:t>
            </a:r>
          </a:p>
          <a:p>
            <a:pPr marL="285750" indent="-285750">
              <a:buFont typeface="Wingdings" panose="05000000000000000000" pitchFamily="2" charset="2"/>
              <a:buChar char="Ø"/>
            </a:pPr>
            <a:r>
              <a:rPr lang="en-US" dirty="0" smtClean="0"/>
              <a:t>A </a:t>
            </a:r>
            <a:r>
              <a:rPr lang="en-US" dirty="0"/>
              <a:t>container provides a grouping of a set of </a:t>
            </a:r>
            <a:r>
              <a:rPr lang="en-US" dirty="0" smtClean="0"/>
              <a:t>blobs(unlimited).</a:t>
            </a:r>
          </a:p>
          <a:p>
            <a:pPr marL="285750" indent="-285750">
              <a:buFont typeface="Wingdings" panose="05000000000000000000" pitchFamily="2" charset="2"/>
              <a:buChar char="Ø"/>
            </a:pPr>
            <a:r>
              <a:rPr lang="en-US" dirty="0" smtClean="0"/>
              <a:t>Azure </a:t>
            </a:r>
            <a:r>
              <a:rPr lang="en-US" dirty="0"/>
              <a:t>Storage offers three types of blobs: block blobs, page blobs, and append </a:t>
            </a:r>
            <a:r>
              <a:rPr lang="en-US" dirty="0" smtClean="0"/>
              <a:t>blobs.</a:t>
            </a:r>
          </a:p>
          <a:p>
            <a:pPr marL="285750" indent="-285750">
              <a:buFont typeface="Wingdings" panose="05000000000000000000" pitchFamily="2" charset="2"/>
              <a:buChar char="Ø"/>
            </a:pPr>
            <a:r>
              <a:rPr lang="en-US" dirty="0" smtClean="0"/>
              <a:t>Block </a:t>
            </a:r>
            <a:r>
              <a:rPr lang="en-US" dirty="0"/>
              <a:t>blobs are ideal for storing text or binary files, such as documents and media </a:t>
            </a:r>
            <a:r>
              <a:rPr lang="en-US" dirty="0" smtClean="0"/>
              <a:t>files.</a:t>
            </a:r>
          </a:p>
          <a:p>
            <a:pPr marL="285750" indent="-285750">
              <a:buFont typeface="Wingdings" panose="05000000000000000000" pitchFamily="2" charset="2"/>
              <a:buChar char="Ø"/>
            </a:pPr>
            <a:r>
              <a:rPr lang="en-US" dirty="0" smtClean="0"/>
              <a:t>Append </a:t>
            </a:r>
            <a:r>
              <a:rPr lang="en-US" dirty="0"/>
              <a:t>blobs are similar to block blobs in that they are made up of blocks, but they are optimized for append operations, so they are useful for logging </a:t>
            </a:r>
            <a:r>
              <a:rPr lang="en-US" dirty="0" smtClean="0"/>
              <a:t>scenarios.</a:t>
            </a:r>
          </a:p>
          <a:p>
            <a:pPr marL="285750" indent="-285750">
              <a:buFont typeface="Wingdings" panose="05000000000000000000" pitchFamily="2" charset="2"/>
              <a:buChar char="Ø"/>
            </a:pPr>
            <a:r>
              <a:rPr lang="en-US" dirty="0" smtClean="0"/>
              <a:t>A </a:t>
            </a:r>
            <a:r>
              <a:rPr lang="en-US" dirty="0"/>
              <a:t>single block blob can contain up to 50,000 blocks of up to 100 MB each, for a total size of slightly more than 4.75 TB (100 MB X 50,000). </a:t>
            </a:r>
            <a:endParaRPr lang="en-US" dirty="0" smtClean="0"/>
          </a:p>
          <a:p>
            <a:pPr marL="285750" indent="-285750">
              <a:buFont typeface="Wingdings" panose="05000000000000000000" pitchFamily="2" charset="2"/>
              <a:buChar char="Ø"/>
            </a:pPr>
            <a:r>
              <a:rPr lang="en-US" dirty="0" smtClean="0"/>
              <a:t>A </a:t>
            </a:r>
            <a:r>
              <a:rPr lang="en-US" dirty="0"/>
              <a:t>single append blob can contain up to 50,000 blocks of up to 4 MB each, for a total size of slightly more than 195 GB (4 MB X 50,000</a:t>
            </a:r>
            <a:r>
              <a:rPr lang="en-US" dirty="0" smtClean="0"/>
              <a:t>).</a:t>
            </a:r>
          </a:p>
          <a:p>
            <a:pPr marL="285750" indent="-285750">
              <a:buFont typeface="Wingdings" panose="05000000000000000000" pitchFamily="2" charset="2"/>
              <a:buChar char="Ø"/>
            </a:pPr>
            <a:r>
              <a:rPr lang="en-US" dirty="0" smtClean="0"/>
              <a:t>Each </a:t>
            </a:r>
            <a:r>
              <a:rPr lang="en-US" dirty="0"/>
              <a:t>version of the blob has a unique tag, called an </a:t>
            </a:r>
            <a:r>
              <a:rPr lang="en-US" dirty="0" err="1" smtClean="0"/>
              <a:t>Etag</a:t>
            </a:r>
            <a:r>
              <a:rPr lang="en-US" dirty="0" smtClean="0"/>
              <a:t>.</a:t>
            </a:r>
          </a:p>
          <a:p>
            <a:pPr marL="285750" indent="-285750">
              <a:buFont typeface="Wingdings" panose="05000000000000000000" pitchFamily="2" charset="2"/>
              <a:buChar char="Ø"/>
            </a:pPr>
            <a:r>
              <a:rPr lang="en-US" dirty="0" smtClean="0"/>
              <a:t>Page </a:t>
            </a:r>
            <a:r>
              <a:rPr lang="en-US" dirty="0"/>
              <a:t>blobs can be up to 1 TB in size, and are more efficient for frequent read/write </a:t>
            </a:r>
            <a:r>
              <a:rPr lang="en-US" dirty="0" smtClean="0"/>
              <a:t>operations.</a:t>
            </a:r>
          </a:p>
          <a:p>
            <a:pPr marL="285750" indent="-285750">
              <a:buFont typeface="Wingdings" panose="05000000000000000000" pitchFamily="2" charset="2"/>
              <a:buChar char="Ø"/>
            </a:pPr>
            <a:r>
              <a:rPr lang="en-US" dirty="0" smtClean="0"/>
              <a:t>Rio </a:t>
            </a:r>
            <a:r>
              <a:rPr lang="en-US" dirty="0"/>
              <a:t>2016 broadcast across regions where done using blob as </a:t>
            </a:r>
            <a:r>
              <a:rPr lang="en-US" dirty="0" err="1"/>
              <a:t>peta</a:t>
            </a:r>
            <a:r>
              <a:rPr lang="en-US" dirty="0"/>
              <a:t> bytes(note it well not even </a:t>
            </a:r>
            <a:r>
              <a:rPr lang="en-US" dirty="0" err="1"/>
              <a:t>tera</a:t>
            </a:r>
            <a:r>
              <a:rPr lang="en-US" dirty="0"/>
              <a:t> bytes).</a:t>
            </a:r>
          </a:p>
          <a:p>
            <a:endParaRPr lang="en-US" dirty="0"/>
          </a:p>
          <a:p>
            <a:endParaRPr lang="en-US" dirty="0"/>
          </a:p>
        </p:txBody>
      </p:sp>
    </p:spTree>
    <p:extLst>
      <p:ext uri="{BB962C8B-B14F-4D97-AF65-F5344CB8AC3E}">
        <p14:creationId xmlns:p14="http://schemas.microsoft.com/office/powerpoint/2010/main" val="263602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381000" y="623450"/>
            <a:ext cx="7924800" cy="830997"/>
          </a:xfrm>
          <a:prstGeom prst="rect">
            <a:avLst/>
          </a:prstGeom>
          <a:noFill/>
        </p:spPr>
        <p:txBody>
          <a:bodyPr wrap="square" rtlCol="0">
            <a:spAutoFit/>
          </a:bodyPr>
          <a:lstStyle/>
          <a:p>
            <a:r>
              <a:rPr lang="en-US" sz="4800" b="1" dirty="0">
                <a:latin typeface="+mj-lt"/>
              </a:rPr>
              <a:t>Traffic Manager</a:t>
            </a:r>
            <a:endParaRPr lang="en-US" sz="1600" dirty="0">
              <a:latin typeface="+mj-lt"/>
            </a:endParaRPr>
          </a:p>
        </p:txBody>
      </p:sp>
      <p:pic>
        <p:nvPicPr>
          <p:cNvPr id="5" name="Picture 4">
            <a:extLst>
              <a:ext uri="{FF2B5EF4-FFF2-40B4-BE49-F238E27FC236}">
                <a16:creationId xmlns="" xmlns:a16="http://schemas.microsoft.com/office/drawing/2014/main" id="{C2A38D38-6608-4481-A78B-59D58837C2AA}"/>
              </a:ext>
            </a:extLst>
          </p:cNvPr>
          <p:cNvPicPr>
            <a:picLocks noChangeAspect="1"/>
          </p:cNvPicPr>
          <p:nvPr/>
        </p:nvPicPr>
        <p:blipFill>
          <a:blip r:embed="rId3"/>
          <a:stretch>
            <a:fillRect/>
          </a:stretch>
        </p:blipFill>
        <p:spPr>
          <a:xfrm>
            <a:off x="6653182" y="1001417"/>
            <a:ext cx="2490818" cy="1309688"/>
          </a:xfrm>
          <a:prstGeom prst="rect">
            <a:avLst/>
          </a:prstGeom>
        </p:spPr>
      </p:pic>
      <p:sp>
        <p:nvSpPr>
          <p:cNvPr id="6" name="TextBox 5"/>
          <p:cNvSpPr txBox="1"/>
          <p:nvPr/>
        </p:nvSpPr>
        <p:spPr>
          <a:xfrm>
            <a:off x="1028700" y="2667000"/>
            <a:ext cx="662940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Failover, distribution from primary to secondary end point</a:t>
            </a:r>
          </a:p>
          <a:p>
            <a:pPr marL="285750" indent="-285750">
              <a:buFont typeface="Wingdings" panose="05000000000000000000" pitchFamily="2" charset="2"/>
              <a:buChar char="Ø"/>
            </a:pPr>
            <a:r>
              <a:rPr lang="en-US" dirty="0" smtClean="0"/>
              <a:t>Performance, routing to closest geographical server</a:t>
            </a:r>
          </a:p>
          <a:p>
            <a:pPr marL="285750" indent="-285750">
              <a:buFont typeface="Wingdings" panose="05000000000000000000" pitchFamily="2" charset="2"/>
              <a:buChar char="Ø"/>
            </a:pPr>
            <a:r>
              <a:rPr lang="en-US" dirty="0" smtClean="0"/>
              <a:t>Even distribution of requests using Round Robin method.</a:t>
            </a:r>
          </a:p>
          <a:p>
            <a:pPr marL="285750" indent="-285750">
              <a:buFont typeface="Wingdings" panose="05000000000000000000" pitchFamily="2" charset="2"/>
              <a:buChar char="Ø"/>
            </a:pPr>
            <a:r>
              <a:rPr lang="en-US" dirty="0" smtClean="0"/>
              <a:t>Intelligent DNS resolver.</a:t>
            </a:r>
          </a:p>
          <a:p>
            <a:pPr marL="285750" indent="-285750">
              <a:buFont typeface="Wingdings" panose="05000000000000000000" pitchFamily="2" charset="2"/>
              <a:buChar char="Ø"/>
            </a:pPr>
            <a:r>
              <a:rPr lang="en-US" dirty="0" smtClean="0"/>
              <a:t>Acts like a agent when you go to a bank, it doesn’t take load instead it just routes you the right place.</a:t>
            </a:r>
          </a:p>
          <a:p>
            <a:pPr marL="285750" indent="-285750">
              <a:buFont typeface="Wingdings" panose="05000000000000000000" pitchFamily="2" charset="2"/>
              <a:buChar char="Ø"/>
            </a:pPr>
            <a:r>
              <a:rPr lang="en-US" dirty="0" smtClean="0"/>
              <a:t>TM acts across various regions in globe while load balancer acts within region.</a:t>
            </a:r>
          </a:p>
        </p:txBody>
      </p:sp>
    </p:spTree>
    <p:extLst>
      <p:ext uri="{BB962C8B-B14F-4D97-AF65-F5344CB8AC3E}">
        <p14:creationId xmlns:p14="http://schemas.microsoft.com/office/powerpoint/2010/main" val="263602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5" name="TextBox 4"/>
          <p:cNvSpPr txBox="1"/>
          <p:nvPr/>
        </p:nvSpPr>
        <p:spPr>
          <a:xfrm>
            <a:off x="381000" y="623450"/>
            <a:ext cx="7924800" cy="830997"/>
          </a:xfrm>
          <a:prstGeom prst="rect">
            <a:avLst/>
          </a:prstGeom>
          <a:noFill/>
        </p:spPr>
        <p:txBody>
          <a:bodyPr wrap="square" rtlCol="0">
            <a:spAutoFit/>
          </a:bodyPr>
          <a:lstStyle/>
          <a:p>
            <a:r>
              <a:rPr lang="en-US" sz="4800" b="1" dirty="0" err="1">
                <a:latin typeface="+mj-lt"/>
              </a:rPr>
              <a:t>Redis</a:t>
            </a:r>
            <a:r>
              <a:rPr lang="en-US" sz="4800" b="1" dirty="0">
                <a:latin typeface="+mj-lt"/>
              </a:rPr>
              <a:t> Cache</a:t>
            </a:r>
            <a:endParaRPr lang="en-US" sz="1600" dirty="0">
              <a:latin typeface="+mj-lt"/>
            </a:endParaRPr>
          </a:p>
        </p:txBody>
      </p:sp>
      <p:sp>
        <p:nvSpPr>
          <p:cNvPr id="3" name="AutoShape 2" descr="Image result for redis cache">
            <a:extLst>
              <a:ext uri="{FF2B5EF4-FFF2-40B4-BE49-F238E27FC236}">
                <a16:creationId xmlns="" xmlns:a16="http://schemas.microsoft.com/office/drawing/2014/main" id="{7D7B9E36-7914-41AB-9C0B-51CB4FAEA0F6}"/>
              </a:ext>
            </a:extLst>
          </p:cNvPr>
          <p:cNvSpPr>
            <a:spLocks noChangeAspect="1" noChangeArrowheads="1"/>
          </p:cNvSpPr>
          <p:nvPr/>
        </p:nvSpPr>
        <p:spPr bwMode="auto">
          <a:xfrm>
            <a:off x="4293296" y="2801815"/>
            <a:ext cx="354904" cy="76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 xmlns:a16="http://schemas.microsoft.com/office/drawing/2014/main" id="{00B9F704-D405-405C-90DF-0500E0DA6F7C}"/>
              </a:ext>
            </a:extLst>
          </p:cNvPr>
          <p:cNvPicPr>
            <a:picLocks noChangeAspect="1"/>
          </p:cNvPicPr>
          <p:nvPr/>
        </p:nvPicPr>
        <p:blipFill>
          <a:blip r:embed="rId3"/>
          <a:stretch>
            <a:fillRect/>
          </a:stretch>
        </p:blipFill>
        <p:spPr>
          <a:xfrm>
            <a:off x="7177207" y="762000"/>
            <a:ext cx="1357193" cy="1130994"/>
          </a:xfrm>
          <a:prstGeom prst="rect">
            <a:avLst/>
          </a:prstGeom>
        </p:spPr>
      </p:pic>
      <p:sp>
        <p:nvSpPr>
          <p:cNvPr id="8" name="TextBox 7">
            <a:extLst>
              <a:ext uri="{FF2B5EF4-FFF2-40B4-BE49-F238E27FC236}">
                <a16:creationId xmlns="" xmlns:a16="http://schemas.microsoft.com/office/drawing/2014/main" id="{BB5DDB76-AB5A-4225-9645-103D4A28AB3A}"/>
              </a:ext>
            </a:extLst>
          </p:cNvPr>
          <p:cNvSpPr txBox="1"/>
          <p:nvPr/>
        </p:nvSpPr>
        <p:spPr>
          <a:xfrm>
            <a:off x="857250" y="1892994"/>
            <a:ext cx="7581900" cy="4678204"/>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Remote Dictionary Service</a:t>
            </a:r>
          </a:p>
          <a:p>
            <a:pPr marL="285750" indent="-285750">
              <a:buFont typeface="Wingdings" panose="05000000000000000000" pitchFamily="2" charset="2"/>
              <a:buChar char="Ø"/>
            </a:pPr>
            <a:r>
              <a:rPr lang="en-IN" sz="2000" dirty="0"/>
              <a:t>Extremely Fast</a:t>
            </a:r>
          </a:p>
          <a:p>
            <a:pPr marL="285750" indent="-285750">
              <a:buFont typeface="Wingdings" panose="05000000000000000000" pitchFamily="2" charset="2"/>
              <a:buChar char="Ø"/>
            </a:pPr>
            <a:r>
              <a:rPr lang="en-IN" sz="2000" dirty="0"/>
              <a:t>Open source Cache service available</a:t>
            </a:r>
          </a:p>
          <a:p>
            <a:pPr marL="285750" indent="-285750">
              <a:buFont typeface="Wingdings" panose="05000000000000000000" pitchFamily="2" charset="2"/>
              <a:buChar char="Ø"/>
            </a:pPr>
            <a:r>
              <a:rPr lang="en-IN" sz="2000" dirty="0"/>
              <a:t>Great boost to performance</a:t>
            </a:r>
          </a:p>
          <a:p>
            <a:pPr marL="285750" indent="-285750">
              <a:buFont typeface="Wingdings" panose="05000000000000000000" pitchFamily="2" charset="2"/>
              <a:buChar char="Ø"/>
            </a:pPr>
            <a:r>
              <a:rPr lang="en-IN" sz="2000" dirty="0"/>
              <a:t>Available in three tiers</a:t>
            </a:r>
          </a:p>
          <a:p>
            <a:pPr marL="742950" lvl="1" indent="-285750">
              <a:buFont typeface="Wingdings" panose="05000000000000000000" pitchFamily="2" charset="2"/>
              <a:buChar char="Ø"/>
            </a:pPr>
            <a:r>
              <a:rPr lang="en-IN" sz="2000" dirty="0"/>
              <a:t>Basic – Cache service	optimal for dev purpose(non critical workloads)</a:t>
            </a:r>
          </a:p>
          <a:p>
            <a:pPr marL="742950" lvl="1" indent="-285750">
              <a:buFont typeface="Wingdings" panose="05000000000000000000" pitchFamily="2" charset="2"/>
              <a:buChar char="Ø"/>
            </a:pPr>
            <a:r>
              <a:rPr lang="en-IN" sz="2000" dirty="0"/>
              <a:t>Standard – Primary and Secondary Config and High availability SLA</a:t>
            </a:r>
          </a:p>
          <a:p>
            <a:pPr marL="742950" lvl="1" indent="-285750">
              <a:buFont typeface="Wingdings" panose="05000000000000000000" pitchFamily="2" charset="2"/>
              <a:buChar char="Ø"/>
            </a:pPr>
            <a:r>
              <a:rPr lang="en-IN" sz="2000" dirty="0"/>
              <a:t>Premium – Disaster recovery, enhanced security, azure virtual network</a:t>
            </a:r>
          </a:p>
          <a:p>
            <a:pPr marL="285750" indent="-285750">
              <a:buFont typeface="Wingdings" panose="05000000000000000000" pitchFamily="2" charset="2"/>
              <a:buChar char="Ø"/>
            </a:pPr>
            <a:r>
              <a:rPr lang="en-IN" sz="2000" dirty="0"/>
              <a:t>Scripting can be done by LUA language.</a:t>
            </a:r>
          </a:p>
          <a:p>
            <a:pPr marL="285750" indent="-285750">
              <a:buFont typeface="Wingdings" panose="05000000000000000000" pitchFamily="2" charset="2"/>
              <a:buChar char="Ø"/>
            </a:pPr>
            <a:r>
              <a:rPr lang="en-IN" sz="2000" dirty="0"/>
              <a:t>Emerged from Portuguese word which means Moon.</a:t>
            </a:r>
          </a:p>
          <a:p>
            <a:pPr marL="285750" indent="-285750">
              <a:buFont typeface="Wingdings" panose="05000000000000000000" pitchFamily="2" charset="2"/>
              <a:buChar char="Ø"/>
            </a:pPr>
            <a:r>
              <a:rPr lang="en-IN" sz="2000" dirty="0"/>
              <a:t>LUA is a multi paradigm language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4027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773657" y="1713525"/>
            <a:ext cx="4555793" cy="707886"/>
          </a:xfrm>
          <a:prstGeom prst="rect">
            <a:avLst/>
          </a:prstGeom>
          <a:noFill/>
        </p:spPr>
        <p:txBody>
          <a:bodyPr wrap="square" rtlCol="0">
            <a:spAutoFit/>
          </a:bodyPr>
          <a:lstStyle/>
          <a:p>
            <a:r>
              <a:rPr lang="en-US" sz="4000" b="1" dirty="0">
                <a:latin typeface="+mj-lt"/>
              </a:rPr>
              <a:t>Virtual Network</a:t>
            </a:r>
            <a:endParaRPr lang="en-US" sz="1200" dirty="0">
              <a:latin typeface="+mj-lt"/>
            </a:endParaRPr>
          </a:p>
        </p:txBody>
      </p:sp>
      <p:sp>
        <p:nvSpPr>
          <p:cNvPr id="5" name="TextBox 4">
            <a:extLst>
              <a:ext uri="{FF2B5EF4-FFF2-40B4-BE49-F238E27FC236}">
                <a16:creationId xmlns="" xmlns:a16="http://schemas.microsoft.com/office/drawing/2014/main" id="{F3734753-A097-4A65-B79C-593BDBC2964D}"/>
              </a:ext>
            </a:extLst>
          </p:cNvPr>
          <p:cNvSpPr txBox="1"/>
          <p:nvPr/>
        </p:nvSpPr>
        <p:spPr>
          <a:xfrm>
            <a:off x="807776" y="2662064"/>
            <a:ext cx="4555793" cy="707886"/>
          </a:xfrm>
          <a:prstGeom prst="rect">
            <a:avLst/>
          </a:prstGeom>
          <a:noFill/>
        </p:spPr>
        <p:txBody>
          <a:bodyPr wrap="square" rtlCol="0">
            <a:spAutoFit/>
          </a:bodyPr>
          <a:lstStyle/>
          <a:p>
            <a:r>
              <a:rPr lang="en-US" sz="4000" b="1" dirty="0">
                <a:latin typeface="+mj-lt"/>
              </a:rPr>
              <a:t>Web Role</a:t>
            </a:r>
            <a:endParaRPr lang="en-US" sz="1200" dirty="0">
              <a:latin typeface="+mj-lt"/>
            </a:endParaRPr>
          </a:p>
        </p:txBody>
      </p:sp>
      <p:sp>
        <p:nvSpPr>
          <p:cNvPr id="7" name="TextBox 6">
            <a:extLst>
              <a:ext uri="{FF2B5EF4-FFF2-40B4-BE49-F238E27FC236}">
                <a16:creationId xmlns="" xmlns:a16="http://schemas.microsoft.com/office/drawing/2014/main" id="{1303BF93-4FEA-42D4-A06B-8E2A894FA3FD}"/>
              </a:ext>
            </a:extLst>
          </p:cNvPr>
          <p:cNvSpPr txBox="1"/>
          <p:nvPr/>
        </p:nvSpPr>
        <p:spPr>
          <a:xfrm>
            <a:off x="798678" y="3710454"/>
            <a:ext cx="4555793" cy="707886"/>
          </a:xfrm>
          <a:prstGeom prst="rect">
            <a:avLst/>
          </a:prstGeom>
          <a:noFill/>
        </p:spPr>
        <p:txBody>
          <a:bodyPr wrap="square" rtlCol="0">
            <a:spAutoFit/>
          </a:bodyPr>
          <a:lstStyle/>
          <a:p>
            <a:r>
              <a:rPr lang="en-US" sz="4000" b="1" dirty="0">
                <a:latin typeface="+mj-lt"/>
              </a:rPr>
              <a:t>Worker Role</a:t>
            </a:r>
            <a:endParaRPr lang="en-US" sz="1200" dirty="0">
              <a:latin typeface="+mj-lt"/>
            </a:endParaRPr>
          </a:p>
        </p:txBody>
      </p:sp>
      <p:sp>
        <p:nvSpPr>
          <p:cNvPr id="8" name="TextBox 7">
            <a:extLst>
              <a:ext uri="{FF2B5EF4-FFF2-40B4-BE49-F238E27FC236}">
                <a16:creationId xmlns="" xmlns:a16="http://schemas.microsoft.com/office/drawing/2014/main" id="{59BE08AE-AB3A-4911-BEEC-1E1C72AFAA6A}"/>
              </a:ext>
            </a:extLst>
          </p:cNvPr>
          <p:cNvSpPr txBox="1"/>
          <p:nvPr/>
        </p:nvSpPr>
        <p:spPr>
          <a:xfrm>
            <a:off x="807776" y="4758844"/>
            <a:ext cx="4555793" cy="707886"/>
          </a:xfrm>
          <a:prstGeom prst="rect">
            <a:avLst/>
          </a:prstGeom>
          <a:noFill/>
        </p:spPr>
        <p:txBody>
          <a:bodyPr wrap="square" rtlCol="0">
            <a:spAutoFit/>
          </a:bodyPr>
          <a:lstStyle/>
          <a:p>
            <a:r>
              <a:rPr lang="en-US" sz="4000" b="1" dirty="0">
                <a:latin typeface="+mj-lt"/>
              </a:rPr>
              <a:t>Public IP Address</a:t>
            </a:r>
            <a:endParaRPr lang="en-US" sz="1200" dirty="0">
              <a:latin typeface="+mj-lt"/>
            </a:endParaRPr>
          </a:p>
        </p:txBody>
      </p:sp>
      <p:sp>
        <p:nvSpPr>
          <p:cNvPr id="9" name="TextBox 8">
            <a:extLst>
              <a:ext uri="{FF2B5EF4-FFF2-40B4-BE49-F238E27FC236}">
                <a16:creationId xmlns="" xmlns:a16="http://schemas.microsoft.com/office/drawing/2014/main" id="{066B4C14-3266-4167-86DA-5CCC1B6AE6AC}"/>
              </a:ext>
            </a:extLst>
          </p:cNvPr>
          <p:cNvSpPr txBox="1"/>
          <p:nvPr/>
        </p:nvSpPr>
        <p:spPr>
          <a:xfrm>
            <a:off x="457200" y="542024"/>
            <a:ext cx="7162800" cy="830997"/>
          </a:xfrm>
          <a:prstGeom prst="rect">
            <a:avLst/>
          </a:prstGeom>
          <a:noFill/>
        </p:spPr>
        <p:txBody>
          <a:bodyPr wrap="square" rtlCol="0">
            <a:spAutoFit/>
          </a:bodyPr>
          <a:lstStyle/>
          <a:p>
            <a:r>
              <a:rPr lang="en-US" sz="4800" b="1" dirty="0">
                <a:latin typeface="+mj-lt"/>
              </a:rPr>
              <a:t>Other notable components </a:t>
            </a:r>
            <a:endParaRPr lang="en-US" sz="1600" dirty="0">
              <a:latin typeface="+mj-lt"/>
            </a:endParaRPr>
          </a:p>
        </p:txBody>
      </p:sp>
      <p:pic>
        <p:nvPicPr>
          <p:cNvPr id="10" name="Picture 9">
            <a:extLst>
              <a:ext uri="{FF2B5EF4-FFF2-40B4-BE49-F238E27FC236}">
                <a16:creationId xmlns="" xmlns:a16="http://schemas.microsoft.com/office/drawing/2014/main" id="{D2D0B908-8516-4241-AE54-EB9147A5C1F3}"/>
              </a:ext>
            </a:extLst>
          </p:cNvPr>
          <p:cNvPicPr>
            <a:picLocks noChangeAspect="1"/>
          </p:cNvPicPr>
          <p:nvPr/>
        </p:nvPicPr>
        <p:blipFill>
          <a:blip r:embed="rId3"/>
          <a:stretch>
            <a:fillRect/>
          </a:stretch>
        </p:blipFill>
        <p:spPr>
          <a:xfrm>
            <a:off x="4730583" y="1765323"/>
            <a:ext cx="1247775" cy="656088"/>
          </a:xfrm>
          <a:prstGeom prst="rect">
            <a:avLst/>
          </a:prstGeom>
        </p:spPr>
      </p:pic>
      <p:pic>
        <p:nvPicPr>
          <p:cNvPr id="12" name="Picture 11">
            <a:extLst>
              <a:ext uri="{FF2B5EF4-FFF2-40B4-BE49-F238E27FC236}">
                <a16:creationId xmlns="" xmlns:a16="http://schemas.microsoft.com/office/drawing/2014/main" id="{BD616227-0C0A-448C-9BFF-31AA73EC7100}"/>
              </a:ext>
            </a:extLst>
          </p:cNvPr>
          <p:cNvPicPr>
            <a:picLocks noChangeAspect="1"/>
          </p:cNvPicPr>
          <p:nvPr/>
        </p:nvPicPr>
        <p:blipFill>
          <a:blip r:embed="rId4"/>
          <a:stretch>
            <a:fillRect/>
          </a:stretch>
        </p:blipFill>
        <p:spPr>
          <a:xfrm>
            <a:off x="4546090" y="4592274"/>
            <a:ext cx="1634958" cy="859671"/>
          </a:xfrm>
          <a:prstGeom prst="rect">
            <a:avLst/>
          </a:prstGeom>
        </p:spPr>
      </p:pic>
    </p:spTree>
    <p:extLst>
      <p:ext uri="{BB962C8B-B14F-4D97-AF65-F5344CB8AC3E}">
        <p14:creationId xmlns:p14="http://schemas.microsoft.com/office/powerpoint/2010/main" val="301289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381000" y="623450"/>
            <a:ext cx="7924800" cy="830997"/>
          </a:xfrm>
          <a:prstGeom prst="rect">
            <a:avLst/>
          </a:prstGeom>
          <a:noFill/>
        </p:spPr>
        <p:txBody>
          <a:bodyPr wrap="square" rtlCol="0">
            <a:spAutoFit/>
          </a:bodyPr>
          <a:lstStyle/>
          <a:p>
            <a:r>
              <a:rPr lang="en-US" sz="4800" b="1" dirty="0">
                <a:latin typeface="+mj-lt"/>
              </a:rPr>
              <a:t>Application Insights</a:t>
            </a:r>
            <a:endParaRPr lang="en-US" sz="1600" dirty="0">
              <a:latin typeface="+mj-lt"/>
            </a:endParaRPr>
          </a:p>
        </p:txBody>
      </p:sp>
      <p:pic>
        <p:nvPicPr>
          <p:cNvPr id="7" name="Picture 6">
            <a:extLst>
              <a:ext uri="{FF2B5EF4-FFF2-40B4-BE49-F238E27FC236}">
                <a16:creationId xmlns="" xmlns:a16="http://schemas.microsoft.com/office/drawing/2014/main" id="{6EDFFE3A-5AC6-4F3C-9342-07FD16447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914400"/>
            <a:ext cx="1524000" cy="1524000"/>
          </a:xfrm>
          <a:prstGeom prst="rect">
            <a:avLst/>
          </a:prstGeom>
        </p:spPr>
      </p:pic>
      <p:sp>
        <p:nvSpPr>
          <p:cNvPr id="2" name="TextBox 1"/>
          <p:cNvSpPr txBox="1"/>
          <p:nvPr/>
        </p:nvSpPr>
        <p:spPr>
          <a:xfrm>
            <a:off x="762000" y="2438400"/>
            <a:ext cx="723900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Application Performance Management (APM) service for web developers on multiple </a:t>
            </a:r>
            <a:r>
              <a:rPr lang="en-US" dirty="0" smtClean="0"/>
              <a:t>platforms</a:t>
            </a:r>
          </a:p>
          <a:p>
            <a:pPr marL="285750" indent="-285750">
              <a:buFont typeface="Wingdings" panose="05000000000000000000" pitchFamily="2" charset="2"/>
              <a:buChar char="Ø"/>
            </a:pPr>
            <a:r>
              <a:rPr lang="en-US" dirty="0" smtClean="0"/>
              <a:t>Monitor </a:t>
            </a:r>
            <a:r>
              <a:rPr lang="en-US" dirty="0"/>
              <a:t>your live web </a:t>
            </a:r>
            <a:r>
              <a:rPr lang="en-US" dirty="0" smtClean="0"/>
              <a:t>application as dashboards.</a:t>
            </a:r>
          </a:p>
          <a:p>
            <a:pPr marL="742950" lvl="1" indent="-285750">
              <a:buFont typeface="Wingdings" panose="05000000000000000000" pitchFamily="2" charset="2"/>
              <a:buChar char="ü"/>
            </a:pPr>
            <a:r>
              <a:rPr lang="en-US" dirty="0"/>
              <a:t>Request rates, response times, and failure </a:t>
            </a:r>
            <a:r>
              <a:rPr lang="en-US" dirty="0" smtClean="0"/>
              <a:t>rates</a:t>
            </a:r>
          </a:p>
          <a:p>
            <a:pPr marL="742950" lvl="1" indent="-285750">
              <a:buFont typeface="Wingdings" panose="05000000000000000000" pitchFamily="2" charset="2"/>
              <a:buChar char="ü"/>
            </a:pPr>
            <a:r>
              <a:rPr lang="en-US" dirty="0"/>
              <a:t>Exceptions </a:t>
            </a:r>
            <a:endParaRPr lang="en-US" dirty="0" smtClean="0"/>
          </a:p>
          <a:p>
            <a:pPr marL="742950" lvl="1" indent="-285750">
              <a:buFont typeface="Wingdings" panose="05000000000000000000" pitchFamily="2" charset="2"/>
              <a:buChar char="ü"/>
            </a:pPr>
            <a:r>
              <a:rPr lang="en-US" dirty="0"/>
              <a:t>Page views and load </a:t>
            </a:r>
            <a:r>
              <a:rPr lang="en-US" dirty="0" smtClean="0"/>
              <a:t>performance</a:t>
            </a:r>
          </a:p>
          <a:p>
            <a:pPr marL="742950" lvl="1" indent="-285750">
              <a:buFont typeface="Wingdings" panose="05000000000000000000" pitchFamily="2" charset="2"/>
              <a:buChar char="ü"/>
            </a:pPr>
            <a:r>
              <a:rPr lang="en-US" dirty="0"/>
              <a:t>User and session counts.</a:t>
            </a:r>
            <a:endParaRPr lang="en-US" dirty="0" smtClean="0"/>
          </a:p>
        </p:txBody>
      </p:sp>
    </p:spTree>
    <p:extLst>
      <p:ext uri="{BB962C8B-B14F-4D97-AF65-F5344CB8AC3E}">
        <p14:creationId xmlns:p14="http://schemas.microsoft.com/office/powerpoint/2010/main" val="263602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2133600" y="2438400"/>
            <a:ext cx="4267200" cy="830997"/>
          </a:xfrm>
          <a:prstGeom prst="rect">
            <a:avLst/>
          </a:prstGeom>
          <a:noFill/>
        </p:spPr>
        <p:txBody>
          <a:bodyPr wrap="square" rtlCol="0">
            <a:spAutoFit/>
          </a:bodyPr>
          <a:lstStyle/>
          <a:p>
            <a:r>
              <a:rPr lang="en-US" sz="4800" b="1" dirty="0">
                <a:latin typeface="+mj-lt"/>
              </a:rPr>
              <a:t>Demo of Portal</a:t>
            </a:r>
            <a:endParaRPr lang="en-US" sz="1600" dirty="0">
              <a:latin typeface="+mj-lt"/>
            </a:endParaRPr>
          </a:p>
        </p:txBody>
      </p:sp>
      <p:pic>
        <p:nvPicPr>
          <p:cNvPr id="5" name="Picture 2" descr="C:\Users\senparth\Pictures\azure\dem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124200"/>
            <a:ext cx="25146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2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5" name="TextBox 4"/>
          <p:cNvSpPr txBox="1"/>
          <p:nvPr/>
        </p:nvSpPr>
        <p:spPr>
          <a:xfrm>
            <a:off x="609600" y="618699"/>
            <a:ext cx="7467600" cy="723275"/>
          </a:xfrm>
          <a:prstGeom prst="rect">
            <a:avLst/>
          </a:prstGeom>
          <a:noFill/>
        </p:spPr>
        <p:txBody>
          <a:bodyPr wrap="square" rtlCol="0">
            <a:spAutoFit/>
          </a:bodyPr>
          <a:lstStyle/>
          <a:p>
            <a:pPr algn="ctr"/>
            <a:r>
              <a:rPr lang="en-US" sz="4100" b="1" dirty="0">
                <a:solidFill>
                  <a:srgbClr val="464646"/>
                </a:solidFill>
                <a:effectLst>
                  <a:outerShdw blurRad="31750" dist="25400" dir="5400000" algn="tl" rotWithShape="0">
                    <a:srgbClr val="000000">
                      <a:alpha val="25000"/>
                    </a:srgbClr>
                  </a:outerShdw>
                </a:effectLst>
                <a:latin typeface="+mj-lt"/>
                <a:ea typeface="+mj-ea"/>
                <a:cs typeface="+mj-cs"/>
              </a:rPr>
              <a:t>Agenda</a:t>
            </a:r>
            <a:endParaRPr lang="en-US" sz="3200" b="1" dirty="0">
              <a:latin typeface="+mj-lt"/>
            </a:endParaRPr>
          </a:p>
        </p:txBody>
      </p:sp>
      <p:sp>
        <p:nvSpPr>
          <p:cNvPr id="6" name="TextBox 5"/>
          <p:cNvSpPr txBox="1"/>
          <p:nvPr/>
        </p:nvSpPr>
        <p:spPr>
          <a:xfrm>
            <a:off x="1420091" y="1524000"/>
            <a:ext cx="4218710" cy="5170646"/>
          </a:xfrm>
          <a:prstGeom prst="rect">
            <a:avLst/>
          </a:prstGeom>
          <a:noFill/>
        </p:spPr>
        <p:txBody>
          <a:bodyPr wrap="square" rtlCol="0">
            <a:spAutoFit/>
          </a:bodyPr>
          <a:lstStyle/>
          <a:p>
            <a:pPr marL="285750" indent="-285750">
              <a:buBlip>
                <a:blip r:embed="rId4"/>
              </a:buBlip>
            </a:pPr>
            <a:r>
              <a:rPr lang="en-US" sz="2400" dirty="0" smtClean="0"/>
              <a:t>Introduction</a:t>
            </a:r>
          </a:p>
          <a:p>
            <a:endParaRPr lang="en-US" sz="2400" dirty="0"/>
          </a:p>
          <a:p>
            <a:pPr marL="285750" indent="-285750">
              <a:buBlip>
                <a:blip r:embed="rId4"/>
              </a:buBlip>
            </a:pPr>
            <a:r>
              <a:rPr lang="en-US" sz="2400" dirty="0"/>
              <a:t>Brief Flashback of </a:t>
            </a:r>
            <a:r>
              <a:rPr lang="en-US" sz="2400" dirty="0" smtClean="0"/>
              <a:t>Cloud</a:t>
            </a:r>
          </a:p>
          <a:p>
            <a:endParaRPr lang="en-US" sz="2400" dirty="0"/>
          </a:p>
          <a:p>
            <a:pPr marL="285750" indent="-285750">
              <a:buBlip>
                <a:blip r:embed="rId4"/>
              </a:buBlip>
            </a:pPr>
            <a:r>
              <a:rPr lang="en-US" sz="2400" dirty="0"/>
              <a:t>Azure – What and </a:t>
            </a:r>
            <a:r>
              <a:rPr lang="en-US" sz="2400" dirty="0" smtClean="0"/>
              <a:t>Why</a:t>
            </a:r>
          </a:p>
          <a:p>
            <a:endParaRPr lang="en-US" sz="2400" dirty="0"/>
          </a:p>
          <a:p>
            <a:pPr marL="285750" indent="-285750">
              <a:buBlip>
                <a:blip r:embed="rId4"/>
              </a:buBlip>
            </a:pPr>
            <a:r>
              <a:rPr lang="en-US" sz="2400" dirty="0" err="1"/>
              <a:t>PaaS</a:t>
            </a:r>
            <a:r>
              <a:rPr lang="en-US" sz="2400" dirty="0"/>
              <a:t>, </a:t>
            </a:r>
            <a:r>
              <a:rPr lang="en-US" sz="2400" dirty="0" err="1"/>
              <a:t>IaaS</a:t>
            </a:r>
            <a:r>
              <a:rPr lang="en-US" sz="2400" dirty="0"/>
              <a:t> and </a:t>
            </a:r>
            <a:r>
              <a:rPr lang="en-US" sz="2400" dirty="0" err="1"/>
              <a:t>SaaS</a:t>
            </a:r>
            <a:r>
              <a:rPr lang="en-US" sz="2400" dirty="0"/>
              <a:t> models</a:t>
            </a:r>
          </a:p>
          <a:p>
            <a:pPr marL="285750" indent="-285750">
              <a:buBlip>
                <a:blip r:embed="rId4"/>
              </a:buBlip>
            </a:pPr>
            <a:endParaRPr lang="en-US" sz="2400" dirty="0" smtClean="0"/>
          </a:p>
          <a:p>
            <a:pPr marL="285750" indent="-285750">
              <a:buBlip>
                <a:blip r:embed="rId4"/>
              </a:buBlip>
            </a:pPr>
            <a:r>
              <a:rPr lang="en-US" sz="2400" dirty="0" smtClean="0"/>
              <a:t>Azure </a:t>
            </a:r>
            <a:r>
              <a:rPr lang="en-US" sz="2400" dirty="0"/>
              <a:t>Architecture</a:t>
            </a:r>
          </a:p>
          <a:p>
            <a:pPr marL="285750" indent="-285750">
              <a:buBlip>
                <a:blip r:embed="rId4"/>
              </a:buBlip>
            </a:pPr>
            <a:endParaRPr lang="en-US" sz="2400" dirty="0" smtClean="0"/>
          </a:p>
          <a:p>
            <a:pPr marL="285750" indent="-285750">
              <a:buBlip>
                <a:blip r:embed="rId4"/>
              </a:buBlip>
            </a:pPr>
            <a:r>
              <a:rPr lang="en-US" sz="2400" dirty="0" smtClean="0"/>
              <a:t>Components </a:t>
            </a:r>
            <a:r>
              <a:rPr lang="en-US" sz="2400" dirty="0"/>
              <a:t>of </a:t>
            </a:r>
            <a:r>
              <a:rPr lang="en-US" sz="2400" dirty="0" smtClean="0"/>
              <a:t>Azure</a:t>
            </a:r>
          </a:p>
          <a:p>
            <a:pPr marL="285750" indent="-285750">
              <a:buBlip>
                <a:blip r:embed="rId4"/>
              </a:buBlip>
            </a:pPr>
            <a:endParaRPr lang="en-US" sz="2400" dirty="0" smtClean="0"/>
          </a:p>
          <a:p>
            <a:pPr marL="285750" indent="-285750">
              <a:buBlip>
                <a:blip r:embed="rId4"/>
              </a:buBlip>
            </a:pPr>
            <a:r>
              <a:rPr lang="en-US" sz="2400" dirty="0" smtClean="0"/>
              <a:t>Azure portal demo</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6561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grpSp>
        <p:nvGrpSpPr>
          <p:cNvPr id="13" name="Group 12"/>
          <p:cNvGrpSpPr/>
          <p:nvPr/>
        </p:nvGrpSpPr>
        <p:grpSpPr>
          <a:xfrm>
            <a:off x="4409807" y="1190767"/>
            <a:ext cx="3591194" cy="1856848"/>
            <a:chOff x="5997643" y="1214472"/>
            <a:chExt cx="5486404" cy="2748820"/>
          </a:xfrm>
        </p:grpSpPr>
        <p:sp>
          <p:nvSpPr>
            <p:cNvPr id="14" name="Arrow Bar"/>
            <p:cNvSpPr/>
            <p:nvPr/>
          </p:nvSpPr>
          <p:spPr bwMode="gray">
            <a:xfrm>
              <a:off x="5997647" y="1214472"/>
              <a:ext cx="5486400" cy="1841377"/>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752761"/>
              <a:r>
                <a:rPr lang="en-US" sz="3300" dirty="0">
                  <a:gradFill>
                    <a:gsLst>
                      <a:gs pos="2917">
                        <a:srgbClr val="FFFFFF">
                          <a:alpha val="9804"/>
                        </a:srgbClr>
                      </a:gs>
                      <a:gs pos="30000">
                        <a:srgbClr val="FFFFFF"/>
                      </a:gs>
                    </a:gsLst>
                    <a:lin ang="5400000" scaled="0"/>
                  </a:gradFill>
                  <a:ea typeface="Segoe UI" pitchFamily="34" charset="0"/>
                  <a:cs typeface="Segoe UI" pitchFamily="34" charset="0"/>
                </a:rPr>
                <a:t>Learning</a:t>
              </a:r>
            </a:p>
          </p:txBody>
        </p:sp>
        <p:sp>
          <p:nvSpPr>
            <p:cNvPr id="15" name="Rectangle 14"/>
            <p:cNvSpPr/>
            <p:nvPr/>
          </p:nvSpPr>
          <p:spPr bwMode="auto">
            <a:xfrm>
              <a:off x="5997643" y="3046651"/>
              <a:ext cx="5481391"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752761"/>
              <a:endParaRPr lang="en-US" dirty="0">
                <a:solidFill>
                  <a:srgbClr val="FFFFFF">
                    <a:lumMod val="20000"/>
                    <a:lumOff val="80000"/>
                    <a:alpha val="99000"/>
                  </a:srgbClr>
                </a:solidFill>
                <a:ea typeface="Segoe UI" pitchFamily="34" charset="0"/>
                <a:cs typeface="Segoe UI" pitchFamily="34" charset="0"/>
              </a:endParaRPr>
            </a:p>
          </p:txBody>
        </p:sp>
        <p:sp>
          <p:nvSpPr>
            <p:cNvPr id="16" name="Rectangle 15"/>
            <p:cNvSpPr/>
            <p:nvPr/>
          </p:nvSpPr>
          <p:spPr>
            <a:xfrm>
              <a:off x="6570121" y="3108285"/>
              <a:ext cx="4823203" cy="298209"/>
            </a:xfrm>
            <a:prstGeom prst="rect">
              <a:avLst/>
            </a:prstGeom>
          </p:spPr>
          <p:txBody>
            <a:bodyPr wrap="none" lIns="182880">
              <a:spAutoFit/>
            </a:bodyPr>
            <a:lstStyle/>
            <a:p>
              <a:pPr marL="0" lvl="1">
                <a:tabLst>
                  <a:tab pos="1506017" algn="l"/>
                </a:tabLst>
              </a:pPr>
              <a:r>
                <a:rPr lang="en-US" sz="1300" dirty="0">
                  <a:gradFill>
                    <a:gsLst>
                      <a:gs pos="1250">
                        <a:srgbClr val="505050"/>
                      </a:gs>
                      <a:gs pos="100000">
                        <a:srgbClr val="505050"/>
                      </a:gs>
                    </a:gsLst>
                    <a:lin ang="5400000" scaled="0"/>
                  </a:gradFill>
                  <a:ea typeface="Segoe UI" pitchFamily="34" charset="0"/>
                  <a:cs typeface="Segoe UI" pitchFamily="34" charset="0"/>
                </a:rPr>
                <a:t>Microsoft Certification &amp; Training Resources</a:t>
              </a:r>
            </a:p>
          </p:txBody>
        </p:sp>
        <p:sp>
          <p:nvSpPr>
            <p:cNvPr id="17" name="Rectangle 16"/>
            <p:cNvSpPr/>
            <p:nvPr/>
          </p:nvSpPr>
          <p:spPr bwMode="white">
            <a:xfrm>
              <a:off x="6591784" y="3459509"/>
              <a:ext cx="4620540" cy="376684"/>
            </a:xfrm>
            <a:prstGeom prst="rect">
              <a:avLst/>
            </a:prstGeom>
          </p:spPr>
          <p:txBody>
            <a:bodyPr wrap="square" lIns="182880">
              <a:spAutoFit/>
            </a:bodyPr>
            <a:lstStyle/>
            <a:p>
              <a:r>
                <a:rPr lang="en-US" dirty="0">
                  <a:solidFill>
                    <a:srgbClr val="FFFFFF"/>
                  </a:solidFill>
                  <a:hlinkClick r:id="rId3"/>
                </a:rPr>
                <a:t>www.microsoft.com/learning </a:t>
              </a:r>
              <a:endParaRPr lang="en-US" sz="1300" dirty="0">
                <a:solidFill>
                  <a:srgbClr val="FFFFFF"/>
                </a:solidFill>
              </a:endParaRPr>
            </a:p>
          </p:txBody>
        </p:sp>
        <p:sp>
          <p:nvSpPr>
            <p:cNvPr id="18" name="Freeform 19"/>
            <p:cNvSpPr>
              <a:spLocks noEditPoints="1"/>
            </p:cNvSpPr>
            <p:nvPr/>
          </p:nvSpPr>
          <p:spPr bwMode="black">
            <a:xfrm>
              <a:off x="6168926" y="3307327"/>
              <a:ext cx="393700" cy="395287"/>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5" name="Group 24"/>
          <p:cNvGrpSpPr/>
          <p:nvPr/>
        </p:nvGrpSpPr>
        <p:grpSpPr>
          <a:xfrm>
            <a:off x="291392" y="3404494"/>
            <a:ext cx="3845150" cy="1692498"/>
            <a:chOff x="274639" y="3947146"/>
            <a:chExt cx="5476342" cy="2889911"/>
          </a:xfrm>
        </p:grpSpPr>
        <p:sp>
          <p:nvSpPr>
            <p:cNvPr id="26" name="TechEd Tile"/>
            <p:cNvSpPr/>
            <p:nvPr/>
          </p:nvSpPr>
          <p:spPr bwMode="gray">
            <a:xfrm>
              <a:off x="274639" y="3947146"/>
              <a:ext cx="5476339" cy="18345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752761"/>
              <a:r>
                <a:rPr lang="en-US" sz="3300" dirty="0">
                  <a:gradFill>
                    <a:gsLst>
                      <a:gs pos="2917">
                        <a:srgbClr val="FFFFFF">
                          <a:alpha val="9804"/>
                        </a:srgbClr>
                      </a:gs>
                      <a:gs pos="30000">
                        <a:srgbClr val="FFFFFF"/>
                      </a:gs>
                    </a:gsLst>
                    <a:lin ang="5400000" scaled="0"/>
                  </a:gradFill>
                  <a:ea typeface="Segoe UI" pitchFamily="34" charset="0"/>
                  <a:cs typeface="Segoe UI" pitchFamily="34" charset="0"/>
                </a:rPr>
                <a:t>TechNet</a:t>
              </a:r>
            </a:p>
          </p:txBody>
        </p:sp>
        <p:sp>
          <p:nvSpPr>
            <p:cNvPr id="27" name="Rectangle 26"/>
            <p:cNvSpPr/>
            <p:nvPr/>
          </p:nvSpPr>
          <p:spPr bwMode="auto">
            <a:xfrm>
              <a:off x="274639" y="5766010"/>
              <a:ext cx="5476342"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752761"/>
              <a:endParaRPr lang="en-US" dirty="0">
                <a:solidFill>
                  <a:srgbClr val="FFFFFF">
                    <a:lumMod val="20000"/>
                    <a:lumOff val="80000"/>
                    <a:alpha val="99000"/>
                  </a:srgbClr>
                </a:solidFill>
                <a:ea typeface="Segoe UI" pitchFamily="34" charset="0"/>
                <a:cs typeface="Segoe UI" pitchFamily="34" charset="0"/>
              </a:endParaRPr>
            </a:p>
          </p:txBody>
        </p:sp>
        <p:sp>
          <p:nvSpPr>
            <p:cNvPr id="28" name="Rectangle 27"/>
            <p:cNvSpPr/>
            <p:nvPr/>
          </p:nvSpPr>
          <p:spPr>
            <a:xfrm>
              <a:off x="862109" y="5827493"/>
              <a:ext cx="3368055" cy="298209"/>
            </a:xfrm>
            <a:prstGeom prst="rect">
              <a:avLst/>
            </a:prstGeom>
          </p:spPr>
          <p:txBody>
            <a:bodyPr wrap="none" lIns="182880">
              <a:spAutoFit/>
            </a:bodyPr>
            <a:lstStyle/>
            <a:p>
              <a:pPr marL="0" lvl="1">
                <a:tabLst>
                  <a:tab pos="1506017" algn="l"/>
                </a:tabLst>
              </a:pPr>
              <a:r>
                <a:rPr lang="en-US" sz="1300" dirty="0">
                  <a:gradFill>
                    <a:gsLst>
                      <a:gs pos="1250">
                        <a:srgbClr val="505050"/>
                      </a:gs>
                      <a:gs pos="100000">
                        <a:srgbClr val="505050"/>
                      </a:gs>
                    </a:gsLst>
                    <a:lin ang="5400000" scaled="0"/>
                  </a:gradFill>
                  <a:ea typeface="Segoe UI" pitchFamily="34" charset="0"/>
                  <a:cs typeface="Segoe UI" pitchFamily="34" charset="0"/>
                </a:rPr>
                <a:t>Resources for IT Professionals</a:t>
              </a:r>
            </a:p>
          </p:txBody>
        </p:sp>
        <p:sp>
          <p:nvSpPr>
            <p:cNvPr id="29" name="Rectangle 28"/>
            <p:cNvSpPr/>
            <p:nvPr/>
          </p:nvSpPr>
          <p:spPr bwMode="white">
            <a:xfrm>
              <a:off x="860289" y="6177859"/>
              <a:ext cx="4169859" cy="659198"/>
            </a:xfrm>
            <a:prstGeom prst="rect">
              <a:avLst/>
            </a:prstGeom>
          </p:spPr>
          <p:txBody>
            <a:bodyPr wrap="square" lIns="182880">
              <a:spAutoFit/>
            </a:bodyPr>
            <a:lstStyle/>
            <a:p>
              <a:pPr>
                <a:spcBef>
                  <a:spcPts val="494"/>
                </a:spcBef>
                <a:buSzPct val="120000"/>
                <a:tabLst>
                  <a:tab pos="1506017" algn="l"/>
                </a:tabLst>
                <a:defRPr/>
              </a:pPr>
              <a:r>
                <a:rPr lang="en-US" dirty="0">
                  <a:solidFill>
                    <a:srgbClr val="FFFFFF"/>
                  </a:solidFill>
                  <a:hlinkClick r:id="rId4"/>
                </a:rPr>
                <a:t>http://microsoft.com/technet  </a:t>
              </a:r>
              <a:endParaRPr lang="en-US" dirty="0">
                <a:solidFill>
                  <a:srgbClr val="FFFFFF"/>
                </a:solidFill>
              </a:endParaRPr>
            </a:p>
          </p:txBody>
        </p:sp>
        <p:sp>
          <p:nvSpPr>
            <p:cNvPr id="30" name="Freeform 54"/>
            <p:cNvSpPr>
              <a:spLocks noEditPoints="1"/>
            </p:cNvSpPr>
            <p:nvPr/>
          </p:nvSpPr>
          <p:spPr bwMode="black">
            <a:xfrm>
              <a:off x="444595" y="6020803"/>
              <a:ext cx="441325" cy="40481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1" name="Group 30"/>
          <p:cNvGrpSpPr/>
          <p:nvPr/>
        </p:nvGrpSpPr>
        <p:grpSpPr>
          <a:xfrm>
            <a:off x="201930" y="1190767"/>
            <a:ext cx="4025295" cy="1856848"/>
            <a:chOff x="274639" y="1214472"/>
            <a:chExt cx="5476342" cy="2897757"/>
          </a:xfrm>
        </p:grpSpPr>
        <p:sp>
          <p:nvSpPr>
            <p:cNvPr id="32" name="Rectangle 31"/>
            <p:cNvSpPr/>
            <p:nvPr/>
          </p:nvSpPr>
          <p:spPr bwMode="auto">
            <a:xfrm>
              <a:off x="274639" y="3040063"/>
              <a:ext cx="5476342" cy="91688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752761"/>
              <a:endParaRPr lang="en-US" dirty="0">
                <a:solidFill>
                  <a:srgbClr val="FFFFFF">
                    <a:lumMod val="20000"/>
                    <a:lumOff val="80000"/>
                    <a:alpha val="99000"/>
                  </a:srgbClr>
                </a:solidFill>
                <a:ea typeface="Segoe UI" pitchFamily="34" charset="0"/>
                <a:cs typeface="Segoe UI" pitchFamily="34" charset="0"/>
              </a:endParaRPr>
            </a:p>
          </p:txBody>
        </p:sp>
        <p:sp>
          <p:nvSpPr>
            <p:cNvPr id="33" name="Rectangle 32"/>
            <p:cNvSpPr/>
            <p:nvPr/>
          </p:nvSpPr>
          <p:spPr>
            <a:xfrm>
              <a:off x="860289" y="3101713"/>
              <a:ext cx="2399960" cy="298209"/>
            </a:xfrm>
            <a:prstGeom prst="rect">
              <a:avLst/>
            </a:prstGeom>
          </p:spPr>
          <p:txBody>
            <a:bodyPr wrap="none" lIns="182880">
              <a:spAutoFit/>
            </a:bodyPr>
            <a:lstStyle/>
            <a:p>
              <a:pPr marL="0" lvl="1">
                <a:tabLst>
                  <a:tab pos="1506017" algn="l"/>
                </a:tabLst>
              </a:pPr>
              <a:r>
                <a:rPr lang="en-US" sz="1300" dirty="0">
                  <a:gradFill>
                    <a:gsLst>
                      <a:gs pos="1250">
                        <a:srgbClr val="505050"/>
                      </a:gs>
                      <a:gs pos="100000">
                        <a:srgbClr val="505050"/>
                      </a:gs>
                    </a:gsLst>
                    <a:lin ang="5400000" scaled="0"/>
                  </a:gradFill>
                  <a:ea typeface="Segoe UI" pitchFamily="34" charset="0"/>
                  <a:cs typeface="Segoe UI" pitchFamily="34" charset="0"/>
                </a:rPr>
                <a:t>Sessions on Demand</a:t>
              </a:r>
            </a:p>
          </p:txBody>
        </p:sp>
        <p:sp>
          <p:nvSpPr>
            <p:cNvPr id="34" name="Rectangle 33"/>
            <p:cNvSpPr/>
            <p:nvPr/>
          </p:nvSpPr>
          <p:spPr bwMode="white">
            <a:xfrm>
              <a:off x="862107" y="3453031"/>
              <a:ext cx="4642203" cy="659198"/>
            </a:xfrm>
            <a:prstGeom prst="rect">
              <a:avLst/>
            </a:prstGeom>
          </p:spPr>
          <p:txBody>
            <a:bodyPr wrap="square" lIns="182880">
              <a:spAutoFit/>
            </a:bodyPr>
            <a:lstStyle/>
            <a:p>
              <a:r>
                <a:rPr lang="en-US" u="sng" dirty="0">
                  <a:solidFill>
                    <a:srgbClr val="FFFFFF"/>
                  </a:solidFill>
                  <a:hlinkClick r:id="rId5"/>
                </a:rPr>
                <a:t>http://channel9.msdn.com/Events/TechEd</a:t>
              </a:r>
              <a:endParaRPr lang="en-US" dirty="0">
                <a:solidFill>
                  <a:srgbClr val="FFFFFF"/>
                </a:solidFill>
              </a:endParaRPr>
            </a:p>
          </p:txBody>
        </p:sp>
        <p:sp>
          <p:nvSpPr>
            <p:cNvPr id="35" name="Freeform 25"/>
            <p:cNvSpPr>
              <a:spLocks noEditPoints="1"/>
            </p:cNvSpPr>
            <p:nvPr/>
          </p:nvSpPr>
          <p:spPr bwMode="black">
            <a:xfrm flipH="1">
              <a:off x="468408" y="3294205"/>
              <a:ext cx="393700" cy="393700"/>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pic>
          <p:nvPicPr>
            <p:cNvPr id="36" name="Picture 35"/>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74639" y="1214472"/>
              <a:ext cx="5474682" cy="1841152"/>
            </a:xfrm>
            <a:prstGeom prst="rect">
              <a:avLst/>
            </a:prstGeom>
          </p:spPr>
        </p:pic>
      </p:grpSp>
      <p:grpSp>
        <p:nvGrpSpPr>
          <p:cNvPr id="3" name="Group 2"/>
          <p:cNvGrpSpPr/>
          <p:nvPr/>
        </p:nvGrpSpPr>
        <p:grpSpPr>
          <a:xfrm>
            <a:off x="4393860" y="3404494"/>
            <a:ext cx="3834129" cy="1990620"/>
            <a:chOff x="5997643" y="3946350"/>
            <a:chExt cx="5481393" cy="2890707"/>
          </a:xfrm>
        </p:grpSpPr>
        <p:sp>
          <p:nvSpPr>
            <p:cNvPr id="20" name="Title Tile"/>
            <p:cNvSpPr/>
            <p:nvPr/>
          </p:nvSpPr>
          <p:spPr bwMode="gray">
            <a:xfrm>
              <a:off x="5997647" y="3946350"/>
              <a:ext cx="5481387" cy="1835295"/>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752761"/>
              <a:r>
                <a:rPr lang="en-US" sz="3300" dirty="0">
                  <a:gradFill>
                    <a:gsLst>
                      <a:gs pos="2917">
                        <a:srgbClr val="FFFFFF">
                          <a:alpha val="9804"/>
                        </a:srgbClr>
                      </a:gs>
                      <a:gs pos="30000">
                        <a:srgbClr val="FFFFFF"/>
                      </a:gs>
                    </a:gsLst>
                    <a:lin ang="5400000" scaled="0"/>
                  </a:gradFill>
                  <a:ea typeface="Segoe UI" pitchFamily="34" charset="0"/>
                  <a:cs typeface="Segoe UI" pitchFamily="34" charset="0"/>
                </a:rPr>
                <a:t>Developer Network</a:t>
              </a:r>
            </a:p>
          </p:txBody>
        </p:sp>
        <p:sp>
          <p:nvSpPr>
            <p:cNvPr id="21" name="Rectangle 20"/>
            <p:cNvSpPr/>
            <p:nvPr/>
          </p:nvSpPr>
          <p:spPr bwMode="auto">
            <a:xfrm>
              <a:off x="5997643" y="5766010"/>
              <a:ext cx="5481393"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752761"/>
              <a:endParaRPr lang="en-US" dirty="0">
                <a:solidFill>
                  <a:srgbClr val="FFFFFF">
                    <a:lumMod val="20000"/>
                    <a:lumOff val="80000"/>
                    <a:alpha val="99000"/>
                  </a:srgbClr>
                </a:solidFill>
                <a:ea typeface="Segoe UI" pitchFamily="34" charset="0"/>
                <a:cs typeface="Segoe UI" pitchFamily="34" charset="0"/>
              </a:endParaRPr>
            </a:p>
          </p:txBody>
        </p:sp>
        <p:sp>
          <p:nvSpPr>
            <p:cNvPr id="23" name="Rectangle 22"/>
            <p:cNvSpPr/>
            <p:nvPr/>
          </p:nvSpPr>
          <p:spPr bwMode="white">
            <a:xfrm>
              <a:off x="6569972" y="6177859"/>
              <a:ext cx="4642353" cy="659198"/>
            </a:xfrm>
            <a:prstGeom prst="rect">
              <a:avLst/>
            </a:prstGeom>
          </p:spPr>
          <p:txBody>
            <a:bodyPr wrap="square" lIns="182880">
              <a:spAutoFit/>
            </a:bodyPr>
            <a:lstStyle/>
            <a:p>
              <a:r>
                <a:rPr lang="en-US" dirty="0">
                  <a:solidFill>
                    <a:srgbClr val="FFFFFF"/>
                  </a:solidFill>
                  <a:hlinkClick r:id="rId7"/>
                </a:rPr>
                <a:t>http://developer.microsoft.com </a:t>
              </a:r>
              <a:endParaRPr lang="en-US" dirty="0">
                <a:solidFill>
                  <a:srgbClr val="FFFFFF"/>
                </a:solidFill>
              </a:endParaRPr>
            </a:p>
          </p:txBody>
        </p:sp>
        <p:sp>
          <p:nvSpPr>
            <p:cNvPr id="37" name="Freeform 54"/>
            <p:cNvSpPr>
              <a:spLocks noEditPoints="1"/>
            </p:cNvSpPr>
            <p:nvPr/>
          </p:nvSpPr>
          <p:spPr bwMode="black">
            <a:xfrm>
              <a:off x="6121301" y="6038298"/>
              <a:ext cx="441325" cy="40481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9" name="TextBox 38"/>
          <p:cNvSpPr txBox="1"/>
          <p:nvPr/>
        </p:nvSpPr>
        <p:spPr>
          <a:xfrm>
            <a:off x="489134" y="429890"/>
            <a:ext cx="4267200" cy="830997"/>
          </a:xfrm>
          <a:prstGeom prst="rect">
            <a:avLst/>
          </a:prstGeom>
          <a:noFill/>
        </p:spPr>
        <p:txBody>
          <a:bodyPr wrap="square" rtlCol="0">
            <a:spAutoFit/>
          </a:bodyPr>
          <a:lstStyle/>
          <a:p>
            <a:r>
              <a:rPr lang="en-US" sz="4800" b="1" dirty="0">
                <a:latin typeface="+mj-lt"/>
              </a:rPr>
              <a:t>References</a:t>
            </a:r>
          </a:p>
        </p:txBody>
      </p:sp>
    </p:spTree>
    <p:extLst>
      <p:ext uri="{BB962C8B-B14F-4D97-AF65-F5344CB8AC3E}">
        <p14:creationId xmlns:p14="http://schemas.microsoft.com/office/powerpoint/2010/main" val="25778147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100000" fill="hold" nodeType="withEffect">
                                  <p:stCondLst>
                                    <p:cond delay="0"/>
                                  </p:stCondLst>
                                  <p:childTnLst>
                                    <p:animMotion origin="layout" path="M -0.02413 3.26827E-6 L 0 3.26827E-6 " pathEditMode="relative" rAng="0" ptsTypes="AA">
                                      <p:cBhvr>
                                        <p:cTn id="9" dur="750" fill="hold"/>
                                        <p:tgtEl>
                                          <p:spTgt spid="31"/>
                                        </p:tgtEl>
                                        <p:attrNameLst>
                                          <p:attrName>ppt_x</p:attrName>
                                          <p:attrName>ppt_y</p:attrName>
                                        </p:attrNameLst>
                                      </p:cBhvr>
                                      <p:rCtr x="1200" y="0"/>
                                    </p:animMotion>
                                  </p:childTnLst>
                                </p:cTn>
                              </p:par>
                              <p:par>
                                <p:cTn id="10" presetID="10" presetClass="entr" presetSubtype="0" fill="hold" nodeType="withEffect">
                                  <p:stCondLst>
                                    <p:cond delay="1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par>
                                <p:cTn id="13" presetID="63" presetClass="path" presetSubtype="0" decel="100000" fill="hold" nodeType="withEffect">
                                  <p:stCondLst>
                                    <p:cond delay="100"/>
                                  </p:stCondLst>
                                  <p:childTnLst>
                                    <p:animMotion origin="layout" path="M -0.02413 3.26827E-6 L 0 3.26827E-6 " pathEditMode="relative" rAng="0" ptsTypes="AA">
                                      <p:cBhvr>
                                        <p:cTn id="14" dur="750" fill="hold"/>
                                        <p:tgtEl>
                                          <p:spTgt spid="13"/>
                                        </p:tgtEl>
                                        <p:attrNameLst>
                                          <p:attrName>ppt_x</p:attrName>
                                          <p:attrName>ppt_y</p:attrName>
                                        </p:attrNameLst>
                                      </p:cBhvr>
                                      <p:rCtr x="1200" y="0"/>
                                    </p:animMotion>
                                  </p:childTnLst>
                                </p:cTn>
                              </p:par>
                              <p:par>
                                <p:cTn id="15" presetID="10" presetClass="entr" presetSubtype="0" fill="hold" nodeType="withEffect">
                                  <p:stCondLst>
                                    <p:cond delay="2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750"/>
                                        <p:tgtEl>
                                          <p:spTgt spid="25"/>
                                        </p:tgtEl>
                                      </p:cBhvr>
                                    </p:animEffect>
                                  </p:childTnLst>
                                </p:cTn>
                              </p:par>
                              <p:par>
                                <p:cTn id="18" presetID="63" presetClass="path" presetSubtype="0" decel="100000" fill="hold" nodeType="withEffect">
                                  <p:stCondLst>
                                    <p:cond delay="200"/>
                                  </p:stCondLst>
                                  <p:childTnLst>
                                    <p:animMotion origin="layout" path="M -0.02413 3.26827E-6 L 0 3.26827E-6 " pathEditMode="relative" rAng="0" ptsTypes="AA">
                                      <p:cBhvr>
                                        <p:cTn id="19" dur="750" fill="hold"/>
                                        <p:tgtEl>
                                          <p:spTgt spid="25"/>
                                        </p:tgtEl>
                                        <p:attrNameLst>
                                          <p:attrName>ppt_x</p:attrName>
                                          <p:attrName>ppt_y</p:attrName>
                                        </p:attrNameLst>
                                      </p:cBhvr>
                                      <p:rCtr x="1200" y="0"/>
                                    </p:animMotion>
                                  </p:childTnLst>
                                </p:cTn>
                              </p:par>
                              <p:par>
                                <p:cTn id="20" presetID="10" presetClass="entr" presetSubtype="0" fill="hold" nodeType="withEffect">
                                  <p:stCondLst>
                                    <p:cond delay="3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750"/>
                                        <p:tgtEl>
                                          <p:spTgt spid="3"/>
                                        </p:tgtEl>
                                      </p:cBhvr>
                                    </p:animEffect>
                                  </p:childTnLst>
                                </p:cTn>
                              </p:par>
                              <p:par>
                                <p:cTn id="23" presetID="63" presetClass="path" presetSubtype="0" decel="100000" fill="hold" nodeType="withEffect">
                                  <p:stCondLst>
                                    <p:cond delay="300"/>
                                  </p:stCondLst>
                                  <p:childTnLst>
                                    <p:animMotion origin="layout" path="M -0.02413 3.26827E-6 L 0 3.26827E-6 " pathEditMode="relative" rAng="0" ptsTypes="AA">
                                      <p:cBhvr>
                                        <p:cTn id="24" dur="750" fill="hold"/>
                                        <p:tgtEl>
                                          <p:spTgt spid="3"/>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pic>
        <p:nvPicPr>
          <p:cNvPr id="5" name="Picture 4"/>
          <p:cNvPicPr>
            <a:picLocks noChangeAspect="1"/>
          </p:cNvPicPr>
          <p:nvPr/>
        </p:nvPicPr>
        <p:blipFill>
          <a:blip r:embed="rId3"/>
          <a:stretch>
            <a:fillRect/>
          </a:stretch>
        </p:blipFill>
        <p:spPr>
          <a:xfrm>
            <a:off x="457200" y="475729"/>
            <a:ext cx="8229123" cy="5772671"/>
          </a:xfrm>
          <a:prstGeom prst="rect">
            <a:avLst/>
          </a:prstGeom>
        </p:spPr>
      </p:pic>
    </p:spTree>
    <p:extLst>
      <p:ext uri="{BB962C8B-B14F-4D97-AF65-F5344CB8AC3E}">
        <p14:creationId xmlns:p14="http://schemas.microsoft.com/office/powerpoint/2010/main" val="344448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65" name="TextBox 64">
            <a:extLst>
              <a:ext uri="{FF2B5EF4-FFF2-40B4-BE49-F238E27FC236}">
                <a16:creationId xmlns="" xmlns:a16="http://schemas.microsoft.com/office/drawing/2014/main" id="{B9066D3B-9641-41E9-9C3E-A4F6FF316305}"/>
              </a:ext>
            </a:extLst>
          </p:cNvPr>
          <p:cNvSpPr txBox="1"/>
          <p:nvPr/>
        </p:nvSpPr>
        <p:spPr>
          <a:xfrm>
            <a:off x="713793" y="2895600"/>
            <a:ext cx="2490999" cy="954107"/>
          </a:xfrm>
          <a:prstGeom prst="rect">
            <a:avLst/>
          </a:prstGeom>
          <a:noFill/>
        </p:spPr>
        <p:txBody>
          <a:bodyPr wrap="square" rtlCol="0">
            <a:spAutoFit/>
          </a:bodyPr>
          <a:lstStyle/>
          <a:p>
            <a:pPr algn="ctr"/>
            <a:r>
              <a:rPr lang="en-IN" sz="2800" dirty="0"/>
              <a:t>Salesforce.com (2004)</a:t>
            </a:r>
          </a:p>
        </p:txBody>
      </p:sp>
      <p:sp>
        <p:nvSpPr>
          <p:cNvPr id="72" name="TextBox 71">
            <a:extLst>
              <a:ext uri="{FF2B5EF4-FFF2-40B4-BE49-F238E27FC236}">
                <a16:creationId xmlns="" xmlns:a16="http://schemas.microsoft.com/office/drawing/2014/main" id="{C939F3B2-F451-4964-A88C-6E23F9402303}"/>
              </a:ext>
            </a:extLst>
          </p:cNvPr>
          <p:cNvSpPr txBox="1"/>
          <p:nvPr/>
        </p:nvSpPr>
        <p:spPr>
          <a:xfrm>
            <a:off x="1718037" y="3753115"/>
            <a:ext cx="2973509" cy="954107"/>
          </a:xfrm>
          <a:prstGeom prst="rect">
            <a:avLst/>
          </a:prstGeom>
          <a:noFill/>
        </p:spPr>
        <p:txBody>
          <a:bodyPr wrap="square" rtlCol="0">
            <a:spAutoFit/>
          </a:bodyPr>
          <a:lstStyle/>
          <a:p>
            <a:pPr algn="ctr"/>
            <a:r>
              <a:rPr lang="en-IN" sz="2800" dirty="0"/>
              <a:t>Amazon Web Services (2006)</a:t>
            </a:r>
          </a:p>
        </p:txBody>
      </p:sp>
      <p:sp>
        <p:nvSpPr>
          <p:cNvPr id="73" name="TextBox 72">
            <a:extLst>
              <a:ext uri="{FF2B5EF4-FFF2-40B4-BE49-F238E27FC236}">
                <a16:creationId xmlns="" xmlns:a16="http://schemas.microsoft.com/office/drawing/2014/main" id="{902BC2E9-00B0-400D-A32D-FC06BCD4A15A}"/>
              </a:ext>
            </a:extLst>
          </p:cNvPr>
          <p:cNvSpPr txBox="1"/>
          <p:nvPr/>
        </p:nvSpPr>
        <p:spPr>
          <a:xfrm>
            <a:off x="2776597" y="4992388"/>
            <a:ext cx="2543598" cy="954107"/>
          </a:xfrm>
          <a:prstGeom prst="rect">
            <a:avLst/>
          </a:prstGeom>
          <a:noFill/>
        </p:spPr>
        <p:txBody>
          <a:bodyPr wrap="square" rtlCol="0">
            <a:spAutoFit/>
          </a:bodyPr>
          <a:lstStyle/>
          <a:p>
            <a:pPr algn="ctr"/>
            <a:r>
              <a:rPr lang="en-IN" sz="2800" dirty="0"/>
              <a:t>iPhone platform (2007)</a:t>
            </a:r>
          </a:p>
        </p:txBody>
      </p:sp>
      <p:sp>
        <p:nvSpPr>
          <p:cNvPr id="76" name="TextBox 75">
            <a:extLst>
              <a:ext uri="{FF2B5EF4-FFF2-40B4-BE49-F238E27FC236}">
                <a16:creationId xmlns="" xmlns:a16="http://schemas.microsoft.com/office/drawing/2014/main" id="{EDBD383B-F5C0-42CC-BC94-558A3B435601}"/>
              </a:ext>
            </a:extLst>
          </p:cNvPr>
          <p:cNvSpPr txBox="1"/>
          <p:nvPr/>
        </p:nvSpPr>
        <p:spPr>
          <a:xfrm>
            <a:off x="713793" y="988774"/>
            <a:ext cx="4162002" cy="769441"/>
          </a:xfrm>
          <a:prstGeom prst="rect">
            <a:avLst/>
          </a:prstGeom>
          <a:noFill/>
        </p:spPr>
        <p:txBody>
          <a:bodyPr wrap="square" rtlCol="0">
            <a:spAutoFit/>
          </a:bodyPr>
          <a:lstStyle/>
          <a:p>
            <a:r>
              <a:rPr lang="en-IN" sz="4400" b="1" dirty="0">
                <a:latin typeface="+mj-lt"/>
              </a:rPr>
              <a:t>Small Flashback</a:t>
            </a:r>
          </a:p>
        </p:txBody>
      </p:sp>
      <p:pic>
        <p:nvPicPr>
          <p:cNvPr id="77" name="Picture 4" descr="dali-clock.jpg (520×520)">
            <a:extLst>
              <a:ext uri="{FF2B5EF4-FFF2-40B4-BE49-F238E27FC236}">
                <a16:creationId xmlns="" xmlns:a16="http://schemas.microsoft.com/office/drawing/2014/main" id="{81222EA0-E61B-4E84-8CB0-42111D4F75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6014" y="762000"/>
            <a:ext cx="1276366" cy="1216353"/>
          </a:xfrm>
          <a:prstGeom prst="rect">
            <a:avLst/>
          </a:prstGeom>
          <a:noFill/>
          <a:extLst>
            <a:ext uri="{909E8E84-426E-40DD-AFC4-6F175D3DCCD1}">
              <a14:hiddenFill xmlns:a14="http://schemas.microsoft.com/office/drawing/2010/main">
                <a:solidFill>
                  <a:srgbClr val="FFFFFF"/>
                </a:solidFill>
              </a14:hiddenFill>
            </a:ext>
          </a:extLst>
        </p:spPr>
      </p:pic>
      <p:sp>
        <p:nvSpPr>
          <p:cNvPr id="78" name="Arrow: Right 77">
            <a:extLst>
              <a:ext uri="{FF2B5EF4-FFF2-40B4-BE49-F238E27FC236}">
                <a16:creationId xmlns="" xmlns:a16="http://schemas.microsoft.com/office/drawing/2014/main" id="{8DA1DE72-95FD-4DA8-8849-01389B765CFD}"/>
              </a:ext>
            </a:extLst>
          </p:cNvPr>
          <p:cNvSpPr/>
          <p:nvPr/>
        </p:nvSpPr>
        <p:spPr>
          <a:xfrm>
            <a:off x="3445990" y="3216630"/>
            <a:ext cx="4340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Arrow: Right 78">
            <a:extLst>
              <a:ext uri="{FF2B5EF4-FFF2-40B4-BE49-F238E27FC236}">
                <a16:creationId xmlns="" xmlns:a16="http://schemas.microsoft.com/office/drawing/2014/main" id="{34143AEA-E82A-4881-A0D7-3A984AABAE74}"/>
              </a:ext>
            </a:extLst>
          </p:cNvPr>
          <p:cNvSpPr/>
          <p:nvPr/>
        </p:nvSpPr>
        <p:spPr>
          <a:xfrm>
            <a:off x="4688832" y="4077768"/>
            <a:ext cx="4340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Right 79">
            <a:extLst>
              <a:ext uri="{FF2B5EF4-FFF2-40B4-BE49-F238E27FC236}">
                <a16:creationId xmlns="" xmlns:a16="http://schemas.microsoft.com/office/drawing/2014/main" id="{B71E393D-5677-4758-95BA-8CD4064B6046}"/>
              </a:ext>
            </a:extLst>
          </p:cNvPr>
          <p:cNvSpPr/>
          <p:nvPr/>
        </p:nvSpPr>
        <p:spPr>
          <a:xfrm>
            <a:off x="5613490" y="5330828"/>
            <a:ext cx="451004" cy="277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1" name="TextBox 80">
            <a:extLst>
              <a:ext uri="{FF2B5EF4-FFF2-40B4-BE49-F238E27FC236}">
                <a16:creationId xmlns="" xmlns:a16="http://schemas.microsoft.com/office/drawing/2014/main" id="{F127E064-9D4D-426A-A5FF-EF5D18E079C5}"/>
              </a:ext>
            </a:extLst>
          </p:cNvPr>
          <p:cNvSpPr txBox="1"/>
          <p:nvPr/>
        </p:nvSpPr>
        <p:spPr>
          <a:xfrm>
            <a:off x="3445990" y="3062383"/>
            <a:ext cx="2490999" cy="523220"/>
          </a:xfrm>
          <a:prstGeom prst="rect">
            <a:avLst/>
          </a:prstGeom>
          <a:noFill/>
        </p:spPr>
        <p:txBody>
          <a:bodyPr wrap="square" rtlCol="0">
            <a:spAutoFit/>
          </a:bodyPr>
          <a:lstStyle/>
          <a:p>
            <a:pPr algn="ctr"/>
            <a:r>
              <a:rPr lang="en-IN" sz="2800" dirty="0"/>
              <a:t>SaaS</a:t>
            </a:r>
          </a:p>
        </p:txBody>
      </p:sp>
      <p:sp>
        <p:nvSpPr>
          <p:cNvPr id="82" name="TextBox 81">
            <a:extLst>
              <a:ext uri="{FF2B5EF4-FFF2-40B4-BE49-F238E27FC236}">
                <a16:creationId xmlns="" xmlns:a16="http://schemas.microsoft.com/office/drawing/2014/main" id="{026961A4-1C3D-4DF6-A164-571A9E3E04F4}"/>
              </a:ext>
            </a:extLst>
          </p:cNvPr>
          <p:cNvSpPr txBox="1"/>
          <p:nvPr/>
        </p:nvSpPr>
        <p:spPr>
          <a:xfrm>
            <a:off x="5171342" y="3703256"/>
            <a:ext cx="2490999" cy="954107"/>
          </a:xfrm>
          <a:prstGeom prst="rect">
            <a:avLst/>
          </a:prstGeom>
          <a:noFill/>
        </p:spPr>
        <p:txBody>
          <a:bodyPr wrap="square" rtlCol="0">
            <a:spAutoFit/>
          </a:bodyPr>
          <a:lstStyle/>
          <a:p>
            <a:pPr algn="ctr"/>
            <a:r>
              <a:rPr lang="en-IN" sz="2800" dirty="0"/>
              <a:t>Public Cloud Platform</a:t>
            </a:r>
          </a:p>
        </p:txBody>
      </p:sp>
      <p:sp>
        <p:nvSpPr>
          <p:cNvPr id="83" name="TextBox 82">
            <a:extLst>
              <a:ext uri="{FF2B5EF4-FFF2-40B4-BE49-F238E27FC236}">
                <a16:creationId xmlns="" xmlns:a16="http://schemas.microsoft.com/office/drawing/2014/main" id="{6A864A16-478B-4EE9-84BA-4CE425AE3D78}"/>
              </a:ext>
            </a:extLst>
          </p:cNvPr>
          <p:cNvSpPr txBox="1"/>
          <p:nvPr/>
        </p:nvSpPr>
        <p:spPr>
          <a:xfrm>
            <a:off x="6124276" y="5207831"/>
            <a:ext cx="2490999" cy="523220"/>
          </a:xfrm>
          <a:prstGeom prst="rect">
            <a:avLst/>
          </a:prstGeom>
          <a:noFill/>
        </p:spPr>
        <p:txBody>
          <a:bodyPr wrap="square" rtlCol="0">
            <a:spAutoFit/>
          </a:bodyPr>
          <a:lstStyle/>
          <a:p>
            <a:pPr algn="ctr"/>
            <a:r>
              <a:rPr lang="en-IN" sz="2800" dirty="0"/>
              <a:t>Mobile services</a:t>
            </a:r>
          </a:p>
        </p:txBody>
      </p:sp>
    </p:spTree>
    <p:extLst>
      <p:ext uri="{BB962C8B-B14F-4D97-AF65-F5344CB8AC3E}">
        <p14:creationId xmlns:p14="http://schemas.microsoft.com/office/powerpoint/2010/main" val="329404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ppt_x"/>
                                          </p:val>
                                        </p:tav>
                                        <p:tav tm="100000">
                                          <p:val>
                                            <p:strVal val="#ppt_x"/>
                                          </p:val>
                                        </p:tav>
                                      </p:tavLst>
                                    </p:anim>
                                    <p:anim calcmode="lin" valueType="num">
                                      <p:cBhvr additive="base">
                                        <p:cTn id="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ppt_x"/>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anim calcmode="lin" valueType="num">
                                      <p:cBhvr additive="base">
                                        <p:cTn id="35" dur="500" fill="hold"/>
                                        <p:tgtEl>
                                          <p:spTgt spid="79"/>
                                        </p:tgtEl>
                                        <p:attrNameLst>
                                          <p:attrName>ppt_x</p:attrName>
                                        </p:attrNameLst>
                                      </p:cBhvr>
                                      <p:tavLst>
                                        <p:tav tm="0">
                                          <p:val>
                                            <p:strVal val="#ppt_x"/>
                                          </p:val>
                                        </p:tav>
                                        <p:tav tm="100000">
                                          <p:val>
                                            <p:strVal val="#ppt_x"/>
                                          </p:val>
                                        </p:tav>
                                      </p:tavLst>
                                    </p:anim>
                                    <p:anim calcmode="lin" valueType="num">
                                      <p:cBhvr additive="base">
                                        <p:cTn id="36" dur="500" fill="hold"/>
                                        <p:tgtEl>
                                          <p:spTgt spid="7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ppt_x"/>
                                          </p:val>
                                        </p:tav>
                                        <p:tav tm="100000">
                                          <p:val>
                                            <p:strVal val="#ppt_x"/>
                                          </p:val>
                                        </p:tav>
                                      </p:tavLst>
                                    </p:anim>
                                    <p:anim calcmode="lin" valueType="num">
                                      <p:cBhvr additive="base">
                                        <p:cTn id="4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additive="base">
                                        <p:cTn id="45" dur="500" fill="hold"/>
                                        <p:tgtEl>
                                          <p:spTgt spid="80"/>
                                        </p:tgtEl>
                                        <p:attrNameLst>
                                          <p:attrName>ppt_x</p:attrName>
                                        </p:attrNameLst>
                                      </p:cBhvr>
                                      <p:tavLst>
                                        <p:tav tm="0">
                                          <p:val>
                                            <p:strVal val="#ppt_x"/>
                                          </p:val>
                                        </p:tav>
                                        <p:tav tm="100000">
                                          <p:val>
                                            <p:strVal val="#ppt_x"/>
                                          </p:val>
                                        </p:tav>
                                      </p:tavLst>
                                    </p:anim>
                                    <p:anim calcmode="lin" valueType="num">
                                      <p:cBhvr additive="base">
                                        <p:cTn id="46" dur="500" fill="hold"/>
                                        <p:tgtEl>
                                          <p:spTgt spid="8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fill="hold"/>
                                        <p:tgtEl>
                                          <p:spTgt spid="83"/>
                                        </p:tgtEl>
                                        <p:attrNameLst>
                                          <p:attrName>ppt_x</p:attrName>
                                        </p:attrNameLst>
                                      </p:cBhvr>
                                      <p:tavLst>
                                        <p:tav tm="0">
                                          <p:val>
                                            <p:strVal val="#ppt_x"/>
                                          </p:val>
                                        </p:tav>
                                        <p:tav tm="100000">
                                          <p:val>
                                            <p:strVal val="#ppt_x"/>
                                          </p:val>
                                        </p:tav>
                                      </p:tavLst>
                                    </p:anim>
                                    <p:anim calcmode="lin" valueType="num">
                                      <p:cBhvr additive="base">
                                        <p:cTn id="5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2" grpId="0"/>
      <p:bldP spid="73" grpId="0"/>
      <p:bldP spid="78" grpId="0" animBg="1"/>
      <p:bldP spid="79" grpId="0" animBg="1"/>
      <p:bldP spid="80" grpId="0" animBg="1"/>
      <p:bldP spid="81" grpId="0"/>
      <p:bldP spid="82"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589931" y="3759706"/>
            <a:ext cx="3770402" cy="1943100"/>
          </a:xfrm>
          <a:custGeom>
            <a:avLst/>
            <a:gdLst>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562350 w 6372225"/>
              <a:gd name="connsiteY11" fmla="*/ 1638300 h 1943100"/>
              <a:gd name="connsiteX12" fmla="*/ 3124200 w 6372225"/>
              <a:gd name="connsiteY12" fmla="*/ 1228725 h 1943100"/>
              <a:gd name="connsiteX13" fmla="*/ 2600325 w 6372225"/>
              <a:gd name="connsiteY13" fmla="*/ 876300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562350 w 6372225"/>
              <a:gd name="connsiteY11" fmla="*/ 1638300 h 1943100"/>
              <a:gd name="connsiteX12" fmla="*/ 3124200 w 6372225"/>
              <a:gd name="connsiteY12" fmla="*/ 1228725 h 1943100"/>
              <a:gd name="connsiteX13" fmla="*/ 2600325 w 6372225"/>
              <a:gd name="connsiteY13" fmla="*/ 876300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562350 w 6372225"/>
              <a:gd name="connsiteY11" fmla="*/ 16383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65385 w 6372225"/>
              <a:gd name="connsiteY13" fmla="*/ 859631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62366 w 6372225"/>
              <a:gd name="connsiteY13" fmla="*/ 866775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00197 w 6372225"/>
              <a:gd name="connsiteY8" fmla="*/ 69057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62366 w 6372225"/>
              <a:gd name="connsiteY13" fmla="*/ 866775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61948 w 6372225"/>
              <a:gd name="connsiteY8" fmla="*/ 5050 h 1943100"/>
              <a:gd name="connsiteX9" fmla="*/ 4300197 w 6372225"/>
              <a:gd name="connsiteY9" fmla="*/ 69057 h 1943100"/>
              <a:gd name="connsiteX10" fmla="*/ 4029075 w 6372225"/>
              <a:gd name="connsiteY10" fmla="*/ 1314450 h 1943100"/>
              <a:gd name="connsiteX11" fmla="*/ 3876675 w 6372225"/>
              <a:gd name="connsiteY11" fmla="*/ 1809750 h 1943100"/>
              <a:gd name="connsiteX12" fmla="*/ 3600450 w 6372225"/>
              <a:gd name="connsiteY12" fmla="*/ 1600200 h 1943100"/>
              <a:gd name="connsiteX13" fmla="*/ 3124200 w 6372225"/>
              <a:gd name="connsiteY13" fmla="*/ 1228725 h 1943100"/>
              <a:gd name="connsiteX14" fmla="*/ 2662366 w 6372225"/>
              <a:gd name="connsiteY14" fmla="*/ 866775 h 1943100"/>
              <a:gd name="connsiteX15" fmla="*/ 2114550 w 6372225"/>
              <a:gd name="connsiteY15" fmla="*/ 857250 h 1943100"/>
              <a:gd name="connsiteX16" fmla="*/ 1461961 w 6372225"/>
              <a:gd name="connsiteY16" fmla="*/ 1376362 h 1943100"/>
              <a:gd name="connsiteX17" fmla="*/ 998042 w 6372225"/>
              <a:gd name="connsiteY17" fmla="*/ 1678781 h 1943100"/>
              <a:gd name="connsiteX18" fmla="*/ 594036 w 6372225"/>
              <a:gd name="connsiteY18" fmla="*/ 1504950 h 1943100"/>
              <a:gd name="connsiteX19" fmla="*/ 385889 w 6372225"/>
              <a:gd name="connsiteY19" fmla="*/ 1504950 h 1943100"/>
              <a:gd name="connsiteX20" fmla="*/ 85725 w 6372225"/>
              <a:gd name="connsiteY20" fmla="*/ 1781175 h 1943100"/>
              <a:gd name="connsiteX21" fmla="*/ 0 w 6372225"/>
              <a:gd name="connsiteY21" fmla="*/ 1914525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72225" h="1943100">
                <a:moveTo>
                  <a:pt x="0" y="1914525"/>
                </a:moveTo>
                <a:lnTo>
                  <a:pt x="6372225" y="1943100"/>
                </a:lnTo>
                <a:lnTo>
                  <a:pt x="6372225" y="1543050"/>
                </a:lnTo>
                <a:lnTo>
                  <a:pt x="5810250" y="1543050"/>
                </a:lnTo>
                <a:lnTo>
                  <a:pt x="5343525" y="1752600"/>
                </a:lnTo>
                <a:lnTo>
                  <a:pt x="5133975" y="1743075"/>
                </a:lnTo>
                <a:lnTo>
                  <a:pt x="4733925" y="504825"/>
                </a:lnTo>
                <a:lnTo>
                  <a:pt x="4467225" y="0"/>
                </a:lnTo>
                <a:cubicBezTo>
                  <a:pt x="4434145" y="12796"/>
                  <a:pt x="4395028" y="-7746"/>
                  <a:pt x="4361948" y="5050"/>
                </a:cubicBezTo>
                <a:lnTo>
                  <a:pt x="4300197" y="69057"/>
                </a:lnTo>
                <a:lnTo>
                  <a:pt x="4029075" y="1314450"/>
                </a:lnTo>
                <a:lnTo>
                  <a:pt x="3876675" y="1809750"/>
                </a:lnTo>
                <a:cubicBezTo>
                  <a:pt x="3787775" y="1762125"/>
                  <a:pt x="3698875" y="1704975"/>
                  <a:pt x="3600450" y="1600200"/>
                </a:cubicBezTo>
                <a:lnTo>
                  <a:pt x="3124200" y="1228725"/>
                </a:lnTo>
                <a:lnTo>
                  <a:pt x="2662366" y="866775"/>
                </a:lnTo>
                <a:cubicBezTo>
                  <a:pt x="2490916" y="857250"/>
                  <a:pt x="2447925" y="733425"/>
                  <a:pt x="2114550" y="857250"/>
                </a:cubicBezTo>
                <a:cubicBezTo>
                  <a:pt x="1897020" y="1030287"/>
                  <a:pt x="1745913" y="1127125"/>
                  <a:pt x="1461961" y="1376362"/>
                </a:cubicBezTo>
                <a:cubicBezTo>
                  <a:pt x="1318392" y="1481931"/>
                  <a:pt x="1205013" y="1585119"/>
                  <a:pt x="998042" y="1678781"/>
                </a:cubicBezTo>
                <a:cubicBezTo>
                  <a:pt x="867399" y="1670844"/>
                  <a:pt x="833835" y="1660525"/>
                  <a:pt x="594036" y="1504950"/>
                </a:cubicBezTo>
                <a:cubicBezTo>
                  <a:pt x="522641" y="1501775"/>
                  <a:pt x="508608" y="1467643"/>
                  <a:pt x="385889" y="1504950"/>
                </a:cubicBezTo>
                <a:lnTo>
                  <a:pt x="85725" y="1781175"/>
                </a:lnTo>
                <a:lnTo>
                  <a:pt x="0" y="1914525"/>
                </a:lnTo>
                <a:close/>
              </a:path>
            </a:pathLst>
          </a:custGeom>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064" name="Freeform 2063"/>
          <p:cNvSpPr/>
          <p:nvPr/>
        </p:nvSpPr>
        <p:spPr>
          <a:xfrm>
            <a:off x="573023" y="3659693"/>
            <a:ext cx="3783601" cy="2038350"/>
          </a:xfrm>
          <a:custGeom>
            <a:avLst/>
            <a:gdLst>
              <a:gd name="connsiteX0" fmla="*/ 4991100 w 5010150"/>
              <a:gd name="connsiteY0" fmla="*/ 2047875 h 2047875"/>
              <a:gd name="connsiteX1" fmla="*/ 0 w 5010150"/>
              <a:gd name="connsiteY1" fmla="*/ 2019300 h 2047875"/>
              <a:gd name="connsiteX2" fmla="*/ 533400 w 5010150"/>
              <a:gd name="connsiteY2" fmla="*/ 1504950 h 2047875"/>
              <a:gd name="connsiteX3" fmla="*/ 1371600 w 5010150"/>
              <a:gd name="connsiteY3" fmla="*/ 1495425 h 2047875"/>
              <a:gd name="connsiteX4" fmla="*/ 2228850 w 5010150"/>
              <a:gd name="connsiteY4" fmla="*/ 752475 h 2047875"/>
              <a:gd name="connsiteX5" fmla="*/ 3429000 w 5010150"/>
              <a:gd name="connsiteY5" fmla="*/ 762000 h 2047875"/>
              <a:gd name="connsiteX6" fmla="*/ 3695700 w 5010150"/>
              <a:gd name="connsiteY6" fmla="*/ 0 h 2047875"/>
              <a:gd name="connsiteX7" fmla="*/ 5010150 w 5010150"/>
              <a:gd name="connsiteY7" fmla="*/ 0 h 2047875"/>
              <a:gd name="connsiteX8" fmla="*/ 4991100 w 5010150"/>
              <a:gd name="connsiteY8" fmla="*/ 2047875 h 2047875"/>
              <a:gd name="connsiteX0" fmla="*/ 4991100 w 5010150"/>
              <a:gd name="connsiteY0" fmla="*/ 2047875 h 2047875"/>
              <a:gd name="connsiteX1" fmla="*/ 0 w 5010150"/>
              <a:gd name="connsiteY1" fmla="*/ 2019300 h 2047875"/>
              <a:gd name="connsiteX2" fmla="*/ 800100 w 5010150"/>
              <a:gd name="connsiteY2" fmla="*/ 1495425 h 2047875"/>
              <a:gd name="connsiteX3" fmla="*/ 1371600 w 5010150"/>
              <a:gd name="connsiteY3" fmla="*/ 1495425 h 2047875"/>
              <a:gd name="connsiteX4" fmla="*/ 2228850 w 5010150"/>
              <a:gd name="connsiteY4" fmla="*/ 752475 h 2047875"/>
              <a:gd name="connsiteX5" fmla="*/ 3429000 w 5010150"/>
              <a:gd name="connsiteY5" fmla="*/ 762000 h 2047875"/>
              <a:gd name="connsiteX6" fmla="*/ 3695700 w 5010150"/>
              <a:gd name="connsiteY6" fmla="*/ 0 h 2047875"/>
              <a:gd name="connsiteX7" fmla="*/ 5010150 w 5010150"/>
              <a:gd name="connsiteY7" fmla="*/ 0 h 2047875"/>
              <a:gd name="connsiteX8" fmla="*/ 4991100 w 5010150"/>
              <a:gd name="connsiteY8" fmla="*/ 2047875 h 2047875"/>
              <a:gd name="connsiteX0" fmla="*/ 4991100 w 5010150"/>
              <a:gd name="connsiteY0" fmla="*/ 2047875 h 2047875"/>
              <a:gd name="connsiteX1" fmla="*/ 0 w 5010150"/>
              <a:gd name="connsiteY1" fmla="*/ 2019300 h 2047875"/>
              <a:gd name="connsiteX2" fmla="*/ 800100 w 5010150"/>
              <a:gd name="connsiteY2" fmla="*/ 1495425 h 2047875"/>
              <a:gd name="connsiteX3" fmla="*/ 1543050 w 5010150"/>
              <a:gd name="connsiteY3" fmla="*/ 1495425 h 2047875"/>
              <a:gd name="connsiteX4" fmla="*/ 2228850 w 5010150"/>
              <a:gd name="connsiteY4" fmla="*/ 752475 h 2047875"/>
              <a:gd name="connsiteX5" fmla="*/ 3429000 w 5010150"/>
              <a:gd name="connsiteY5" fmla="*/ 762000 h 2047875"/>
              <a:gd name="connsiteX6" fmla="*/ 3695700 w 5010150"/>
              <a:gd name="connsiteY6" fmla="*/ 0 h 2047875"/>
              <a:gd name="connsiteX7" fmla="*/ 5010150 w 5010150"/>
              <a:gd name="connsiteY7" fmla="*/ 0 h 2047875"/>
              <a:gd name="connsiteX8" fmla="*/ 4991100 w 5010150"/>
              <a:gd name="connsiteY8" fmla="*/ 2047875 h 2047875"/>
              <a:gd name="connsiteX0" fmla="*/ 4991100 w 5010150"/>
              <a:gd name="connsiteY0" fmla="*/ 2047875 h 2047875"/>
              <a:gd name="connsiteX1" fmla="*/ 0 w 5010150"/>
              <a:gd name="connsiteY1" fmla="*/ 2019300 h 2047875"/>
              <a:gd name="connsiteX2" fmla="*/ 800100 w 5010150"/>
              <a:gd name="connsiteY2" fmla="*/ 1495425 h 2047875"/>
              <a:gd name="connsiteX3" fmla="*/ 1543050 w 5010150"/>
              <a:gd name="connsiteY3" fmla="*/ 1495425 h 2047875"/>
              <a:gd name="connsiteX4" fmla="*/ 2566987 w 5010150"/>
              <a:gd name="connsiteY4" fmla="*/ 757238 h 2047875"/>
              <a:gd name="connsiteX5" fmla="*/ 3429000 w 5010150"/>
              <a:gd name="connsiteY5" fmla="*/ 762000 h 2047875"/>
              <a:gd name="connsiteX6" fmla="*/ 3695700 w 5010150"/>
              <a:gd name="connsiteY6" fmla="*/ 0 h 2047875"/>
              <a:gd name="connsiteX7" fmla="*/ 5010150 w 5010150"/>
              <a:gd name="connsiteY7" fmla="*/ 0 h 2047875"/>
              <a:gd name="connsiteX8" fmla="*/ 4991100 w 5010150"/>
              <a:gd name="connsiteY8" fmla="*/ 2047875 h 2047875"/>
              <a:gd name="connsiteX0" fmla="*/ 4991100 w 5010150"/>
              <a:gd name="connsiteY0" fmla="*/ 2047875 h 2047875"/>
              <a:gd name="connsiteX1" fmla="*/ 0 w 5010150"/>
              <a:gd name="connsiteY1" fmla="*/ 2019300 h 2047875"/>
              <a:gd name="connsiteX2" fmla="*/ 800100 w 5010150"/>
              <a:gd name="connsiteY2" fmla="*/ 1495425 h 2047875"/>
              <a:gd name="connsiteX3" fmla="*/ 1543050 w 5010150"/>
              <a:gd name="connsiteY3" fmla="*/ 1495425 h 2047875"/>
              <a:gd name="connsiteX4" fmla="*/ 2566987 w 5010150"/>
              <a:gd name="connsiteY4" fmla="*/ 757238 h 2047875"/>
              <a:gd name="connsiteX5" fmla="*/ 3429000 w 5010150"/>
              <a:gd name="connsiteY5" fmla="*/ 762000 h 2047875"/>
              <a:gd name="connsiteX6" fmla="*/ 4205288 w 5010150"/>
              <a:gd name="connsiteY6" fmla="*/ 0 h 2047875"/>
              <a:gd name="connsiteX7" fmla="*/ 5010150 w 5010150"/>
              <a:gd name="connsiteY7" fmla="*/ 0 h 2047875"/>
              <a:gd name="connsiteX8" fmla="*/ 4991100 w 5010150"/>
              <a:gd name="connsiteY8" fmla="*/ 2047875 h 2047875"/>
              <a:gd name="connsiteX0" fmla="*/ 5043488 w 5043488"/>
              <a:gd name="connsiteY0" fmla="*/ 2038350 h 2038350"/>
              <a:gd name="connsiteX1" fmla="*/ 0 w 5043488"/>
              <a:gd name="connsiteY1" fmla="*/ 2019300 h 2038350"/>
              <a:gd name="connsiteX2" fmla="*/ 800100 w 5043488"/>
              <a:gd name="connsiteY2" fmla="*/ 1495425 h 2038350"/>
              <a:gd name="connsiteX3" fmla="*/ 1543050 w 5043488"/>
              <a:gd name="connsiteY3" fmla="*/ 1495425 h 2038350"/>
              <a:gd name="connsiteX4" fmla="*/ 2566987 w 5043488"/>
              <a:gd name="connsiteY4" fmla="*/ 757238 h 2038350"/>
              <a:gd name="connsiteX5" fmla="*/ 3429000 w 5043488"/>
              <a:gd name="connsiteY5" fmla="*/ 762000 h 2038350"/>
              <a:gd name="connsiteX6" fmla="*/ 4205288 w 5043488"/>
              <a:gd name="connsiteY6" fmla="*/ 0 h 2038350"/>
              <a:gd name="connsiteX7" fmla="*/ 5010150 w 5043488"/>
              <a:gd name="connsiteY7" fmla="*/ 0 h 2038350"/>
              <a:gd name="connsiteX8" fmla="*/ 5043488 w 5043488"/>
              <a:gd name="connsiteY8" fmla="*/ 203835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3488" h="2038350">
                <a:moveTo>
                  <a:pt x="5043488" y="2038350"/>
                </a:moveTo>
                <a:lnTo>
                  <a:pt x="0" y="2019300"/>
                </a:lnTo>
                <a:lnTo>
                  <a:pt x="800100" y="1495425"/>
                </a:lnTo>
                <a:lnTo>
                  <a:pt x="1543050" y="1495425"/>
                </a:lnTo>
                <a:lnTo>
                  <a:pt x="2566987" y="757238"/>
                </a:lnTo>
                <a:lnTo>
                  <a:pt x="3429000" y="762000"/>
                </a:lnTo>
                <a:lnTo>
                  <a:pt x="4205288" y="0"/>
                </a:lnTo>
                <a:lnTo>
                  <a:pt x="5010150" y="0"/>
                </a:lnTo>
                <a:lnTo>
                  <a:pt x="5043488" y="2038350"/>
                </a:lnTo>
                <a:close/>
              </a:path>
            </a:pathLst>
          </a:custGeom>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cxnSp>
        <p:nvCxnSpPr>
          <p:cNvPr id="5" name="Straight Connector 4"/>
          <p:cNvCxnSpPr/>
          <p:nvPr/>
        </p:nvCxnSpPr>
        <p:spPr>
          <a:xfrm>
            <a:off x="573022" y="2731007"/>
            <a:ext cx="0" cy="29622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573023" y="5693281"/>
            <a:ext cx="378731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22939" y="5762814"/>
            <a:ext cx="904671" cy="492443"/>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Time</a:t>
            </a:r>
          </a:p>
        </p:txBody>
      </p:sp>
      <p:sp>
        <p:nvSpPr>
          <p:cNvPr id="9" name="TextBox 8"/>
          <p:cNvSpPr txBox="1"/>
          <p:nvPr/>
        </p:nvSpPr>
        <p:spPr>
          <a:xfrm rot="16200000">
            <a:off x="-446751" y="3837336"/>
            <a:ext cx="1487587" cy="492443"/>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Demand</a:t>
            </a:r>
          </a:p>
        </p:txBody>
      </p:sp>
      <p:sp>
        <p:nvSpPr>
          <p:cNvPr id="10" name="Freeform 9"/>
          <p:cNvSpPr/>
          <p:nvPr/>
        </p:nvSpPr>
        <p:spPr>
          <a:xfrm>
            <a:off x="578659" y="3750181"/>
            <a:ext cx="3776038" cy="1943100"/>
          </a:xfrm>
          <a:custGeom>
            <a:avLst/>
            <a:gdLst>
              <a:gd name="connsiteX0" fmla="*/ 0 w 6381750"/>
              <a:gd name="connsiteY0" fmla="*/ 2479798 h 2479798"/>
              <a:gd name="connsiteX1" fmla="*/ 476250 w 6381750"/>
              <a:gd name="connsiteY1" fmla="*/ 1898773 h 2479798"/>
              <a:gd name="connsiteX2" fmla="*/ 1085850 w 6381750"/>
              <a:gd name="connsiteY2" fmla="*/ 2117848 h 2479798"/>
              <a:gd name="connsiteX3" fmla="*/ 2324100 w 6381750"/>
              <a:gd name="connsiteY3" fmla="*/ 1022473 h 2479798"/>
              <a:gd name="connsiteX4" fmla="*/ 3371850 w 6381750"/>
              <a:gd name="connsiteY4" fmla="*/ 1765423 h 2479798"/>
              <a:gd name="connsiteX5" fmla="*/ 3905250 w 6381750"/>
              <a:gd name="connsiteY5" fmla="*/ 2232148 h 2479798"/>
              <a:gd name="connsiteX6" fmla="*/ 4362450 w 6381750"/>
              <a:gd name="connsiteY6" fmla="*/ 31873 h 2479798"/>
              <a:gd name="connsiteX7" fmla="*/ 4867275 w 6381750"/>
              <a:gd name="connsiteY7" fmla="*/ 1012948 h 2479798"/>
              <a:gd name="connsiteX8" fmla="*/ 5172075 w 6381750"/>
              <a:gd name="connsiteY8" fmla="*/ 2213098 h 2479798"/>
              <a:gd name="connsiteX9" fmla="*/ 5791200 w 6381750"/>
              <a:gd name="connsiteY9" fmla="*/ 1984498 h 2479798"/>
              <a:gd name="connsiteX10" fmla="*/ 6381750 w 6381750"/>
              <a:gd name="connsiteY10" fmla="*/ 1955923 h 247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81750" h="2479798">
                <a:moveTo>
                  <a:pt x="0" y="2479798"/>
                </a:moveTo>
                <a:cubicBezTo>
                  <a:pt x="147637" y="2219448"/>
                  <a:pt x="295275" y="1959098"/>
                  <a:pt x="476250" y="1898773"/>
                </a:cubicBezTo>
                <a:cubicBezTo>
                  <a:pt x="657225" y="1838448"/>
                  <a:pt x="777875" y="2263898"/>
                  <a:pt x="1085850" y="2117848"/>
                </a:cubicBezTo>
                <a:cubicBezTo>
                  <a:pt x="1393825" y="1971798"/>
                  <a:pt x="1943100" y="1081210"/>
                  <a:pt x="2324100" y="1022473"/>
                </a:cubicBezTo>
                <a:cubicBezTo>
                  <a:pt x="2705100" y="963736"/>
                  <a:pt x="3108325" y="1563811"/>
                  <a:pt x="3371850" y="1765423"/>
                </a:cubicBezTo>
                <a:cubicBezTo>
                  <a:pt x="3635375" y="1967035"/>
                  <a:pt x="3740150" y="2521073"/>
                  <a:pt x="3905250" y="2232148"/>
                </a:cubicBezTo>
                <a:cubicBezTo>
                  <a:pt x="4070350" y="1943223"/>
                  <a:pt x="4202113" y="235073"/>
                  <a:pt x="4362450" y="31873"/>
                </a:cubicBezTo>
                <a:cubicBezTo>
                  <a:pt x="4522787" y="-171327"/>
                  <a:pt x="4732337" y="649410"/>
                  <a:pt x="4867275" y="1012948"/>
                </a:cubicBezTo>
                <a:cubicBezTo>
                  <a:pt x="5002213" y="1376486"/>
                  <a:pt x="5018088" y="2051173"/>
                  <a:pt x="5172075" y="2213098"/>
                </a:cubicBezTo>
                <a:cubicBezTo>
                  <a:pt x="5326062" y="2375023"/>
                  <a:pt x="5589588" y="2027360"/>
                  <a:pt x="5791200" y="1984498"/>
                </a:cubicBezTo>
                <a:cubicBezTo>
                  <a:pt x="5992812" y="1941636"/>
                  <a:pt x="6187281" y="1948779"/>
                  <a:pt x="6381750" y="1955923"/>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056" name="Freeform 2055"/>
          <p:cNvSpPr/>
          <p:nvPr/>
        </p:nvSpPr>
        <p:spPr>
          <a:xfrm>
            <a:off x="4919754" y="3581401"/>
            <a:ext cx="3755018" cy="2124075"/>
          </a:xfrm>
          <a:custGeom>
            <a:avLst/>
            <a:gdLst>
              <a:gd name="connsiteX0" fmla="*/ 0 w 5005387"/>
              <a:gd name="connsiteY0" fmla="*/ 2119313 h 2124075"/>
              <a:gd name="connsiteX1" fmla="*/ 4995862 w 5005387"/>
              <a:gd name="connsiteY1" fmla="*/ 2124075 h 2124075"/>
              <a:gd name="connsiteX2" fmla="*/ 5005387 w 5005387"/>
              <a:gd name="connsiteY2" fmla="*/ 1609725 h 2124075"/>
              <a:gd name="connsiteX3" fmla="*/ 4814887 w 5005387"/>
              <a:gd name="connsiteY3" fmla="*/ 1619250 h 2124075"/>
              <a:gd name="connsiteX4" fmla="*/ 4633912 w 5005387"/>
              <a:gd name="connsiteY4" fmla="*/ 1624013 h 2124075"/>
              <a:gd name="connsiteX5" fmla="*/ 4486275 w 5005387"/>
              <a:gd name="connsiteY5" fmla="*/ 1662113 h 2124075"/>
              <a:gd name="connsiteX6" fmla="*/ 4395787 w 5005387"/>
              <a:gd name="connsiteY6" fmla="*/ 1719263 h 2124075"/>
              <a:gd name="connsiteX7" fmla="*/ 4310062 w 5005387"/>
              <a:gd name="connsiteY7" fmla="*/ 1757363 h 2124075"/>
              <a:gd name="connsiteX8" fmla="*/ 4271962 w 5005387"/>
              <a:gd name="connsiteY8" fmla="*/ 1766888 h 2124075"/>
              <a:gd name="connsiteX9" fmla="*/ 4143375 w 5005387"/>
              <a:gd name="connsiteY9" fmla="*/ 1628775 h 2124075"/>
              <a:gd name="connsiteX10" fmla="*/ 4095750 w 5005387"/>
              <a:gd name="connsiteY10" fmla="*/ 1404938 h 2124075"/>
              <a:gd name="connsiteX11" fmla="*/ 4000500 w 5005387"/>
              <a:gd name="connsiteY11" fmla="*/ 1023938 h 2124075"/>
              <a:gd name="connsiteX12" fmla="*/ 3910012 w 5005387"/>
              <a:gd name="connsiteY12" fmla="*/ 747713 h 2124075"/>
              <a:gd name="connsiteX13" fmla="*/ 3824287 w 5005387"/>
              <a:gd name="connsiteY13" fmla="*/ 552450 h 2124075"/>
              <a:gd name="connsiteX14" fmla="*/ 3733800 w 5005387"/>
              <a:gd name="connsiteY14" fmla="*/ 395288 h 2124075"/>
              <a:gd name="connsiteX15" fmla="*/ 3590925 w 5005387"/>
              <a:gd name="connsiteY15" fmla="*/ 190500 h 2124075"/>
              <a:gd name="connsiteX16" fmla="*/ 3495675 w 5005387"/>
              <a:gd name="connsiteY16" fmla="*/ 61913 h 2124075"/>
              <a:gd name="connsiteX17" fmla="*/ 3409950 w 5005387"/>
              <a:gd name="connsiteY17" fmla="*/ 0 h 2124075"/>
              <a:gd name="connsiteX18" fmla="*/ 3357562 w 5005387"/>
              <a:gd name="connsiteY18" fmla="*/ 14288 h 2124075"/>
              <a:gd name="connsiteX19" fmla="*/ 3333750 w 5005387"/>
              <a:gd name="connsiteY19" fmla="*/ 66675 h 2124075"/>
              <a:gd name="connsiteX20" fmla="*/ 3295650 w 5005387"/>
              <a:gd name="connsiteY20" fmla="*/ 328613 h 2124075"/>
              <a:gd name="connsiteX21" fmla="*/ 3281362 w 5005387"/>
              <a:gd name="connsiteY21" fmla="*/ 585788 h 2124075"/>
              <a:gd name="connsiteX22" fmla="*/ 3257550 w 5005387"/>
              <a:gd name="connsiteY22" fmla="*/ 876300 h 2124075"/>
              <a:gd name="connsiteX23" fmla="*/ 3262312 w 5005387"/>
              <a:gd name="connsiteY23" fmla="*/ 1000125 h 2124075"/>
              <a:gd name="connsiteX24" fmla="*/ 3252787 w 5005387"/>
              <a:gd name="connsiteY24" fmla="*/ 1157288 h 2124075"/>
              <a:gd name="connsiteX25" fmla="*/ 3224212 w 5005387"/>
              <a:gd name="connsiteY25" fmla="*/ 1366838 h 2124075"/>
              <a:gd name="connsiteX26" fmla="*/ 3190875 w 5005387"/>
              <a:gd name="connsiteY26" fmla="*/ 1576388 h 2124075"/>
              <a:gd name="connsiteX27" fmla="*/ 3148012 w 5005387"/>
              <a:gd name="connsiteY27" fmla="*/ 1695450 h 2124075"/>
              <a:gd name="connsiteX28" fmla="*/ 3095625 w 5005387"/>
              <a:gd name="connsiteY28" fmla="*/ 1766888 h 2124075"/>
              <a:gd name="connsiteX29" fmla="*/ 2986087 w 5005387"/>
              <a:gd name="connsiteY29" fmla="*/ 1766888 h 2124075"/>
              <a:gd name="connsiteX30" fmla="*/ 2819400 w 5005387"/>
              <a:gd name="connsiteY30" fmla="*/ 1666875 h 2124075"/>
              <a:gd name="connsiteX31" fmla="*/ 2690812 w 5005387"/>
              <a:gd name="connsiteY31" fmla="*/ 1543050 h 2124075"/>
              <a:gd name="connsiteX32" fmla="*/ 2566987 w 5005387"/>
              <a:gd name="connsiteY32" fmla="*/ 1438275 h 2124075"/>
              <a:gd name="connsiteX33" fmla="*/ 2443162 w 5005387"/>
              <a:gd name="connsiteY33" fmla="*/ 1314450 h 2124075"/>
              <a:gd name="connsiteX34" fmla="*/ 2338387 w 5005387"/>
              <a:gd name="connsiteY34" fmla="*/ 1195388 h 2124075"/>
              <a:gd name="connsiteX35" fmla="*/ 2095500 w 5005387"/>
              <a:gd name="connsiteY35" fmla="*/ 981075 h 2124075"/>
              <a:gd name="connsiteX36" fmla="*/ 1895475 w 5005387"/>
              <a:gd name="connsiteY36" fmla="*/ 871538 h 2124075"/>
              <a:gd name="connsiteX37" fmla="*/ 1790700 w 5005387"/>
              <a:gd name="connsiteY37" fmla="*/ 862013 h 2124075"/>
              <a:gd name="connsiteX38" fmla="*/ 1671637 w 5005387"/>
              <a:gd name="connsiteY38" fmla="*/ 895350 h 2124075"/>
              <a:gd name="connsiteX39" fmla="*/ 1585912 w 5005387"/>
              <a:gd name="connsiteY39" fmla="*/ 976313 h 2124075"/>
              <a:gd name="connsiteX40" fmla="*/ 1509712 w 5005387"/>
              <a:gd name="connsiteY40" fmla="*/ 1076325 h 2124075"/>
              <a:gd name="connsiteX41" fmla="*/ 1433512 w 5005387"/>
              <a:gd name="connsiteY41" fmla="*/ 1195388 h 2124075"/>
              <a:gd name="connsiteX42" fmla="*/ 1343025 w 5005387"/>
              <a:gd name="connsiteY42" fmla="*/ 1362075 h 2124075"/>
              <a:gd name="connsiteX43" fmla="*/ 1262062 w 5005387"/>
              <a:gd name="connsiteY43" fmla="*/ 1514475 h 2124075"/>
              <a:gd name="connsiteX44" fmla="*/ 1204912 w 5005387"/>
              <a:gd name="connsiteY44" fmla="*/ 1628775 h 2124075"/>
              <a:gd name="connsiteX45" fmla="*/ 1090612 w 5005387"/>
              <a:gd name="connsiteY45" fmla="*/ 1790700 h 2124075"/>
              <a:gd name="connsiteX46" fmla="*/ 962025 w 5005387"/>
              <a:gd name="connsiteY46" fmla="*/ 1881188 h 2124075"/>
              <a:gd name="connsiteX47" fmla="*/ 866775 w 5005387"/>
              <a:gd name="connsiteY47" fmla="*/ 1885950 h 2124075"/>
              <a:gd name="connsiteX48" fmla="*/ 742950 w 5005387"/>
              <a:gd name="connsiteY48" fmla="*/ 1795463 h 2124075"/>
              <a:gd name="connsiteX49" fmla="*/ 638175 w 5005387"/>
              <a:gd name="connsiteY49" fmla="*/ 1724025 h 2124075"/>
              <a:gd name="connsiteX50" fmla="*/ 547687 w 5005387"/>
              <a:gd name="connsiteY50" fmla="*/ 1619250 h 2124075"/>
              <a:gd name="connsiteX51" fmla="*/ 414337 w 5005387"/>
              <a:gd name="connsiteY51" fmla="*/ 1614488 h 2124075"/>
              <a:gd name="connsiteX52" fmla="*/ 266700 w 5005387"/>
              <a:gd name="connsiteY52" fmla="*/ 1671638 h 2124075"/>
              <a:gd name="connsiteX53" fmla="*/ 147637 w 5005387"/>
              <a:gd name="connsiteY53" fmla="*/ 1847850 h 2124075"/>
              <a:gd name="connsiteX54" fmla="*/ 95250 w 5005387"/>
              <a:gd name="connsiteY54" fmla="*/ 1943100 h 2124075"/>
              <a:gd name="connsiteX55" fmla="*/ 0 w 5005387"/>
              <a:gd name="connsiteY55" fmla="*/ 2119313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005387" h="2124075">
                <a:moveTo>
                  <a:pt x="0" y="2119313"/>
                </a:moveTo>
                <a:lnTo>
                  <a:pt x="4995862" y="2124075"/>
                </a:lnTo>
                <a:lnTo>
                  <a:pt x="5005387" y="1609725"/>
                </a:lnTo>
                <a:lnTo>
                  <a:pt x="4814887" y="1619250"/>
                </a:lnTo>
                <a:lnTo>
                  <a:pt x="4633912" y="1624013"/>
                </a:lnTo>
                <a:lnTo>
                  <a:pt x="4486275" y="1662113"/>
                </a:lnTo>
                <a:lnTo>
                  <a:pt x="4395787" y="1719263"/>
                </a:lnTo>
                <a:lnTo>
                  <a:pt x="4310062" y="1757363"/>
                </a:lnTo>
                <a:lnTo>
                  <a:pt x="4271962" y="1766888"/>
                </a:lnTo>
                <a:lnTo>
                  <a:pt x="4143375" y="1628775"/>
                </a:lnTo>
                <a:lnTo>
                  <a:pt x="4095750" y="1404938"/>
                </a:lnTo>
                <a:lnTo>
                  <a:pt x="4000500" y="1023938"/>
                </a:lnTo>
                <a:lnTo>
                  <a:pt x="3910012" y="747713"/>
                </a:lnTo>
                <a:lnTo>
                  <a:pt x="3824287" y="552450"/>
                </a:lnTo>
                <a:lnTo>
                  <a:pt x="3733800" y="395288"/>
                </a:lnTo>
                <a:lnTo>
                  <a:pt x="3590925" y="190500"/>
                </a:lnTo>
                <a:lnTo>
                  <a:pt x="3495675" y="61913"/>
                </a:lnTo>
                <a:lnTo>
                  <a:pt x="3409950" y="0"/>
                </a:lnTo>
                <a:lnTo>
                  <a:pt x="3357562" y="14288"/>
                </a:lnTo>
                <a:lnTo>
                  <a:pt x="3333750" y="66675"/>
                </a:lnTo>
                <a:lnTo>
                  <a:pt x="3295650" y="328613"/>
                </a:lnTo>
                <a:lnTo>
                  <a:pt x="3281362" y="585788"/>
                </a:lnTo>
                <a:lnTo>
                  <a:pt x="3257550" y="876300"/>
                </a:lnTo>
                <a:lnTo>
                  <a:pt x="3262312" y="1000125"/>
                </a:lnTo>
                <a:lnTo>
                  <a:pt x="3252787" y="1157288"/>
                </a:lnTo>
                <a:lnTo>
                  <a:pt x="3224212" y="1366838"/>
                </a:lnTo>
                <a:lnTo>
                  <a:pt x="3190875" y="1576388"/>
                </a:lnTo>
                <a:lnTo>
                  <a:pt x="3148012" y="1695450"/>
                </a:lnTo>
                <a:lnTo>
                  <a:pt x="3095625" y="1766888"/>
                </a:lnTo>
                <a:lnTo>
                  <a:pt x="2986087" y="1766888"/>
                </a:lnTo>
                <a:lnTo>
                  <a:pt x="2819400" y="1666875"/>
                </a:lnTo>
                <a:lnTo>
                  <a:pt x="2690812" y="1543050"/>
                </a:lnTo>
                <a:lnTo>
                  <a:pt x="2566987" y="1438275"/>
                </a:lnTo>
                <a:lnTo>
                  <a:pt x="2443162" y="1314450"/>
                </a:lnTo>
                <a:lnTo>
                  <a:pt x="2338387" y="1195388"/>
                </a:lnTo>
                <a:lnTo>
                  <a:pt x="2095500" y="981075"/>
                </a:lnTo>
                <a:lnTo>
                  <a:pt x="1895475" y="871538"/>
                </a:lnTo>
                <a:lnTo>
                  <a:pt x="1790700" y="862013"/>
                </a:lnTo>
                <a:lnTo>
                  <a:pt x="1671637" y="895350"/>
                </a:lnTo>
                <a:lnTo>
                  <a:pt x="1585912" y="976313"/>
                </a:lnTo>
                <a:lnTo>
                  <a:pt x="1509712" y="1076325"/>
                </a:lnTo>
                <a:lnTo>
                  <a:pt x="1433512" y="1195388"/>
                </a:lnTo>
                <a:lnTo>
                  <a:pt x="1343025" y="1362075"/>
                </a:lnTo>
                <a:lnTo>
                  <a:pt x="1262062" y="1514475"/>
                </a:lnTo>
                <a:lnTo>
                  <a:pt x="1204912" y="1628775"/>
                </a:lnTo>
                <a:lnTo>
                  <a:pt x="1090612" y="1790700"/>
                </a:lnTo>
                <a:lnTo>
                  <a:pt x="962025" y="1881188"/>
                </a:lnTo>
                <a:lnTo>
                  <a:pt x="866775" y="1885950"/>
                </a:lnTo>
                <a:lnTo>
                  <a:pt x="742950" y="1795463"/>
                </a:lnTo>
                <a:lnTo>
                  <a:pt x="638175" y="1724025"/>
                </a:lnTo>
                <a:lnTo>
                  <a:pt x="547687" y="1619250"/>
                </a:lnTo>
                <a:lnTo>
                  <a:pt x="414337" y="1614488"/>
                </a:lnTo>
                <a:lnTo>
                  <a:pt x="266700" y="1671638"/>
                </a:lnTo>
                <a:lnTo>
                  <a:pt x="147637" y="1847850"/>
                </a:lnTo>
                <a:lnTo>
                  <a:pt x="95250" y="1943100"/>
                </a:lnTo>
                <a:lnTo>
                  <a:pt x="0" y="2119313"/>
                </a:lnTo>
                <a:close/>
              </a:path>
            </a:pathLst>
          </a:custGeom>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053" name="Freeform 2052"/>
          <p:cNvSpPr/>
          <p:nvPr/>
        </p:nvSpPr>
        <p:spPr>
          <a:xfrm>
            <a:off x="7376652" y="3571875"/>
            <a:ext cx="1293356" cy="1955800"/>
          </a:xfrm>
          <a:custGeom>
            <a:avLst/>
            <a:gdLst>
              <a:gd name="connsiteX0" fmla="*/ 0 w 1724025"/>
              <a:gd name="connsiteY0" fmla="*/ 673100 h 1955800"/>
              <a:gd name="connsiteX1" fmla="*/ 0 w 1724025"/>
              <a:gd name="connsiteY1" fmla="*/ 673100 h 1955800"/>
              <a:gd name="connsiteX2" fmla="*/ 31750 w 1724025"/>
              <a:gd name="connsiteY2" fmla="*/ 282575 h 1955800"/>
              <a:gd name="connsiteX3" fmla="*/ 63500 w 1724025"/>
              <a:gd name="connsiteY3" fmla="*/ 88900 h 1955800"/>
              <a:gd name="connsiteX4" fmla="*/ 104775 w 1724025"/>
              <a:gd name="connsiteY4" fmla="*/ 9525 h 1955800"/>
              <a:gd name="connsiteX5" fmla="*/ 139700 w 1724025"/>
              <a:gd name="connsiteY5" fmla="*/ 0 h 1955800"/>
              <a:gd name="connsiteX6" fmla="*/ 190500 w 1724025"/>
              <a:gd name="connsiteY6" fmla="*/ 31750 h 1955800"/>
              <a:gd name="connsiteX7" fmla="*/ 273050 w 1724025"/>
              <a:gd name="connsiteY7" fmla="*/ 130175 h 1955800"/>
              <a:gd name="connsiteX8" fmla="*/ 349250 w 1724025"/>
              <a:gd name="connsiteY8" fmla="*/ 234950 h 1955800"/>
              <a:gd name="connsiteX9" fmla="*/ 425450 w 1724025"/>
              <a:gd name="connsiteY9" fmla="*/ 349250 h 1955800"/>
              <a:gd name="connsiteX10" fmla="*/ 495300 w 1724025"/>
              <a:gd name="connsiteY10" fmla="*/ 454025 h 1955800"/>
              <a:gd name="connsiteX11" fmla="*/ 555625 w 1724025"/>
              <a:gd name="connsiteY11" fmla="*/ 571500 h 1955800"/>
              <a:gd name="connsiteX12" fmla="*/ 590550 w 1724025"/>
              <a:gd name="connsiteY12" fmla="*/ 660400 h 1955800"/>
              <a:gd name="connsiteX13" fmla="*/ 647700 w 1724025"/>
              <a:gd name="connsiteY13" fmla="*/ 796925 h 1955800"/>
              <a:gd name="connsiteX14" fmla="*/ 711200 w 1724025"/>
              <a:gd name="connsiteY14" fmla="*/ 974725 h 1955800"/>
              <a:gd name="connsiteX15" fmla="*/ 755650 w 1724025"/>
              <a:gd name="connsiteY15" fmla="*/ 1136650 h 1955800"/>
              <a:gd name="connsiteX16" fmla="*/ 806450 w 1724025"/>
              <a:gd name="connsiteY16" fmla="*/ 1333500 h 1955800"/>
              <a:gd name="connsiteX17" fmla="*/ 835025 w 1724025"/>
              <a:gd name="connsiteY17" fmla="*/ 1466850 h 1955800"/>
              <a:gd name="connsiteX18" fmla="*/ 869950 w 1724025"/>
              <a:gd name="connsiteY18" fmla="*/ 1600200 h 1955800"/>
              <a:gd name="connsiteX19" fmla="*/ 923925 w 1724025"/>
              <a:gd name="connsiteY19" fmla="*/ 1733550 h 1955800"/>
              <a:gd name="connsiteX20" fmla="*/ 962025 w 1724025"/>
              <a:gd name="connsiteY20" fmla="*/ 1768475 h 1955800"/>
              <a:gd name="connsiteX21" fmla="*/ 1025525 w 1724025"/>
              <a:gd name="connsiteY21" fmla="*/ 1781175 h 1955800"/>
              <a:gd name="connsiteX22" fmla="*/ 1117600 w 1724025"/>
              <a:gd name="connsiteY22" fmla="*/ 1736725 h 1955800"/>
              <a:gd name="connsiteX23" fmla="*/ 1222375 w 1724025"/>
              <a:gd name="connsiteY23" fmla="*/ 1666875 h 1955800"/>
              <a:gd name="connsiteX24" fmla="*/ 1336675 w 1724025"/>
              <a:gd name="connsiteY24" fmla="*/ 1641475 h 1955800"/>
              <a:gd name="connsiteX25" fmla="*/ 1463675 w 1724025"/>
              <a:gd name="connsiteY25" fmla="*/ 1622425 h 1955800"/>
              <a:gd name="connsiteX26" fmla="*/ 1631950 w 1724025"/>
              <a:gd name="connsiteY26" fmla="*/ 1616075 h 1955800"/>
              <a:gd name="connsiteX27" fmla="*/ 1720850 w 1724025"/>
              <a:gd name="connsiteY27" fmla="*/ 1609725 h 1955800"/>
              <a:gd name="connsiteX28" fmla="*/ 1724025 w 1724025"/>
              <a:gd name="connsiteY28" fmla="*/ 1730375 h 1955800"/>
              <a:gd name="connsiteX29" fmla="*/ 1581150 w 1724025"/>
              <a:gd name="connsiteY29" fmla="*/ 1727200 h 1955800"/>
              <a:gd name="connsiteX30" fmla="*/ 1400175 w 1724025"/>
              <a:gd name="connsiteY30" fmla="*/ 1720850 h 1955800"/>
              <a:gd name="connsiteX31" fmla="*/ 1279525 w 1724025"/>
              <a:gd name="connsiteY31" fmla="*/ 1743075 h 1955800"/>
              <a:gd name="connsiteX32" fmla="*/ 1165225 w 1724025"/>
              <a:gd name="connsiteY32" fmla="*/ 1774825 h 1955800"/>
              <a:gd name="connsiteX33" fmla="*/ 1082675 w 1724025"/>
              <a:gd name="connsiteY33" fmla="*/ 1828800 h 1955800"/>
              <a:gd name="connsiteX34" fmla="*/ 1000125 w 1724025"/>
              <a:gd name="connsiteY34" fmla="*/ 1901825 h 1955800"/>
              <a:gd name="connsiteX35" fmla="*/ 911225 w 1724025"/>
              <a:gd name="connsiteY35" fmla="*/ 1933575 h 1955800"/>
              <a:gd name="connsiteX36" fmla="*/ 889000 w 1724025"/>
              <a:gd name="connsiteY36" fmla="*/ 1955800 h 1955800"/>
              <a:gd name="connsiteX37" fmla="*/ 796925 w 1724025"/>
              <a:gd name="connsiteY37" fmla="*/ 1949450 h 1955800"/>
              <a:gd name="connsiteX38" fmla="*/ 733425 w 1724025"/>
              <a:gd name="connsiteY38" fmla="*/ 1885950 h 1955800"/>
              <a:gd name="connsiteX39" fmla="*/ 695325 w 1724025"/>
              <a:gd name="connsiteY39" fmla="*/ 1743075 h 1955800"/>
              <a:gd name="connsiteX40" fmla="*/ 654050 w 1724025"/>
              <a:gd name="connsiteY40" fmla="*/ 1543050 h 1955800"/>
              <a:gd name="connsiteX41" fmla="*/ 619125 w 1724025"/>
              <a:gd name="connsiteY41" fmla="*/ 1355725 h 1955800"/>
              <a:gd name="connsiteX42" fmla="*/ 593725 w 1724025"/>
              <a:gd name="connsiteY42" fmla="*/ 1206500 h 1955800"/>
              <a:gd name="connsiteX43" fmla="*/ 558800 w 1724025"/>
              <a:gd name="connsiteY43" fmla="*/ 1082675 h 1955800"/>
              <a:gd name="connsiteX44" fmla="*/ 523875 w 1724025"/>
              <a:gd name="connsiteY44" fmla="*/ 952500 h 1955800"/>
              <a:gd name="connsiteX45" fmla="*/ 460375 w 1724025"/>
              <a:gd name="connsiteY45" fmla="*/ 781050 h 1955800"/>
              <a:gd name="connsiteX46" fmla="*/ 393700 w 1724025"/>
              <a:gd name="connsiteY46" fmla="*/ 561975 h 1955800"/>
              <a:gd name="connsiteX47" fmla="*/ 320675 w 1724025"/>
              <a:gd name="connsiteY47" fmla="*/ 374650 h 1955800"/>
              <a:gd name="connsiteX48" fmla="*/ 244475 w 1724025"/>
              <a:gd name="connsiteY48" fmla="*/ 244475 h 1955800"/>
              <a:gd name="connsiteX49" fmla="*/ 206375 w 1724025"/>
              <a:gd name="connsiteY49" fmla="*/ 196850 h 1955800"/>
              <a:gd name="connsiteX50" fmla="*/ 165100 w 1724025"/>
              <a:gd name="connsiteY50" fmla="*/ 193675 h 1955800"/>
              <a:gd name="connsiteX51" fmla="*/ 123825 w 1724025"/>
              <a:gd name="connsiteY51" fmla="*/ 222250 h 1955800"/>
              <a:gd name="connsiteX52" fmla="*/ 95250 w 1724025"/>
              <a:gd name="connsiteY52" fmla="*/ 285750 h 1955800"/>
              <a:gd name="connsiteX53" fmla="*/ 60325 w 1724025"/>
              <a:gd name="connsiteY53" fmla="*/ 390525 h 1955800"/>
              <a:gd name="connsiteX54" fmla="*/ 41275 w 1724025"/>
              <a:gd name="connsiteY54" fmla="*/ 469900 h 1955800"/>
              <a:gd name="connsiteX55" fmla="*/ 28575 w 1724025"/>
              <a:gd name="connsiteY55" fmla="*/ 581025 h 1955800"/>
              <a:gd name="connsiteX56" fmla="*/ 0 w 1724025"/>
              <a:gd name="connsiteY56" fmla="*/ 673100 h 195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724025" h="1955800">
                <a:moveTo>
                  <a:pt x="0" y="673100"/>
                </a:moveTo>
                <a:lnTo>
                  <a:pt x="0" y="673100"/>
                </a:lnTo>
                <a:lnTo>
                  <a:pt x="31750" y="282575"/>
                </a:lnTo>
                <a:lnTo>
                  <a:pt x="63500" y="88900"/>
                </a:lnTo>
                <a:lnTo>
                  <a:pt x="104775" y="9525"/>
                </a:lnTo>
                <a:lnTo>
                  <a:pt x="139700" y="0"/>
                </a:lnTo>
                <a:lnTo>
                  <a:pt x="190500" y="31750"/>
                </a:lnTo>
                <a:lnTo>
                  <a:pt x="273050" y="130175"/>
                </a:lnTo>
                <a:lnTo>
                  <a:pt x="349250" y="234950"/>
                </a:lnTo>
                <a:lnTo>
                  <a:pt x="425450" y="349250"/>
                </a:lnTo>
                <a:lnTo>
                  <a:pt x="495300" y="454025"/>
                </a:lnTo>
                <a:lnTo>
                  <a:pt x="555625" y="571500"/>
                </a:lnTo>
                <a:lnTo>
                  <a:pt x="590550" y="660400"/>
                </a:lnTo>
                <a:lnTo>
                  <a:pt x="647700" y="796925"/>
                </a:lnTo>
                <a:lnTo>
                  <a:pt x="711200" y="974725"/>
                </a:lnTo>
                <a:lnTo>
                  <a:pt x="755650" y="1136650"/>
                </a:lnTo>
                <a:lnTo>
                  <a:pt x="806450" y="1333500"/>
                </a:lnTo>
                <a:lnTo>
                  <a:pt x="835025" y="1466850"/>
                </a:lnTo>
                <a:lnTo>
                  <a:pt x="869950" y="1600200"/>
                </a:lnTo>
                <a:lnTo>
                  <a:pt x="923925" y="1733550"/>
                </a:lnTo>
                <a:lnTo>
                  <a:pt x="962025" y="1768475"/>
                </a:lnTo>
                <a:lnTo>
                  <a:pt x="1025525" y="1781175"/>
                </a:lnTo>
                <a:lnTo>
                  <a:pt x="1117600" y="1736725"/>
                </a:lnTo>
                <a:lnTo>
                  <a:pt x="1222375" y="1666875"/>
                </a:lnTo>
                <a:lnTo>
                  <a:pt x="1336675" y="1641475"/>
                </a:lnTo>
                <a:lnTo>
                  <a:pt x="1463675" y="1622425"/>
                </a:lnTo>
                <a:lnTo>
                  <a:pt x="1631950" y="1616075"/>
                </a:lnTo>
                <a:lnTo>
                  <a:pt x="1720850" y="1609725"/>
                </a:lnTo>
                <a:cubicBezTo>
                  <a:pt x="1721908" y="1649942"/>
                  <a:pt x="1722967" y="1690158"/>
                  <a:pt x="1724025" y="1730375"/>
                </a:cubicBezTo>
                <a:lnTo>
                  <a:pt x="1581150" y="1727200"/>
                </a:lnTo>
                <a:lnTo>
                  <a:pt x="1400175" y="1720850"/>
                </a:lnTo>
                <a:lnTo>
                  <a:pt x="1279525" y="1743075"/>
                </a:lnTo>
                <a:lnTo>
                  <a:pt x="1165225" y="1774825"/>
                </a:lnTo>
                <a:lnTo>
                  <a:pt x="1082675" y="1828800"/>
                </a:lnTo>
                <a:lnTo>
                  <a:pt x="1000125" y="1901825"/>
                </a:lnTo>
                <a:lnTo>
                  <a:pt x="911225" y="1933575"/>
                </a:lnTo>
                <a:lnTo>
                  <a:pt x="889000" y="1955800"/>
                </a:lnTo>
                <a:lnTo>
                  <a:pt x="796925" y="1949450"/>
                </a:lnTo>
                <a:lnTo>
                  <a:pt x="733425" y="1885950"/>
                </a:lnTo>
                <a:lnTo>
                  <a:pt x="695325" y="1743075"/>
                </a:lnTo>
                <a:lnTo>
                  <a:pt x="654050" y="1543050"/>
                </a:lnTo>
                <a:lnTo>
                  <a:pt x="619125" y="1355725"/>
                </a:lnTo>
                <a:lnTo>
                  <a:pt x="593725" y="1206500"/>
                </a:lnTo>
                <a:lnTo>
                  <a:pt x="558800" y="1082675"/>
                </a:lnTo>
                <a:lnTo>
                  <a:pt x="523875" y="952500"/>
                </a:lnTo>
                <a:lnTo>
                  <a:pt x="460375" y="781050"/>
                </a:lnTo>
                <a:lnTo>
                  <a:pt x="393700" y="561975"/>
                </a:lnTo>
                <a:lnTo>
                  <a:pt x="320675" y="374650"/>
                </a:lnTo>
                <a:lnTo>
                  <a:pt x="244475" y="244475"/>
                </a:lnTo>
                <a:lnTo>
                  <a:pt x="206375" y="196850"/>
                </a:lnTo>
                <a:lnTo>
                  <a:pt x="165100" y="193675"/>
                </a:lnTo>
                <a:lnTo>
                  <a:pt x="123825" y="222250"/>
                </a:lnTo>
                <a:lnTo>
                  <a:pt x="95250" y="285750"/>
                </a:lnTo>
                <a:lnTo>
                  <a:pt x="60325" y="390525"/>
                </a:lnTo>
                <a:lnTo>
                  <a:pt x="41275" y="469900"/>
                </a:lnTo>
                <a:lnTo>
                  <a:pt x="28575" y="581025"/>
                </a:lnTo>
                <a:lnTo>
                  <a:pt x="0" y="673100"/>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2" name="Freeform 21"/>
          <p:cNvSpPr/>
          <p:nvPr/>
        </p:nvSpPr>
        <p:spPr>
          <a:xfrm>
            <a:off x="7264704" y="4664075"/>
            <a:ext cx="76220" cy="615950"/>
          </a:xfrm>
          <a:custGeom>
            <a:avLst/>
            <a:gdLst>
              <a:gd name="connsiteX0" fmla="*/ 0 w 101600"/>
              <a:gd name="connsiteY0" fmla="*/ 615950 h 615950"/>
              <a:gd name="connsiteX1" fmla="*/ 0 w 101600"/>
              <a:gd name="connsiteY1" fmla="*/ 615950 h 615950"/>
              <a:gd name="connsiteX2" fmla="*/ 53975 w 101600"/>
              <a:gd name="connsiteY2" fmla="*/ 250825 h 615950"/>
              <a:gd name="connsiteX3" fmla="*/ 101600 w 101600"/>
              <a:gd name="connsiteY3" fmla="*/ 0 h 615950"/>
              <a:gd name="connsiteX4" fmla="*/ 95250 w 101600"/>
              <a:gd name="connsiteY4" fmla="*/ 206375 h 615950"/>
              <a:gd name="connsiteX5" fmla="*/ 82550 w 101600"/>
              <a:gd name="connsiteY5" fmla="*/ 384175 h 615950"/>
              <a:gd name="connsiteX6" fmla="*/ 44450 w 101600"/>
              <a:gd name="connsiteY6" fmla="*/ 539750 h 615950"/>
              <a:gd name="connsiteX7" fmla="*/ 0 w 101600"/>
              <a:gd name="connsiteY7" fmla="*/ 615950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615950">
                <a:moveTo>
                  <a:pt x="0" y="615950"/>
                </a:moveTo>
                <a:lnTo>
                  <a:pt x="0" y="615950"/>
                </a:lnTo>
                <a:lnTo>
                  <a:pt x="53975" y="250825"/>
                </a:lnTo>
                <a:lnTo>
                  <a:pt x="101600" y="0"/>
                </a:lnTo>
                <a:lnTo>
                  <a:pt x="95250" y="206375"/>
                </a:lnTo>
                <a:lnTo>
                  <a:pt x="82550" y="384175"/>
                </a:lnTo>
                <a:lnTo>
                  <a:pt x="44450" y="539750"/>
                </a:lnTo>
                <a:lnTo>
                  <a:pt x="0" y="615950"/>
                </a:lnTo>
                <a:close/>
              </a:path>
            </a:pathLst>
          </a:custGeom>
          <a:solidFill>
            <a:srgbClr val="FF0000"/>
          </a:solidFill>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1" name="Freeform 20"/>
          <p:cNvSpPr/>
          <p:nvPr/>
        </p:nvSpPr>
        <p:spPr>
          <a:xfrm>
            <a:off x="5983258" y="4441825"/>
            <a:ext cx="1271919" cy="1136650"/>
          </a:xfrm>
          <a:custGeom>
            <a:avLst/>
            <a:gdLst>
              <a:gd name="connsiteX0" fmla="*/ 0 w 1695450"/>
              <a:gd name="connsiteY0" fmla="*/ 371475 h 1136650"/>
              <a:gd name="connsiteX1" fmla="*/ 82550 w 1695450"/>
              <a:gd name="connsiteY1" fmla="*/ 222250 h 1136650"/>
              <a:gd name="connsiteX2" fmla="*/ 212725 w 1695450"/>
              <a:gd name="connsiteY2" fmla="*/ 92075 h 1136650"/>
              <a:gd name="connsiteX3" fmla="*/ 244475 w 1695450"/>
              <a:gd name="connsiteY3" fmla="*/ 69850 h 1136650"/>
              <a:gd name="connsiteX4" fmla="*/ 327025 w 1695450"/>
              <a:gd name="connsiteY4" fmla="*/ 25400 h 1136650"/>
              <a:gd name="connsiteX5" fmla="*/ 412750 w 1695450"/>
              <a:gd name="connsiteY5" fmla="*/ 0 h 1136650"/>
              <a:gd name="connsiteX6" fmla="*/ 469900 w 1695450"/>
              <a:gd name="connsiteY6" fmla="*/ 0 h 1136650"/>
              <a:gd name="connsiteX7" fmla="*/ 590550 w 1695450"/>
              <a:gd name="connsiteY7" fmla="*/ 38100 h 1136650"/>
              <a:gd name="connsiteX8" fmla="*/ 708025 w 1695450"/>
              <a:gd name="connsiteY8" fmla="*/ 136525 h 1136650"/>
              <a:gd name="connsiteX9" fmla="*/ 847725 w 1695450"/>
              <a:gd name="connsiteY9" fmla="*/ 257175 h 1136650"/>
              <a:gd name="connsiteX10" fmla="*/ 1009650 w 1695450"/>
              <a:gd name="connsiteY10" fmla="*/ 409575 h 1136650"/>
              <a:gd name="connsiteX11" fmla="*/ 1139825 w 1695450"/>
              <a:gd name="connsiteY11" fmla="*/ 542925 h 1136650"/>
              <a:gd name="connsiteX12" fmla="*/ 1327150 w 1695450"/>
              <a:gd name="connsiteY12" fmla="*/ 723900 h 1136650"/>
              <a:gd name="connsiteX13" fmla="*/ 1473200 w 1695450"/>
              <a:gd name="connsiteY13" fmla="*/ 844550 h 1136650"/>
              <a:gd name="connsiteX14" fmla="*/ 1568450 w 1695450"/>
              <a:gd name="connsiteY14" fmla="*/ 889000 h 1136650"/>
              <a:gd name="connsiteX15" fmla="*/ 1660525 w 1695450"/>
              <a:gd name="connsiteY15" fmla="*/ 901700 h 1136650"/>
              <a:gd name="connsiteX16" fmla="*/ 1660525 w 1695450"/>
              <a:gd name="connsiteY16" fmla="*/ 901700 h 1136650"/>
              <a:gd name="connsiteX17" fmla="*/ 1695450 w 1695450"/>
              <a:gd name="connsiteY17" fmla="*/ 892175 h 1136650"/>
              <a:gd name="connsiteX18" fmla="*/ 1644650 w 1695450"/>
              <a:gd name="connsiteY18" fmla="*/ 1047750 h 1136650"/>
              <a:gd name="connsiteX19" fmla="*/ 1606550 w 1695450"/>
              <a:gd name="connsiteY19" fmla="*/ 1108075 h 1136650"/>
              <a:gd name="connsiteX20" fmla="*/ 1565275 w 1695450"/>
              <a:gd name="connsiteY20" fmla="*/ 1127125 h 1136650"/>
              <a:gd name="connsiteX21" fmla="*/ 1543050 w 1695450"/>
              <a:gd name="connsiteY21" fmla="*/ 1136650 h 1136650"/>
              <a:gd name="connsiteX22" fmla="*/ 1482725 w 1695450"/>
              <a:gd name="connsiteY22" fmla="*/ 1101725 h 1136650"/>
              <a:gd name="connsiteX23" fmla="*/ 1422400 w 1695450"/>
              <a:gd name="connsiteY23" fmla="*/ 1006475 h 1136650"/>
              <a:gd name="connsiteX24" fmla="*/ 1390650 w 1695450"/>
              <a:gd name="connsiteY24" fmla="*/ 923925 h 1136650"/>
              <a:gd name="connsiteX25" fmla="*/ 1330325 w 1695450"/>
              <a:gd name="connsiteY25" fmla="*/ 831850 h 1136650"/>
              <a:gd name="connsiteX26" fmla="*/ 1254125 w 1695450"/>
              <a:gd name="connsiteY26" fmla="*/ 755650 h 1136650"/>
              <a:gd name="connsiteX27" fmla="*/ 1146175 w 1695450"/>
              <a:gd name="connsiteY27" fmla="*/ 654050 h 1136650"/>
              <a:gd name="connsiteX28" fmla="*/ 1060450 w 1695450"/>
              <a:gd name="connsiteY28" fmla="*/ 568325 h 1136650"/>
              <a:gd name="connsiteX29" fmla="*/ 974725 w 1695450"/>
              <a:gd name="connsiteY29" fmla="*/ 485775 h 1136650"/>
              <a:gd name="connsiteX30" fmla="*/ 914400 w 1695450"/>
              <a:gd name="connsiteY30" fmla="*/ 425450 h 1136650"/>
              <a:gd name="connsiteX31" fmla="*/ 847725 w 1695450"/>
              <a:gd name="connsiteY31" fmla="*/ 358775 h 1136650"/>
              <a:gd name="connsiteX32" fmla="*/ 796925 w 1695450"/>
              <a:gd name="connsiteY32" fmla="*/ 311150 h 1136650"/>
              <a:gd name="connsiteX33" fmla="*/ 736600 w 1695450"/>
              <a:gd name="connsiteY33" fmla="*/ 260350 h 1136650"/>
              <a:gd name="connsiteX34" fmla="*/ 654050 w 1695450"/>
              <a:gd name="connsiteY34" fmla="*/ 203200 h 1136650"/>
              <a:gd name="connsiteX35" fmla="*/ 584200 w 1695450"/>
              <a:gd name="connsiteY35" fmla="*/ 161925 h 1136650"/>
              <a:gd name="connsiteX36" fmla="*/ 473075 w 1695450"/>
              <a:gd name="connsiteY36" fmla="*/ 127000 h 1136650"/>
              <a:gd name="connsiteX37" fmla="*/ 412750 w 1695450"/>
              <a:gd name="connsiteY37" fmla="*/ 117475 h 1136650"/>
              <a:gd name="connsiteX38" fmla="*/ 355600 w 1695450"/>
              <a:gd name="connsiteY38" fmla="*/ 127000 h 1136650"/>
              <a:gd name="connsiteX39" fmla="*/ 292100 w 1695450"/>
              <a:gd name="connsiteY39" fmla="*/ 149225 h 1136650"/>
              <a:gd name="connsiteX40" fmla="*/ 225425 w 1695450"/>
              <a:gd name="connsiteY40" fmla="*/ 180975 h 1136650"/>
              <a:gd name="connsiteX41" fmla="*/ 161925 w 1695450"/>
              <a:gd name="connsiteY41" fmla="*/ 231775 h 1136650"/>
              <a:gd name="connsiteX42" fmla="*/ 76200 w 1695450"/>
              <a:gd name="connsiteY42" fmla="*/ 314325 h 1136650"/>
              <a:gd name="connsiteX43" fmla="*/ 0 w 1695450"/>
              <a:gd name="connsiteY43" fmla="*/ 371475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95450" h="1136650">
                <a:moveTo>
                  <a:pt x="0" y="371475"/>
                </a:moveTo>
                <a:lnTo>
                  <a:pt x="82550" y="222250"/>
                </a:lnTo>
                <a:lnTo>
                  <a:pt x="212725" y="92075"/>
                </a:lnTo>
                <a:lnTo>
                  <a:pt x="244475" y="69850"/>
                </a:lnTo>
                <a:lnTo>
                  <a:pt x="327025" y="25400"/>
                </a:lnTo>
                <a:lnTo>
                  <a:pt x="412750" y="0"/>
                </a:lnTo>
                <a:lnTo>
                  <a:pt x="469900" y="0"/>
                </a:lnTo>
                <a:lnTo>
                  <a:pt x="590550" y="38100"/>
                </a:lnTo>
                <a:lnTo>
                  <a:pt x="708025" y="136525"/>
                </a:lnTo>
                <a:lnTo>
                  <a:pt x="847725" y="257175"/>
                </a:lnTo>
                <a:lnTo>
                  <a:pt x="1009650" y="409575"/>
                </a:lnTo>
                <a:lnTo>
                  <a:pt x="1139825" y="542925"/>
                </a:lnTo>
                <a:lnTo>
                  <a:pt x="1327150" y="723900"/>
                </a:lnTo>
                <a:lnTo>
                  <a:pt x="1473200" y="844550"/>
                </a:lnTo>
                <a:lnTo>
                  <a:pt x="1568450" y="889000"/>
                </a:lnTo>
                <a:lnTo>
                  <a:pt x="1660525" y="901700"/>
                </a:lnTo>
                <a:lnTo>
                  <a:pt x="1660525" y="901700"/>
                </a:lnTo>
                <a:lnTo>
                  <a:pt x="1695450" y="892175"/>
                </a:lnTo>
                <a:lnTo>
                  <a:pt x="1644650" y="1047750"/>
                </a:lnTo>
                <a:lnTo>
                  <a:pt x="1606550" y="1108075"/>
                </a:lnTo>
                <a:lnTo>
                  <a:pt x="1565275" y="1127125"/>
                </a:lnTo>
                <a:lnTo>
                  <a:pt x="1543050" y="1136650"/>
                </a:lnTo>
                <a:lnTo>
                  <a:pt x="1482725" y="1101725"/>
                </a:lnTo>
                <a:lnTo>
                  <a:pt x="1422400" y="1006475"/>
                </a:lnTo>
                <a:lnTo>
                  <a:pt x="1390650" y="923925"/>
                </a:lnTo>
                <a:lnTo>
                  <a:pt x="1330325" y="831850"/>
                </a:lnTo>
                <a:lnTo>
                  <a:pt x="1254125" y="755650"/>
                </a:lnTo>
                <a:lnTo>
                  <a:pt x="1146175" y="654050"/>
                </a:lnTo>
                <a:lnTo>
                  <a:pt x="1060450" y="568325"/>
                </a:lnTo>
                <a:lnTo>
                  <a:pt x="974725" y="485775"/>
                </a:lnTo>
                <a:lnTo>
                  <a:pt x="914400" y="425450"/>
                </a:lnTo>
                <a:lnTo>
                  <a:pt x="847725" y="358775"/>
                </a:lnTo>
                <a:lnTo>
                  <a:pt x="796925" y="311150"/>
                </a:lnTo>
                <a:lnTo>
                  <a:pt x="736600" y="260350"/>
                </a:lnTo>
                <a:lnTo>
                  <a:pt x="654050" y="203200"/>
                </a:lnTo>
                <a:lnTo>
                  <a:pt x="584200" y="161925"/>
                </a:lnTo>
                <a:lnTo>
                  <a:pt x="473075" y="127000"/>
                </a:lnTo>
                <a:lnTo>
                  <a:pt x="412750" y="117475"/>
                </a:lnTo>
                <a:lnTo>
                  <a:pt x="355600" y="127000"/>
                </a:lnTo>
                <a:lnTo>
                  <a:pt x="292100" y="149225"/>
                </a:lnTo>
                <a:lnTo>
                  <a:pt x="225425" y="180975"/>
                </a:lnTo>
                <a:lnTo>
                  <a:pt x="161925" y="231775"/>
                </a:lnTo>
                <a:lnTo>
                  <a:pt x="76200" y="314325"/>
                </a:lnTo>
                <a:lnTo>
                  <a:pt x="0" y="371475"/>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4" name="Freeform 33"/>
          <p:cNvSpPr/>
          <p:nvPr/>
        </p:nvSpPr>
        <p:spPr>
          <a:xfrm>
            <a:off x="5554523" y="4989338"/>
            <a:ext cx="331972" cy="465974"/>
          </a:xfrm>
          <a:custGeom>
            <a:avLst/>
            <a:gdLst>
              <a:gd name="connsiteX0" fmla="*/ 0 w 552450"/>
              <a:gd name="connsiteY0" fmla="*/ 82550 h 231775"/>
              <a:gd name="connsiteX1" fmla="*/ 101600 w 552450"/>
              <a:gd name="connsiteY1" fmla="*/ 41275 h 231775"/>
              <a:gd name="connsiteX2" fmla="*/ 212725 w 552450"/>
              <a:gd name="connsiteY2" fmla="*/ 92075 h 231775"/>
              <a:gd name="connsiteX3" fmla="*/ 327025 w 552450"/>
              <a:gd name="connsiteY3" fmla="*/ 193675 h 231775"/>
              <a:gd name="connsiteX4" fmla="*/ 406400 w 552450"/>
              <a:gd name="connsiteY4" fmla="*/ 231775 h 231775"/>
              <a:gd name="connsiteX5" fmla="*/ 514350 w 552450"/>
              <a:gd name="connsiteY5" fmla="*/ 231775 h 231775"/>
              <a:gd name="connsiteX6" fmla="*/ 552450 w 552450"/>
              <a:gd name="connsiteY6" fmla="*/ 215900 h 231775"/>
              <a:gd name="connsiteX7" fmla="*/ 454025 w 552450"/>
              <a:gd name="connsiteY7" fmla="*/ 149225 h 231775"/>
              <a:gd name="connsiteX8" fmla="*/ 336550 w 552450"/>
              <a:gd name="connsiteY8" fmla="*/ 44450 h 231775"/>
              <a:gd name="connsiteX9" fmla="*/ 234950 w 552450"/>
              <a:gd name="connsiteY9" fmla="*/ 0 h 231775"/>
              <a:gd name="connsiteX10" fmla="*/ 142875 w 552450"/>
              <a:gd name="connsiteY10" fmla="*/ 3175 h 231775"/>
              <a:gd name="connsiteX11" fmla="*/ 0 w 552450"/>
              <a:gd name="connsiteY11" fmla="*/ 82550 h 231775"/>
              <a:gd name="connsiteX0" fmla="*/ 0 w 552450"/>
              <a:gd name="connsiteY0" fmla="*/ 85725 h 234950"/>
              <a:gd name="connsiteX1" fmla="*/ 101600 w 552450"/>
              <a:gd name="connsiteY1" fmla="*/ 44450 h 234950"/>
              <a:gd name="connsiteX2" fmla="*/ 212725 w 552450"/>
              <a:gd name="connsiteY2" fmla="*/ 95250 h 234950"/>
              <a:gd name="connsiteX3" fmla="*/ 327025 w 552450"/>
              <a:gd name="connsiteY3" fmla="*/ 196850 h 234950"/>
              <a:gd name="connsiteX4" fmla="*/ 406400 w 552450"/>
              <a:gd name="connsiteY4" fmla="*/ 234950 h 234950"/>
              <a:gd name="connsiteX5" fmla="*/ 514350 w 552450"/>
              <a:gd name="connsiteY5" fmla="*/ 234950 h 234950"/>
              <a:gd name="connsiteX6" fmla="*/ 552450 w 552450"/>
              <a:gd name="connsiteY6" fmla="*/ 219075 h 234950"/>
              <a:gd name="connsiteX7" fmla="*/ 454025 w 552450"/>
              <a:gd name="connsiteY7" fmla="*/ 152400 h 234950"/>
              <a:gd name="connsiteX8" fmla="*/ 336550 w 552450"/>
              <a:gd name="connsiteY8" fmla="*/ 47625 h 234950"/>
              <a:gd name="connsiteX9" fmla="*/ 234950 w 552450"/>
              <a:gd name="connsiteY9" fmla="*/ 3175 h 234950"/>
              <a:gd name="connsiteX10" fmla="*/ 98425 w 552450"/>
              <a:gd name="connsiteY10" fmla="*/ 0 h 234950"/>
              <a:gd name="connsiteX11" fmla="*/ 0 w 552450"/>
              <a:gd name="connsiteY11" fmla="*/ 85725 h 234950"/>
              <a:gd name="connsiteX0" fmla="*/ 0 w 552450"/>
              <a:gd name="connsiteY0" fmla="*/ 85725 h 234950"/>
              <a:gd name="connsiteX1" fmla="*/ 107950 w 552450"/>
              <a:gd name="connsiteY1" fmla="*/ 26916 h 234950"/>
              <a:gd name="connsiteX2" fmla="*/ 212725 w 552450"/>
              <a:gd name="connsiteY2" fmla="*/ 95250 h 234950"/>
              <a:gd name="connsiteX3" fmla="*/ 327025 w 552450"/>
              <a:gd name="connsiteY3" fmla="*/ 196850 h 234950"/>
              <a:gd name="connsiteX4" fmla="*/ 406400 w 552450"/>
              <a:gd name="connsiteY4" fmla="*/ 234950 h 234950"/>
              <a:gd name="connsiteX5" fmla="*/ 514350 w 552450"/>
              <a:gd name="connsiteY5" fmla="*/ 234950 h 234950"/>
              <a:gd name="connsiteX6" fmla="*/ 552450 w 552450"/>
              <a:gd name="connsiteY6" fmla="*/ 219075 h 234950"/>
              <a:gd name="connsiteX7" fmla="*/ 454025 w 552450"/>
              <a:gd name="connsiteY7" fmla="*/ 152400 h 234950"/>
              <a:gd name="connsiteX8" fmla="*/ 336550 w 552450"/>
              <a:gd name="connsiteY8" fmla="*/ 47625 h 234950"/>
              <a:gd name="connsiteX9" fmla="*/ 234950 w 552450"/>
              <a:gd name="connsiteY9" fmla="*/ 3175 h 234950"/>
              <a:gd name="connsiteX10" fmla="*/ 98425 w 552450"/>
              <a:gd name="connsiteY10" fmla="*/ 0 h 234950"/>
              <a:gd name="connsiteX11" fmla="*/ 0 w 552450"/>
              <a:gd name="connsiteY11" fmla="*/ 85725 h 234950"/>
              <a:gd name="connsiteX0" fmla="*/ 0 w 552450"/>
              <a:gd name="connsiteY0" fmla="*/ 110603 h 259828"/>
              <a:gd name="connsiteX1" fmla="*/ 107950 w 552450"/>
              <a:gd name="connsiteY1" fmla="*/ 5179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257175 w 552450"/>
              <a:gd name="connsiteY9" fmla="*/ 0 h 259828"/>
              <a:gd name="connsiteX10" fmla="*/ 98425 w 552450"/>
              <a:gd name="connsiteY10" fmla="*/ 24878 h 259828"/>
              <a:gd name="connsiteX11" fmla="*/ 0 w 552450"/>
              <a:gd name="connsiteY11" fmla="*/ 110603 h 259828"/>
              <a:gd name="connsiteX0" fmla="*/ 0 w 552450"/>
              <a:gd name="connsiteY0" fmla="*/ 110603 h 259828"/>
              <a:gd name="connsiteX1" fmla="*/ 107950 w 552450"/>
              <a:gd name="connsiteY1" fmla="*/ 5179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49250 w 552450"/>
              <a:gd name="connsiteY9" fmla="*/ 42413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10603 h 259828"/>
              <a:gd name="connsiteX1" fmla="*/ 120650 w 552450"/>
              <a:gd name="connsiteY1" fmla="*/ 3075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49250 w 552450"/>
              <a:gd name="connsiteY9" fmla="*/ 42413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10603 h 259828"/>
              <a:gd name="connsiteX1" fmla="*/ 120650 w 552450"/>
              <a:gd name="connsiteY1" fmla="*/ 3075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23850 w 552450"/>
              <a:gd name="connsiteY9" fmla="*/ 59947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03590 h 252815"/>
              <a:gd name="connsiteX1" fmla="*/ 120650 w 552450"/>
              <a:gd name="connsiteY1" fmla="*/ 23741 h 252815"/>
              <a:gd name="connsiteX2" fmla="*/ 212725 w 552450"/>
              <a:gd name="connsiteY2" fmla="*/ 113115 h 252815"/>
              <a:gd name="connsiteX3" fmla="*/ 327025 w 552450"/>
              <a:gd name="connsiteY3" fmla="*/ 214715 h 252815"/>
              <a:gd name="connsiteX4" fmla="*/ 406400 w 552450"/>
              <a:gd name="connsiteY4" fmla="*/ 252815 h 252815"/>
              <a:gd name="connsiteX5" fmla="*/ 514350 w 552450"/>
              <a:gd name="connsiteY5" fmla="*/ 252815 h 252815"/>
              <a:gd name="connsiteX6" fmla="*/ 552450 w 552450"/>
              <a:gd name="connsiteY6" fmla="*/ 236940 h 252815"/>
              <a:gd name="connsiteX7" fmla="*/ 454025 w 552450"/>
              <a:gd name="connsiteY7" fmla="*/ 170265 h 252815"/>
              <a:gd name="connsiteX8" fmla="*/ 336550 w 552450"/>
              <a:gd name="connsiteY8" fmla="*/ 65490 h 252815"/>
              <a:gd name="connsiteX9" fmla="*/ 323850 w 552450"/>
              <a:gd name="connsiteY9" fmla="*/ 52934 h 252815"/>
              <a:gd name="connsiteX10" fmla="*/ 244475 w 552450"/>
              <a:gd name="connsiteY10" fmla="*/ 0 h 252815"/>
              <a:gd name="connsiteX11" fmla="*/ 98425 w 552450"/>
              <a:gd name="connsiteY11" fmla="*/ 17865 h 252815"/>
              <a:gd name="connsiteX12" fmla="*/ 0 w 552450"/>
              <a:gd name="connsiteY12" fmla="*/ 103590 h 252815"/>
              <a:gd name="connsiteX0" fmla="*/ 0 w 552450"/>
              <a:gd name="connsiteY0" fmla="*/ 261392 h 410617"/>
              <a:gd name="connsiteX1" fmla="*/ 120650 w 552450"/>
              <a:gd name="connsiteY1" fmla="*/ 181543 h 410617"/>
              <a:gd name="connsiteX2" fmla="*/ 212725 w 552450"/>
              <a:gd name="connsiteY2" fmla="*/ 270917 h 410617"/>
              <a:gd name="connsiteX3" fmla="*/ 327025 w 552450"/>
              <a:gd name="connsiteY3" fmla="*/ 372517 h 410617"/>
              <a:gd name="connsiteX4" fmla="*/ 406400 w 552450"/>
              <a:gd name="connsiteY4" fmla="*/ 410617 h 410617"/>
              <a:gd name="connsiteX5" fmla="*/ 514350 w 552450"/>
              <a:gd name="connsiteY5" fmla="*/ 410617 h 410617"/>
              <a:gd name="connsiteX6" fmla="*/ 552450 w 552450"/>
              <a:gd name="connsiteY6" fmla="*/ 394742 h 410617"/>
              <a:gd name="connsiteX7" fmla="*/ 454025 w 552450"/>
              <a:gd name="connsiteY7" fmla="*/ 328067 h 410617"/>
              <a:gd name="connsiteX8" fmla="*/ 336550 w 552450"/>
              <a:gd name="connsiteY8" fmla="*/ 223292 h 410617"/>
              <a:gd name="connsiteX9" fmla="*/ 323850 w 552450"/>
              <a:gd name="connsiteY9" fmla="*/ 210736 h 410617"/>
              <a:gd name="connsiteX10" fmla="*/ 260350 w 552450"/>
              <a:gd name="connsiteY10" fmla="*/ 0 h 410617"/>
              <a:gd name="connsiteX11" fmla="*/ 98425 w 552450"/>
              <a:gd name="connsiteY11" fmla="*/ 175667 h 410617"/>
              <a:gd name="connsiteX12" fmla="*/ 0 w 552450"/>
              <a:gd name="connsiteY12" fmla="*/ 261392 h 410617"/>
              <a:gd name="connsiteX0" fmla="*/ 0 w 552450"/>
              <a:gd name="connsiteY0" fmla="*/ 346442 h 495667"/>
              <a:gd name="connsiteX1" fmla="*/ 120650 w 552450"/>
              <a:gd name="connsiteY1" fmla="*/ 266593 h 495667"/>
              <a:gd name="connsiteX2" fmla="*/ 212725 w 552450"/>
              <a:gd name="connsiteY2" fmla="*/ 355967 h 495667"/>
              <a:gd name="connsiteX3" fmla="*/ 327025 w 552450"/>
              <a:gd name="connsiteY3" fmla="*/ 457567 h 495667"/>
              <a:gd name="connsiteX4" fmla="*/ 406400 w 552450"/>
              <a:gd name="connsiteY4" fmla="*/ 495667 h 495667"/>
              <a:gd name="connsiteX5" fmla="*/ 514350 w 552450"/>
              <a:gd name="connsiteY5" fmla="*/ 495667 h 495667"/>
              <a:gd name="connsiteX6" fmla="*/ 552450 w 552450"/>
              <a:gd name="connsiteY6" fmla="*/ 479792 h 495667"/>
              <a:gd name="connsiteX7" fmla="*/ 454025 w 552450"/>
              <a:gd name="connsiteY7" fmla="*/ 413117 h 495667"/>
              <a:gd name="connsiteX8" fmla="*/ 336550 w 552450"/>
              <a:gd name="connsiteY8" fmla="*/ 308342 h 495667"/>
              <a:gd name="connsiteX9" fmla="*/ 323850 w 552450"/>
              <a:gd name="connsiteY9" fmla="*/ 295786 h 495667"/>
              <a:gd name="connsiteX10" fmla="*/ 260350 w 552450"/>
              <a:gd name="connsiteY10" fmla="*/ 85050 h 495667"/>
              <a:gd name="connsiteX11" fmla="*/ 98425 w 552450"/>
              <a:gd name="connsiteY11" fmla="*/ 260717 h 495667"/>
              <a:gd name="connsiteX12" fmla="*/ 0 w 552450"/>
              <a:gd name="connsiteY12" fmla="*/ 346442 h 495667"/>
              <a:gd name="connsiteX0" fmla="*/ 0 w 552450"/>
              <a:gd name="connsiteY0" fmla="*/ 489504 h 638729"/>
              <a:gd name="connsiteX1" fmla="*/ 120650 w 552450"/>
              <a:gd name="connsiteY1" fmla="*/ 409655 h 638729"/>
              <a:gd name="connsiteX2" fmla="*/ 212725 w 552450"/>
              <a:gd name="connsiteY2" fmla="*/ 499029 h 638729"/>
              <a:gd name="connsiteX3" fmla="*/ 327025 w 552450"/>
              <a:gd name="connsiteY3" fmla="*/ 600629 h 638729"/>
              <a:gd name="connsiteX4" fmla="*/ 406400 w 552450"/>
              <a:gd name="connsiteY4" fmla="*/ 638729 h 638729"/>
              <a:gd name="connsiteX5" fmla="*/ 514350 w 552450"/>
              <a:gd name="connsiteY5" fmla="*/ 638729 h 638729"/>
              <a:gd name="connsiteX6" fmla="*/ 552450 w 552450"/>
              <a:gd name="connsiteY6" fmla="*/ 622854 h 638729"/>
              <a:gd name="connsiteX7" fmla="*/ 454025 w 552450"/>
              <a:gd name="connsiteY7" fmla="*/ 556179 h 638729"/>
              <a:gd name="connsiteX8" fmla="*/ 336550 w 552450"/>
              <a:gd name="connsiteY8" fmla="*/ 451404 h 638729"/>
              <a:gd name="connsiteX9" fmla="*/ 469900 w 552450"/>
              <a:gd name="connsiteY9" fmla="*/ 39083 h 638729"/>
              <a:gd name="connsiteX10" fmla="*/ 260350 w 552450"/>
              <a:gd name="connsiteY10" fmla="*/ 228112 h 638729"/>
              <a:gd name="connsiteX11" fmla="*/ 98425 w 552450"/>
              <a:gd name="connsiteY11" fmla="*/ 403779 h 638729"/>
              <a:gd name="connsiteX12" fmla="*/ 0 w 552450"/>
              <a:gd name="connsiteY12" fmla="*/ 489504 h 638729"/>
              <a:gd name="connsiteX0" fmla="*/ 0 w 552450"/>
              <a:gd name="connsiteY0" fmla="*/ 489504 h 638729"/>
              <a:gd name="connsiteX1" fmla="*/ 120650 w 552450"/>
              <a:gd name="connsiteY1" fmla="*/ 409655 h 638729"/>
              <a:gd name="connsiteX2" fmla="*/ 212725 w 552450"/>
              <a:gd name="connsiteY2" fmla="*/ 499029 h 638729"/>
              <a:gd name="connsiteX3" fmla="*/ 327025 w 552450"/>
              <a:gd name="connsiteY3" fmla="*/ 600629 h 638729"/>
              <a:gd name="connsiteX4" fmla="*/ 406400 w 552450"/>
              <a:gd name="connsiteY4" fmla="*/ 638729 h 638729"/>
              <a:gd name="connsiteX5" fmla="*/ 514350 w 552450"/>
              <a:gd name="connsiteY5" fmla="*/ 638729 h 638729"/>
              <a:gd name="connsiteX6" fmla="*/ 552450 w 552450"/>
              <a:gd name="connsiteY6" fmla="*/ 622854 h 638729"/>
              <a:gd name="connsiteX7" fmla="*/ 454025 w 552450"/>
              <a:gd name="connsiteY7" fmla="*/ 556179 h 638729"/>
              <a:gd name="connsiteX8" fmla="*/ 327025 w 552450"/>
              <a:gd name="connsiteY8" fmla="*/ 335683 h 638729"/>
              <a:gd name="connsiteX9" fmla="*/ 469900 w 552450"/>
              <a:gd name="connsiteY9" fmla="*/ 39083 h 638729"/>
              <a:gd name="connsiteX10" fmla="*/ 260350 w 552450"/>
              <a:gd name="connsiteY10" fmla="*/ 228112 h 638729"/>
              <a:gd name="connsiteX11" fmla="*/ 98425 w 552450"/>
              <a:gd name="connsiteY11" fmla="*/ 403779 h 638729"/>
              <a:gd name="connsiteX12" fmla="*/ 0 w 552450"/>
              <a:gd name="connsiteY12" fmla="*/ 489504 h 638729"/>
              <a:gd name="connsiteX0" fmla="*/ 0 w 514350"/>
              <a:gd name="connsiteY0" fmla="*/ 489504 h 638729"/>
              <a:gd name="connsiteX1" fmla="*/ 120650 w 514350"/>
              <a:gd name="connsiteY1" fmla="*/ 409655 h 638729"/>
              <a:gd name="connsiteX2" fmla="*/ 212725 w 514350"/>
              <a:gd name="connsiteY2" fmla="*/ 499029 h 638729"/>
              <a:gd name="connsiteX3" fmla="*/ 327025 w 514350"/>
              <a:gd name="connsiteY3" fmla="*/ 600629 h 638729"/>
              <a:gd name="connsiteX4" fmla="*/ 406400 w 514350"/>
              <a:gd name="connsiteY4" fmla="*/ 638729 h 638729"/>
              <a:gd name="connsiteX5" fmla="*/ 514350 w 514350"/>
              <a:gd name="connsiteY5" fmla="*/ 638729 h 638729"/>
              <a:gd name="connsiteX6" fmla="*/ 257175 w 514350"/>
              <a:gd name="connsiteY6" fmla="*/ 401931 h 638729"/>
              <a:gd name="connsiteX7" fmla="*/ 454025 w 514350"/>
              <a:gd name="connsiteY7" fmla="*/ 556179 h 638729"/>
              <a:gd name="connsiteX8" fmla="*/ 327025 w 514350"/>
              <a:gd name="connsiteY8" fmla="*/ 335683 h 638729"/>
              <a:gd name="connsiteX9" fmla="*/ 469900 w 514350"/>
              <a:gd name="connsiteY9" fmla="*/ 39083 h 638729"/>
              <a:gd name="connsiteX10" fmla="*/ 260350 w 514350"/>
              <a:gd name="connsiteY10" fmla="*/ 228112 h 638729"/>
              <a:gd name="connsiteX11" fmla="*/ 98425 w 514350"/>
              <a:gd name="connsiteY11" fmla="*/ 403779 h 638729"/>
              <a:gd name="connsiteX12" fmla="*/ 0 w 514350"/>
              <a:gd name="connsiteY12" fmla="*/ 489504 h 638729"/>
              <a:gd name="connsiteX0" fmla="*/ 0 w 470033"/>
              <a:gd name="connsiteY0" fmla="*/ 489504 h 638729"/>
              <a:gd name="connsiteX1" fmla="*/ 120650 w 470033"/>
              <a:gd name="connsiteY1" fmla="*/ 409655 h 638729"/>
              <a:gd name="connsiteX2" fmla="*/ 212725 w 470033"/>
              <a:gd name="connsiteY2" fmla="*/ 499029 h 638729"/>
              <a:gd name="connsiteX3" fmla="*/ 327025 w 470033"/>
              <a:gd name="connsiteY3" fmla="*/ 600629 h 638729"/>
              <a:gd name="connsiteX4" fmla="*/ 406400 w 470033"/>
              <a:gd name="connsiteY4" fmla="*/ 638729 h 638729"/>
              <a:gd name="connsiteX5" fmla="*/ 225425 w 470033"/>
              <a:gd name="connsiteY5" fmla="*/ 463393 h 638729"/>
              <a:gd name="connsiteX6" fmla="*/ 257175 w 470033"/>
              <a:gd name="connsiteY6" fmla="*/ 401931 h 638729"/>
              <a:gd name="connsiteX7" fmla="*/ 454025 w 470033"/>
              <a:gd name="connsiteY7" fmla="*/ 556179 h 638729"/>
              <a:gd name="connsiteX8" fmla="*/ 327025 w 470033"/>
              <a:gd name="connsiteY8" fmla="*/ 335683 h 638729"/>
              <a:gd name="connsiteX9" fmla="*/ 469900 w 470033"/>
              <a:gd name="connsiteY9" fmla="*/ 39083 h 638729"/>
              <a:gd name="connsiteX10" fmla="*/ 260350 w 470033"/>
              <a:gd name="connsiteY10" fmla="*/ 228112 h 638729"/>
              <a:gd name="connsiteX11" fmla="*/ 98425 w 470033"/>
              <a:gd name="connsiteY11" fmla="*/ 403779 h 638729"/>
              <a:gd name="connsiteX12" fmla="*/ 0 w 470033"/>
              <a:gd name="connsiteY12" fmla="*/ 489504 h 638729"/>
              <a:gd name="connsiteX0" fmla="*/ 0 w 470033"/>
              <a:gd name="connsiteY0" fmla="*/ 489504 h 638729"/>
              <a:gd name="connsiteX1" fmla="*/ 120650 w 470033"/>
              <a:gd name="connsiteY1" fmla="*/ 409655 h 638729"/>
              <a:gd name="connsiteX2" fmla="*/ 142875 w 470033"/>
              <a:gd name="connsiteY2" fmla="*/ 537603 h 638729"/>
              <a:gd name="connsiteX3" fmla="*/ 327025 w 470033"/>
              <a:gd name="connsiteY3" fmla="*/ 600629 h 638729"/>
              <a:gd name="connsiteX4" fmla="*/ 406400 w 470033"/>
              <a:gd name="connsiteY4" fmla="*/ 638729 h 638729"/>
              <a:gd name="connsiteX5" fmla="*/ 225425 w 470033"/>
              <a:gd name="connsiteY5" fmla="*/ 463393 h 638729"/>
              <a:gd name="connsiteX6" fmla="*/ 257175 w 470033"/>
              <a:gd name="connsiteY6" fmla="*/ 401931 h 638729"/>
              <a:gd name="connsiteX7" fmla="*/ 454025 w 470033"/>
              <a:gd name="connsiteY7" fmla="*/ 556179 h 638729"/>
              <a:gd name="connsiteX8" fmla="*/ 327025 w 470033"/>
              <a:gd name="connsiteY8" fmla="*/ 335683 h 638729"/>
              <a:gd name="connsiteX9" fmla="*/ 469900 w 470033"/>
              <a:gd name="connsiteY9" fmla="*/ 39083 h 638729"/>
              <a:gd name="connsiteX10" fmla="*/ 260350 w 470033"/>
              <a:gd name="connsiteY10" fmla="*/ 228112 h 638729"/>
              <a:gd name="connsiteX11" fmla="*/ 98425 w 470033"/>
              <a:gd name="connsiteY11" fmla="*/ 403779 h 638729"/>
              <a:gd name="connsiteX12" fmla="*/ 0 w 470033"/>
              <a:gd name="connsiteY12" fmla="*/ 489504 h 638729"/>
              <a:gd name="connsiteX0" fmla="*/ 0 w 470033"/>
              <a:gd name="connsiteY0" fmla="*/ 489504 h 638729"/>
              <a:gd name="connsiteX1" fmla="*/ 120650 w 470033"/>
              <a:gd name="connsiteY1" fmla="*/ 409655 h 638729"/>
              <a:gd name="connsiteX2" fmla="*/ 60325 w 470033"/>
              <a:gd name="connsiteY2" fmla="*/ 534096 h 638729"/>
              <a:gd name="connsiteX3" fmla="*/ 327025 w 470033"/>
              <a:gd name="connsiteY3" fmla="*/ 600629 h 638729"/>
              <a:gd name="connsiteX4" fmla="*/ 406400 w 470033"/>
              <a:gd name="connsiteY4" fmla="*/ 638729 h 638729"/>
              <a:gd name="connsiteX5" fmla="*/ 225425 w 470033"/>
              <a:gd name="connsiteY5" fmla="*/ 463393 h 638729"/>
              <a:gd name="connsiteX6" fmla="*/ 257175 w 470033"/>
              <a:gd name="connsiteY6" fmla="*/ 401931 h 638729"/>
              <a:gd name="connsiteX7" fmla="*/ 454025 w 470033"/>
              <a:gd name="connsiteY7" fmla="*/ 556179 h 638729"/>
              <a:gd name="connsiteX8" fmla="*/ 327025 w 470033"/>
              <a:gd name="connsiteY8" fmla="*/ 335683 h 638729"/>
              <a:gd name="connsiteX9" fmla="*/ 469900 w 470033"/>
              <a:gd name="connsiteY9" fmla="*/ 39083 h 638729"/>
              <a:gd name="connsiteX10" fmla="*/ 260350 w 470033"/>
              <a:gd name="connsiteY10" fmla="*/ 228112 h 638729"/>
              <a:gd name="connsiteX11" fmla="*/ 98425 w 470033"/>
              <a:gd name="connsiteY11" fmla="*/ 403779 h 638729"/>
              <a:gd name="connsiteX12" fmla="*/ 0 w 470033"/>
              <a:gd name="connsiteY12" fmla="*/ 489504 h 638729"/>
              <a:gd name="connsiteX0" fmla="*/ 0 w 470033"/>
              <a:gd name="connsiteY0" fmla="*/ 489504 h 638729"/>
              <a:gd name="connsiteX1" fmla="*/ 120650 w 470033"/>
              <a:gd name="connsiteY1" fmla="*/ 409655 h 638729"/>
              <a:gd name="connsiteX2" fmla="*/ 60325 w 470033"/>
              <a:gd name="connsiteY2" fmla="*/ 534096 h 638729"/>
              <a:gd name="connsiteX3" fmla="*/ 327025 w 470033"/>
              <a:gd name="connsiteY3" fmla="*/ 600629 h 638729"/>
              <a:gd name="connsiteX4" fmla="*/ 406400 w 470033"/>
              <a:gd name="connsiteY4" fmla="*/ 638729 h 638729"/>
              <a:gd name="connsiteX5" fmla="*/ 225425 w 470033"/>
              <a:gd name="connsiteY5" fmla="*/ 463393 h 638729"/>
              <a:gd name="connsiteX6" fmla="*/ 257175 w 470033"/>
              <a:gd name="connsiteY6" fmla="*/ 401931 h 638729"/>
              <a:gd name="connsiteX7" fmla="*/ 454025 w 470033"/>
              <a:gd name="connsiteY7" fmla="*/ 556179 h 638729"/>
              <a:gd name="connsiteX8" fmla="*/ 327025 w 470033"/>
              <a:gd name="connsiteY8" fmla="*/ 335683 h 638729"/>
              <a:gd name="connsiteX9" fmla="*/ 469900 w 470033"/>
              <a:gd name="connsiteY9" fmla="*/ 39083 h 638729"/>
              <a:gd name="connsiteX10" fmla="*/ 260350 w 470033"/>
              <a:gd name="connsiteY10" fmla="*/ 228112 h 638729"/>
              <a:gd name="connsiteX11" fmla="*/ 98425 w 470033"/>
              <a:gd name="connsiteY11" fmla="*/ 403779 h 638729"/>
              <a:gd name="connsiteX12" fmla="*/ 0 w 470033"/>
              <a:gd name="connsiteY12" fmla="*/ 489504 h 638729"/>
              <a:gd name="connsiteX0" fmla="*/ 0 w 470033"/>
              <a:gd name="connsiteY0" fmla="*/ 489504 h 600629"/>
              <a:gd name="connsiteX1" fmla="*/ 120650 w 470033"/>
              <a:gd name="connsiteY1" fmla="*/ 409655 h 600629"/>
              <a:gd name="connsiteX2" fmla="*/ 60325 w 470033"/>
              <a:gd name="connsiteY2" fmla="*/ 534096 h 600629"/>
              <a:gd name="connsiteX3" fmla="*/ 327025 w 470033"/>
              <a:gd name="connsiteY3" fmla="*/ 600629 h 600629"/>
              <a:gd name="connsiteX4" fmla="*/ 200025 w 470033"/>
              <a:gd name="connsiteY4" fmla="*/ 463393 h 600629"/>
              <a:gd name="connsiteX5" fmla="*/ 225425 w 470033"/>
              <a:gd name="connsiteY5" fmla="*/ 463393 h 600629"/>
              <a:gd name="connsiteX6" fmla="*/ 257175 w 470033"/>
              <a:gd name="connsiteY6" fmla="*/ 401931 h 600629"/>
              <a:gd name="connsiteX7" fmla="*/ 454025 w 470033"/>
              <a:gd name="connsiteY7" fmla="*/ 556179 h 600629"/>
              <a:gd name="connsiteX8" fmla="*/ 327025 w 470033"/>
              <a:gd name="connsiteY8" fmla="*/ 335683 h 600629"/>
              <a:gd name="connsiteX9" fmla="*/ 469900 w 470033"/>
              <a:gd name="connsiteY9" fmla="*/ 39083 h 600629"/>
              <a:gd name="connsiteX10" fmla="*/ 260350 w 470033"/>
              <a:gd name="connsiteY10" fmla="*/ 228112 h 600629"/>
              <a:gd name="connsiteX11" fmla="*/ 98425 w 470033"/>
              <a:gd name="connsiteY11" fmla="*/ 403779 h 600629"/>
              <a:gd name="connsiteX12" fmla="*/ 0 w 470033"/>
              <a:gd name="connsiteY12" fmla="*/ 489504 h 600629"/>
              <a:gd name="connsiteX0" fmla="*/ 0 w 470033"/>
              <a:gd name="connsiteY0" fmla="*/ 489504 h 556179"/>
              <a:gd name="connsiteX1" fmla="*/ 120650 w 470033"/>
              <a:gd name="connsiteY1" fmla="*/ 409655 h 556179"/>
              <a:gd name="connsiteX2" fmla="*/ 60325 w 470033"/>
              <a:gd name="connsiteY2" fmla="*/ 534096 h 556179"/>
              <a:gd name="connsiteX3" fmla="*/ 142875 w 470033"/>
              <a:gd name="connsiteY3" fmla="*/ 516468 h 556179"/>
              <a:gd name="connsiteX4" fmla="*/ 200025 w 470033"/>
              <a:gd name="connsiteY4" fmla="*/ 463393 h 556179"/>
              <a:gd name="connsiteX5" fmla="*/ 225425 w 470033"/>
              <a:gd name="connsiteY5" fmla="*/ 463393 h 556179"/>
              <a:gd name="connsiteX6" fmla="*/ 257175 w 470033"/>
              <a:gd name="connsiteY6" fmla="*/ 401931 h 556179"/>
              <a:gd name="connsiteX7" fmla="*/ 454025 w 470033"/>
              <a:gd name="connsiteY7" fmla="*/ 556179 h 556179"/>
              <a:gd name="connsiteX8" fmla="*/ 327025 w 470033"/>
              <a:gd name="connsiteY8" fmla="*/ 335683 h 556179"/>
              <a:gd name="connsiteX9" fmla="*/ 469900 w 470033"/>
              <a:gd name="connsiteY9" fmla="*/ 39083 h 556179"/>
              <a:gd name="connsiteX10" fmla="*/ 260350 w 470033"/>
              <a:gd name="connsiteY10" fmla="*/ 228112 h 556179"/>
              <a:gd name="connsiteX11" fmla="*/ 98425 w 470033"/>
              <a:gd name="connsiteY11" fmla="*/ 403779 h 556179"/>
              <a:gd name="connsiteX12" fmla="*/ 0 w 470033"/>
              <a:gd name="connsiteY12" fmla="*/ 489504 h 556179"/>
              <a:gd name="connsiteX0" fmla="*/ 0 w 470033"/>
              <a:gd name="connsiteY0" fmla="*/ 489504 h 534096"/>
              <a:gd name="connsiteX1" fmla="*/ 120650 w 470033"/>
              <a:gd name="connsiteY1" fmla="*/ 409655 h 534096"/>
              <a:gd name="connsiteX2" fmla="*/ 60325 w 470033"/>
              <a:gd name="connsiteY2" fmla="*/ 534096 h 534096"/>
              <a:gd name="connsiteX3" fmla="*/ 142875 w 470033"/>
              <a:gd name="connsiteY3" fmla="*/ 516468 h 534096"/>
              <a:gd name="connsiteX4" fmla="*/ 200025 w 470033"/>
              <a:gd name="connsiteY4" fmla="*/ 463393 h 534096"/>
              <a:gd name="connsiteX5" fmla="*/ 225425 w 470033"/>
              <a:gd name="connsiteY5" fmla="*/ 463393 h 534096"/>
              <a:gd name="connsiteX6" fmla="*/ 257175 w 470033"/>
              <a:gd name="connsiteY6" fmla="*/ 401931 h 534096"/>
              <a:gd name="connsiteX7" fmla="*/ 279400 w 470033"/>
              <a:gd name="connsiteY7" fmla="*/ 384350 h 534096"/>
              <a:gd name="connsiteX8" fmla="*/ 327025 w 470033"/>
              <a:gd name="connsiteY8" fmla="*/ 335683 h 534096"/>
              <a:gd name="connsiteX9" fmla="*/ 469900 w 470033"/>
              <a:gd name="connsiteY9" fmla="*/ 39083 h 534096"/>
              <a:gd name="connsiteX10" fmla="*/ 260350 w 470033"/>
              <a:gd name="connsiteY10" fmla="*/ 228112 h 534096"/>
              <a:gd name="connsiteX11" fmla="*/ 98425 w 470033"/>
              <a:gd name="connsiteY11" fmla="*/ 403779 h 534096"/>
              <a:gd name="connsiteX12" fmla="*/ 0 w 470033"/>
              <a:gd name="connsiteY12" fmla="*/ 489504 h 534096"/>
              <a:gd name="connsiteX0" fmla="*/ 0 w 499161"/>
              <a:gd name="connsiteY0" fmla="*/ 486704 h 531296"/>
              <a:gd name="connsiteX1" fmla="*/ 120650 w 499161"/>
              <a:gd name="connsiteY1" fmla="*/ 406855 h 531296"/>
              <a:gd name="connsiteX2" fmla="*/ 60325 w 499161"/>
              <a:gd name="connsiteY2" fmla="*/ 531296 h 531296"/>
              <a:gd name="connsiteX3" fmla="*/ 142875 w 499161"/>
              <a:gd name="connsiteY3" fmla="*/ 513668 h 531296"/>
              <a:gd name="connsiteX4" fmla="*/ 200025 w 499161"/>
              <a:gd name="connsiteY4" fmla="*/ 460593 h 531296"/>
              <a:gd name="connsiteX5" fmla="*/ 225425 w 499161"/>
              <a:gd name="connsiteY5" fmla="*/ 460593 h 531296"/>
              <a:gd name="connsiteX6" fmla="*/ 257175 w 499161"/>
              <a:gd name="connsiteY6" fmla="*/ 399131 h 531296"/>
              <a:gd name="connsiteX7" fmla="*/ 279400 w 499161"/>
              <a:gd name="connsiteY7" fmla="*/ 381550 h 531296"/>
              <a:gd name="connsiteX8" fmla="*/ 327025 w 499161"/>
              <a:gd name="connsiteY8" fmla="*/ 332883 h 531296"/>
              <a:gd name="connsiteX9" fmla="*/ 499049 w 499161"/>
              <a:gd name="connsiteY9" fmla="*/ 40120 h 531296"/>
              <a:gd name="connsiteX10" fmla="*/ 260350 w 499161"/>
              <a:gd name="connsiteY10" fmla="*/ 225312 h 531296"/>
              <a:gd name="connsiteX11" fmla="*/ 98425 w 499161"/>
              <a:gd name="connsiteY11" fmla="*/ 400979 h 531296"/>
              <a:gd name="connsiteX12" fmla="*/ 0 w 499161"/>
              <a:gd name="connsiteY12" fmla="*/ 486704 h 531296"/>
              <a:gd name="connsiteX0" fmla="*/ 0 w 499963"/>
              <a:gd name="connsiteY0" fmla="*/ 495223 h 539815"/>
              <a:gd name="connsiteX1" fmla="*/ 120650 w 499963"/>
              <a:gd name="connsiteY1" fmla="*/ 415374 h 539815"/>
              <a:gd name="connsiteX2" fmla="*/ 60325 w 499963"/>
              <a:gd name="connsiteY2" fmla="*/ 539815 h 539815"/>
              <a:gd name="connsiteX3" fmla="*/ 142875 w 499963"/>
              <a:gd name="connsiteY3" fmla="*/ 522187 h 539815"/>
              <a:gd name="connsiteX4" fmla="*/ 200025 w 499963"/>
              <a:gd name="connsiteY4" fmla="*/ 469112 h 539815"/>
              <a:gd name="connsiteX5" fmla="*/ 225425 w 499963"/>
              <a:gd name="connsiteY5" fmla="*/ 469112 h 539815"/>
              <a:gd name="connsiteX6" fmla="*/ 257175 w 499963"/>
              <a:gd name="connsiteY6" fmla="*/ 407650 h 539815"/>
              <a:gd name="connsiteX7" fmla="*/ 279400 w 499963"/>
              <a:gd name="connsiteY7" fmla="*/ 390069 h 539815"/>
              <a:gd name="connsiteX8" fmla="*/ 327025 w 499963"/>
              <a:gd name="connsiteY8" fmla="*/ 341402 h 539815"/>
              <a:gd name="connsiteX9" fmla="*/ 499049 w 499963"/>
              <a:gd name="connsiteY9" fmla="*/ 48639 h 539815"/>
              <a:gd name="connsiteX10" fmla="*/ 260350 w 499963"/>
              <a:gd name="connsiteY10" fmla="*/ 233831 h 539815"/>
              <a:gd name="connsiteX11" fmla="*/ 98425 w 499963"/>
              <a:gd name="connsiteY11" fmla="*/ 409498 h 539815"/>
              <a:gd name="connsiteX12" fmla="*/ 0 w 499963"/>
              <a:gd name="connsiteY12" fmla="*/ 495223 h 539815"/>
              <a:gd name="connsiteX0" fmla="*/ 0 w 478612"/>
              <a:gd name="connsiteY0" fmla="*/ 498029 h 542621"/>
              <a:gd name="connsiteX1" fmla="*/ 120650 w 478612"/>
              <a:gd name="connsiteY1" fmla="*/ 418180 h 542621"/>
              <a:gd name="connsiteX2" fmla="*/ 60325 w 478612"/>
              <a:gd name="connsiteY2" fmla="*/ 542621 h 542621"/>
              <a:gd name="connsiteX3" fmla="*/ 142875 w 478612"/>
              <a:gd name="connsiteY3" fmla="*/ 524993 h 542621"/>
              <a:gd name="connsiteX4" fmla="*/ 200025 w 478612"/>
              <a:gd name="connsiteY4" fmla="*/ 471918 h 542621"/>
              <a:gd name="connsiteX5" fmla="*/ 225425 w 478612"/>
              <a:gd name="connsiteY5" fmla="*/ 471918 h 542621"/>
              <a:gd name="connsiteX6" fmla="*/ 257175 w 478612"/>
              <a:gd name="connsiteY6" fmla="*/ 410456 h 542621"/>
              <a:gd name="connsiteX7" fmla="*/ 279400 w 478612"/>
              <a:gd name="connsiteY7" fmla="*/ 392875 h 542621"/>
              <a:gd name="connsiteX8" fmla="*/ 327025 w 478612"/>
              <a:gd name="connsiteY8" fmla="*/ 344208 h 542621"/>
              <a:gd name="connsiteX9" fmla="*/ 477187 w 478612"/>
              <a:gd name="connsiteY9" fmla="*/ 47609 h 542621"/>
              <a:gd name="connsiteX10" fmla="*/ 260350 w 478612"/>
              <a:gd name="connsiteY10" fmla="*/ 236637 h 542621"/>
              <a:gd name="connsiteX11" fmla="*/ 98425 w 478612"/>
              <a:gd name="connsiteY11" fmla="*/ 412304 h 542621"/>
              <a:gd name="connsiteX12" fmla="*/ 0 w 478612"/>
              <a:gd name="connsiteY12" fmla="*/ 498029 h 542621"/>
              <a:gd name="connsiteX0" fmla="*/ 0 w 491439"/>
              <a:gd name="connsiteY0" fmla="*/ 504849 h 549441"/>
              <a:gd name="connsiteX1" fmla="*/ 120650 w 491439"/>
              <a:gd name="connsiteY1" fmla="*/ 425000 h 549441"/>
              <a:gd name="connsiteX2" fmla="*/ 60325 w 491439"/>
              <a:gd name="connsiteY2" fmla="*/ 549441 h 549441"/>
              <a:gd name="connsiteX3" fmla="*/ 142875 w 491439"/>
              <a:gd name="connsiteY3" fmla="*/ 531813 h 549441"/>
              <a:gd name="connsiteX4" fmla="*/ 200025 w 491439"/>
              <a:gd name="connsiteY4" fmla="*/ 478738 h 549441"/>
              <a:gd name="connsiteX5" fmla="*/ 225425 w 491439"/>
              <a:gd name="connsiteY5" fmla="*/ 478738 h 549441"/>
              <a:gd name="connsiteX6" fmla="*/ 257175 w 491439"/>
              <a:gd name="connsiteY6" fmla="*/ 417276 h 549441"/>
              <a:gd name="connsiteX7" fmla="*/ 279400 w 491439"/>
              <a:gd name="connsiteY7" fmla="*/ 399695 h 549441"/>
              <a:gd name="connsiteX8" fmla="*/ 327025 w 491439"/>
              <a:gd name="connsiteY8" fmla="*/ 351028 h 549441"/>
              <a:gd name="connsiteX9" fmla="*/ 477187 w 491439"/>
              <a:gd name="connsiteY9" fmla="*/ 54429 h 549441"/>
              <a:gd name="connsiteX10" fmla="*/ 260350 w 491439"/>
              <a:gd name="connsiteY10" fmla="*/ 243457 h 549441"/>
              <a:gd name="connsiteX11" fmla="*/ 98425 w 491439"/>
              <a:gd name="connsiteY11" fmla="*/ 419124 h 549441"/>
              <a:gd name="connsiteX12" fmla="*/ 0 w 491439"/>
              <a:gd name="connsiteY12" fmla="*/ 504849 h 549441"/>
              <a:gd name="connsiteX0" fmla="*/ 0 w 507835"/>
              <a:gd name="connsiteY0" fmla="*/ 518489 h 563081"/>
              <a:gd name="connsiteX1" fmla="*/ 120650 w 507835"/>
              <a:gd name="connsiteY1" fmla="*/ 438640 h 563081"/>
              <a:gd name="connsiteX2" fmla="*/ 60325 w 507835"/>
              <a:gd name="connsiteY2" fmla="*/ 563081 h 563081"/>
              <a:gd name="connsiteX3" fmla="*/ 142875 w 507835"/>
              <a:gd name="connsiteY3" fmla="*/ 545453 h 563081"/>
              <a:gd name="connsiteX4" fmla="*/ 200025 w 507835"/>
              <a:gd name="connsiteY4" fmla="*/ 492378 h 563081"/>
              <a:gd name="connsiteX5" fmla="*/ 225425 w 507835"/>
              <a:gd name="connsiteY5" fmla="*/ 492378 h 563081"/>
              <a:gd name="connsiteX6" fmla="*/ 257175 w 507835"/>
              <a:gd name="connsiteY6" fmla="*/ 430916 h 563081"/>
              <a:gd name="connsiteX7" fmla="*/ 279400 w 507835"/>
              <a:gd name="connsiteY7" fmla="*/ 413335 h 563081"/>
              <a:gd name="connsiteX8" fmla="*/ 327025 w 507835"/>
              <a:gd name="connsiteY8" fmla="*/ 364668 h 563081"/>
              <a:gd name="connsiteX9" fmla="*/ 477187 w 507835"/>
              <a:gd name="connsiteY9" fmla="*/ 68069 h 563081"/>
              <a:gd name="connsiteX10" fmla="*/ 260350 w 507835"/>
              <a:gd name="connsiteY10" fmla="*/ 257097 h 563081"/>
              <a:gd name="connsiteX11" fmla="*/ 98425 w 507835"/>
              <a:gd name="connsiteY11" fmla="*/ 432764 h 563081"/>
              <a:gd name="connsiteX12" fmla="*/ 0 w 507835"/>
              <a:gd name="connsiteY12" fmla="*/ 518489 h 56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7835" h="563081">
                <a:moveTo>
                  <a:pt x="0" y="518489"/>
                </a:moveTo>
                <a:lnTo>
                  <a:pt x="120650" y="438640"/>
                </a:lnTo>
                <a:cubicBezTo>
                  <a:pt x="100542" y="480120"/>
                  <a:pt x="-62442" y="507574"/>
                  <a:pt x="60325" y="563081"/>
                </a:cubicBezTo>
                <a:lnTo>
                  <a:pt x="142875" y="545453"/>
                </a:lnTo>
                <a:lnTo>
                  <a:pt x="200025" y="492378"/>
                </a:lnTo>
                <a:lnTo>
                  <a:pt x="225425" y="492378"/>
                </a:lnTo>
                <a:lnTo>
                  <a:pt x="257175" y="430916"/>
                </a:lnTo>
                <a:lnTo>
                  <a:pt x="279400" y="413335"/>
                </a:lnTo>
                <a:lnTo>
                  <a:pt x="327025" y="364668"/>
                </a:lnTo>
                <a:cubicBezTo>
                  <a:pt x="321733" y="360483"/>
                  <a:pt x="482479" y="72254"/>
                  <a:pt x="477187" y="68069"/>
                </a:cubicBezTo>
                <a:cubicBezTo>
                  <a:pt x="561687" y="-67400"/>
                  <a:pt x="465667" y="1217"/>
                  <a:pt x="260350" y="257097"/>
                </a:cubicBezTo>
                <a:lnTo>
                  <a:pt x="98425" y="432764"/>
                </a:lnTo>
                <a:lnTo>
                  <a:pt x="0" y="518489"/>
                </a:lnTo>
                <a:close/>
              </a:path>
            </a:pathLst>
          </a:cu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0" name="Freeform 19"/>
          <p:cNvSpPr/>
          <p:nvPr/>
        </p:nvSpPr>
        <p:spPr>
          <a:xfrm>
            <a:off x="5116258" y="5206699"/>
            <a:ext cx="414445" cy="228900"/>
          </a:xfrm>
          <a:custGeom>
            <a:avLst/>
            <a:gdLst>
              <a:gd name="connsiteX0" fmla="*/ 0 w 552450"/>
              <a:gd name="connsiteY0" fmla="*/ 82550 h 231775"/>
              <a:gd name="connsiteX1" fmla="*/ 101600 w 552450"/>
              <a:gd name="connsiteY1" fmla="*/ 41275 h 231775"/>
              <a:gd name="connsiteX2" fmla="*/ 212725 w 552450"/>
              <a:gd name="connsiteY2" fmla="*/ 92075 h 231775"/>
              <a:gd name="connsiteX3" fmla="*/ 327025 w 552450"/>
              <a:gd name="connsiteY3" fmla="*/ 193675 h 231775"/>
              <a:gd name="connsiteX4" fmla="*/ 406400 w 552450"/>
              <a:gd name="connsiteY4" fmla="*/ 231775 h 231775"/>
              <a:gd name="connsiteX5" fmla="*/ 514350 w 552450"/>
              <a:gd name="connsiteY5" fmla="*/ 231775 h 231775"/>
              <a:gd name="connsiteX6" fmla="*/ 552450 w 552450"/>
              <a:gd name="connsiteY6" fmla="*/ 215900 h 231775"/>
              <a:gd name="connsiteX7" fmla="*/ 454025 w 552450"/>
              <a:gd name="connsiteY7" fmla="*/ 149225 h 231775"/>
              <a:gd name="connsiteX8" fmla="*/ 336550 w 552450"/>
              <a:gd name="connsiteY8" fmla="*/ 44450 h 231775"/>
              <a:gd name="connsiteX9" fmla="*/ 234950 w 552450"/>
              <a:gd name="connsiteY9" fmla="*/ 0 h 231775"/>
              <a:gd name="connsiteX10" fmla="*/ 142875 w 552450"/>
              <a:gd name="connsiteY10" fmla="*/ 3175 h 231775"/>
              <a:gd name="connsiteX11" fmla="*/ 0 w 552450"/>
              <a:gd name="connsiteY11" fmla="*/ 82550 h 231775"/>
              <a:gd name="connsiteX0" fmla="*/ 0 w 552450"/>
              <a:gd name="connsiteY0" fmla="*/ 85725 h 234950"/>
              <a:gd name="connsiteX1" fmla="*/ 101600 w 552450"/>
              <a:gd name="connsiteY1" fmla="*/ 44450 h 234950"/>
              <a:gd name="connsiteX2" fmla="*/ 212725 w 552450"/>
              <a:gd name="connsiteY2" fmla="*/ 95250 h 234950"/>
              <a:gd name="connsiteX3" fmla="*/ 327025 w 552450"/>
              <a:gd name="connsiteY3" fmla="*/ 196850 h 234950"/>
              <a:gd name="connsiteX4" fmla="*/ 406400 w 552450"/>
              <a:gd name="connsiteY4" fmla="*/ 234950 h 234950"/>
              <a:gd name="connsiteX5" fmla="*/ 514350 w 552450"/>
              <a:gd name="connsiteY5" fmla="*/ 234950 h 234950"/>
              <a:gd name="connsiteX6" fmla="*/ 552450 w 552450"/>
              <a:gd name="connsiteY6" fmla="*/ 219075 h 234950"/>
              <a:gd name="connsiteX7" fmla="*/ 454025 w 552450"/>
              <a:gd name="connsiteY7" fmla="*/ 152400 h 234950"/>
              <a:gd name="connsiteX8" fmla="*/ 336550 w 552450"/>
              <a:gd name="connsiteY8" fmla="*/ 47625 h 234950"/>
              <a:gd name="connsiteX9" fmla="*/ 234950 w 552450"/>
              <a:gd name="connsiteY9" fmla="*/ 3175 h 234950"/>
              <a:gd name="connsiteX10" fmla="*/ 98425 w 552450"/>
              <a:gd name="connsiteY10" fmla="*/ 0 h 234950"/>
              <a:gd name="connsiteX11" fmla="*/ 0 w 552450"/>
              <a:gd name="connsiteY11" fmla="*/ 85725 h 234950"/>
              <a:gd name="connsiteX0" fmla="*/ 0 w 552450"/>
              <a:gd name="connsiteY0" fmla="*/ 85725 h 234950"/>
              <a:gd name="connsiteX1" fmla="*/ 107950 w 552450"/>
              <a:gd name="connsiteY1" fmla="*/ 26916 h 234950"/>
              <a:gd name="connsiteX2" fmla="*/ 212725 w 552450"/>
              <a:gd name="connsiteY2" fmla="*/ 95250 h 234950"/>
              <a:gd name="connsiteX3" fmla="*/ 327025 w 552450"/>
              <a:gd name="connsiteY3" fmla="*/ 196850 h 234950"/>
              <a:gd name="connsiteX4" fmla="*/ 406400 w 552450"/>
              <a:gd name="connsiteY4" fmla="*/ 234950 h 234950"/>
              <a:gd name="connsiteX5" fmla="*/ 514350 w 552450"/>
              <a:gd name="connsiteY5" fmla="*/ 234950 h 234950"/>
              <a:gd name="connsiteX6" fmla="*/ 552450 w 552450"/>
              <a:gd name="connsiteY6" fmla="*/ 219075 h 234950"/>
              <a:gd name="connsiteX7" fmla="*/ 454025 w 552450"/>
              <a:gd name="connsiteY7" fmla="*/ 152400 h 234950"/>
              <a:gd name="connsiteX8" fmla="*/ 336550 w 552450"/>
              <a:gd name="connsiteY8" fmla="*/ 47625 h 234950"/>
              <a:gd name="connsiteX9" fmla="*/ 234950 w 552450"/>
              <a:gd name="connsiteY9" fmla="*/ 3175 h 234950"/>
              <a:gd name="connsiteX10" fmla="*/ 98425 w 552450"/>
              <a:gd name="connsiteY10" fmla="*/ 0 h 234950"/>
              <a:gd name="connsiteX11" fmla="*/ 0 w 552450"/>
              <a:gd name="connsiteY11" fmla="*/ 85725 h 234950"/>
              <a:gd name="connsiteX0" fmla="*/ 0 w 552450"/>
              <a:gd name="connsiteY0" fmla="*/ 110603 h 259828"/>
              <a:gd name="connsiteX1" fmla="*/ 107950 w 552450"/>
              <a:gd name="connsiteY1" fmla="*/ 5179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257175 w 552450"/>
              <a:gd name="connsiteY9" fmla="*/ 0 h 259828"/>
              <a:gd name="connsiteX10" fmla="*/ 98425 w 552450"/>
              <a:gd name="connsiteY10" fmla="*/ 24878 h 259828"/>
              <a:gd name="connsiteX11" fmla="*/ 0 w 552450"/>
              <a:gd name="connsiteY11" fmla="*/ 110603 h 259828"/>
              <a:gd name="connsiteX0" fmla="*/ 0 w 552450"/>
              <a:gd name="connsiteY0" fmla="*/ 110603 h 259828"/>
              <a:gd name="connsiteX1" fmla="*/ 107950 w 552450"/>
              <a:gd name="connsiteY1" fmla="*/ 5179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49250 w 552450"/>
              <a:gd name="connsiteY9" fmla="*/ 42413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10603 h 259828"/>
              <a:gd name="connsiteX1" fmla="*/ 120650 w 552450"/>
              <a:gd name="connsiteY1" fmla="*/ 3075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49250 w 552450"/>
              <a:gd name="connsiteY9" fmla="*/ 42413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10603 h 259828"/>
              <a:gd name="connsiteX1" fmla="*/ 120650 w 552450"/>
              <a:gd name="connsiteY1" fmla="*/ 3075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23850 w 552450"/>
              <a:gd name="connsiteY9" fmla="*/ 59947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03590 h 252815"/>
              <a:gd name="connsiteX1" fmla="*/ 120650 w 552450"/>
              <a:gd name="connsiteY1" fmla="*/ 23741 h 252815"/>
              <a:gd name="connsiteX2" fmla="*/ 212725 w 552450"/>
              <a:gd name="connsiteY2" fmla="*/ 113115 h 252815"/>
              <a:gd name="connsiteX3" fmla="*/ 327025 w 552450"/>
              <a:gd name="connsiteY3" fmla="*/ 214715 h 252815"/>
              <a:gd name="connsiteX4" fmla="*/ 406400 w 552450"/>
              <a:gd name="connsiteY4" fmla="*/ 252815 h 252815"/>
              <a:gd name="connsiteX5" fmla="*/ 514350 w 552450"/>
              <a:gd name="connsiteY5" fmla="*/ 252815 h 252815"/>
              <a:gd name="connsiteX6" fmla="*/ 552450 w 552450"/>
              <a:gd name="connsiteY6" fmla="*/ 236940 h 252815"/>
              <a:gd name="connsiteX7" fmla="*/ 454025 w 552450"/>
              <a:gd name="connsiteY7" fmla="*/ 170265 h 252815"/>
              <a:gd name="connsiteX8" fmla="*/ 336550 w 552450"/>
              <a:gd name="connsiteY8" fmla="*/ 65490 h 252815"/>
              <a:gd name="connsiteX9" fmla="*/ 323850 w 552450"/>
              <a:gd name="connsiteY9" fmla="*/ 52934 h 252815"/>
              <a:gd name="connsiteX10" fmla="*/ 244475 w 552450"/>
              <a:gd name="connsiteY10" fmla="*/ 0 h 252815"/>
              <a:gd name="connsiteX11" fmla="*/ 98425 w 552450"/>
              <a:gd name="connsiteY11" fmla="*/ 17865 h 252815"/>
              <a:gd name="connsiteX12" fmla="*/ 0 w 552450"/>
              <a:gd name="connsiteY12" fmla="*/ 103590 h 252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2450" h="252815">
                <a:moveTo>
                  <a:pt x="0" y="103590"/>
                </a:moveTo>
                <a:lnTo>
                  <a:pt x="120650" y="23741"/>
                </a:lnTo>
                <a:lnTo>
                  <a:pt x="212725" y="113115"/>
                </a:lnTo>
                <a:lnTo>
                  <a:pt x="327025" y="214715"/>
                </a:lnTo>
                <a:lnTo>
                  <a:pt x="406400" y="252815"/>
                </a:lnTo>
                <a:lnTo>
                  <a:pt x="514350" y="252815"/>
                </a:lnTo>
                <a:lnTo>
                  <a:pt x="552450" y="236940"/>
                </a:lnTo>
                <a:lnTo>
                  <a:pt x="454025" y="170265"/>
                </a:lnTo>
                <a:lnTo>
                  <a:pt x="336550" y="65490"/>
                </a:lnTo>
                <a:cubicBezTo>
                  <a:pt x="331258" y="61305"/>
                  <a:pt x="329142" y="57119"/>
                  <a:pt x="323850" y="52934"/>
                </a:cubicBezTo>
                <a:lnTo>
                  <a:pt x="244475" y="0"/>
                </a:lnTo>
                <a:lnTo>
                  <a:pt x="98425" y="17865"/>
                </a:lnTo>
                <a:lnTo>
                  <a:pt x="0" y="103590"/>
                </a:lnTo>
                <a:close/>
              </a:path>
            </a:pathLst>
          </a:custGeom>
          <a:solidFill>
            <a:srgbClr val="FFC000"/>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 name="Content Placeholder 2"/>
          <p:cNvSpPr>
            <a:spLocks noGrp="1"/>
          </p:cNvSpPr>
          <p:nvPr>
            <p:ph idx="1"/>
          </p:nvPr>
        </p:nvSpPr>
        <p:spPr>
          <a:xfrm>
            <a:off x="359920" y="1757128"/>
            <a:ext cx="8363938" cy="886397"/>
          </a:xfrm>
          <a:prstGeom prst="rect">
            <a:avLst/>
          </a:prstGeom>
        </p:spPr>
        <p:txBody>
          <a:bodyPr>
            <a:normAutofit lnSpcReduction="10000"/>
          </a:bodyPr>
          <a:lstStyle/>
          <a:p>
            <a:pPr marL="45720" indent="0">
              <a:buNone/>
            </a:pPr>
            <a:r>
              <a:rPr lang="en-US" dirty="0"/>
              <a:t>Cloud: on-demand, scalable, multi-tenant, self-service compute and storage resources</a:t>
            </a:r>
          </a:p>
        </p:txBody>
      </p:sp>
      <p:grpSp>
        <p:nvGrpSpPr>
          <p:cNvPr id="23" name="Group 22"/>
          <p:cNvGrpSpPr/>
          <p:nvPr/>
        </p:nvGrpSpPr>
        <p:grpSpPr>
          <a:xfrm>
            <a:off x="4365051" y="2745293"/>
            <a:ext cx="4315147" cy="3524250"/>
            <a:chOff x="1031971" y="2590800"/>
            <a:chExt cx="7292879" cy="3524250"/>
          </a:xfrm>
        </p:grpSpPr>
        <p:cxnSp>
          <p:nvCxnSpPr>
            <p:cNvPr id="26" name="Straight Connector 25"/>
            <p:cNvCxnSpPr/>
            <p:nvPr/>
          </p:nvCxnSpPr>
          <p:spPr>
            <a:xfrm>
              <a:off x="1914525" y="2590800"/>
              <a:ext cx="0" cy="29622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914525" y="5553075"/>
              <a:ext cx="6400800"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33985" y="5622607"/>
              <a:ext cx="1528953" cy="492443"/>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Time</a:t>
              </a:r>
            </a:p>
          </p:txBody>
        </p:sp>
        <p:sp>
          <p:nvSpPr>
            <p:cNvPr id="29" name="TextBox 28"/>
            <p:cNvSpPr txBox="1"/>
            <p:nvPr/>
          </p:nvSpPr>
          <p:spPr>
            <a:xfrm rot="16200000">
              <a:off x="704308" y="3527220"/>
              <a:ext cx="1487587" cy="832261"/>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Demand</a:t>
              </a:r>
            </a:p>
          </p:txBody>
        </p:sp>
        <p:sp>
          <p:nvSpPr>
            <p:cNvPr id="30" name="Freeform 29"/>
            <p:cNvSpPr/>
            <p:nvPr/>
          </p:nvSpPr>
          <p:spPr>
            <a:xfrm>
              <a:off x="1924050" y="3609975"/>
              <a:ext cx="6381750" cy="1943100"/>
            </a:xfrm>
            <a:custGeom>
              <a:avLst/>
              <a:gdLst>
                <a:gd name="connsiteX0" fmla="*/ 0 w 6381750"/>
                <a:gd name="connsiteY0" fmla="*/ 2479798 h 2479798"/>
                <a:gd name="connsiteX1" fmla="*/ 476250 w 6381750"/>
                <a:gd name="connsiteY1" fmla="*/ 1898773 h 2479798"/>
                <a:gd name="connsiteX2" fmla="*/ 1085850 w 6381750"/>
                <a:gd name="connsiteY2" fmla="*/ 2117848 h 2479798"/>
                <a:gd name="connsiteX3" fmla="*/ 2324100 w 6381750"/>
                <a:gd name="connsiteY3" fmla="*/ 1022473 h 2479798"/>
                <a:gd name="connsiteX4" fmla="*/ 3371850 w 6381750"/>
                <a:gd name="connsiteY4" fmla="*/ 1765423 h 2479798"/>
                <a:gd name="connsiteX5" fmla="*/ 3905250 w 6381750"/>
                <a:gd name="connsiteY5" fmla="*/ 2232148 h 2479798"/>
                <a:gd name="connsiteX6" fmla="*/ 4362450 w 6381750"/>
                <a:gd name="connsiteY6" fmla="*/ 31873 h 2479798"/>
                <a:gd name="connsiteX7" fmla="*/ 4867275 w 6381750"/>
                <a:gd name="connsiteY7" fmla="*/ 1012948 h 2479798"/>
                <a:gd name="connsiteX8" fmla="*/ 5172075 w 6381750"/>
                <a:gd name="connsiteY8" fmla="*/ 2213098 h 2479798"/>
                <a:gd name="connsiteX9" fmla="*/ 5791200 w 6381750"/>
                <a:gd name="connsiteY9" fmla="*/ 1984498 h 2479798"/>
                <a:gd name="connsiteX10" fmla="*/ 6381750 w 6381750"/>
                <a:gd name="connsiteY10" fmla="*/ 1955923 h 247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81750" h="2479798">
                  <a:moveTo>
                    <a:pt x="0" y="2479798"/>
                  </a:moveTo>
                  <a:cubicBezTo>
                    <a:pt x="147637" y="2219448"/>
                    <a:pt x="295275" y="1959098"/>
                    <a:pt x="476250" y="1898773"/>
                  </a:cubicBezTo>
                  <a:cubicBezTo>
                    <a:pt x="657225" y="1838448"/>
                    <a:pt x="777875" y="2263898"/>
                    <a:pt x="1085850" y="2117848"/>
                  </a:cubicBezTo>
                  <a:cubicBezTo>
                    <a:pt x="1393825" y="1971798"/>
                    <a:pt x="1943100" y="1081210"/>
                    <a:pt x="2324100" y="1022473"/>
                  </a:cubicBezTo>
                  <a:cubicBezTo>
                    <a:pt x="2705100" y="963736"/>
                    <a:pt x="3108325" y="1563811"/>
                    <a:pt x="3371850" y="1765423"/>
                  </a:cubicBezTo>
                  <a:cubicBezTo>
                    <a:pt x="3635375" y="1967035"/>
                    <a:pt x="3740150" y="2521073"/>
                    <a:pt x="3905250" y="2232148"/>
                  </a:cubicBezTo>
                  <a:cubicBezTo>
                    <a:pt x="4070350" y="1943223"/>
                    <a:pt x="4202113" y="235073"/>
                    <a:pt x="4362450" y="31873"/>
                  </a:cubicBezTo>
                  <a:cubicBezTo>
                    <a:pt x="4522787" y="-171327"/>
                    <a:pt x="4732337" y="649410"/>
                    <a:pt x="4867275" y="1012948"/>
                  </a:cubicBezTo>
                  <a:cubicBezTo>
                    <a:pt x="5002213" y="1376486"/>
                    <a:pt x="5018088" y="2051173"/>
                    <a:pt x="5172075" y="2213098"/>
                  </a:cubicBezTo>
                  <a:cubicBezTo>
                    <a:pt x="5326062" y="2375023"/>
                    <a:pt x="5589588" y="2027360"/>
                    <a:pt x="5791200" y="1984498"/>
                  </a:cubicBezTo>
                  <a:cubicBezTo>
                    <a:pt x="5992812" y="1941636"/>
                    <a:pt x="6187281" y="1948779"/>
                    <a:pt x="6381750" y="1955923"/>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1" name="Freeform 30"/>
            <p:cNvSpPr/>
            <p:nvPr/>
          </p:nvSpPr>
          <p:spPr>
            <a:xfrm>
              <a:off x="1933575" y="3414137"/>
              <a:ext cx="6391275" cy="2157988"/>
            </a:xfrm>
            <a:custGeom>
              <a:avLst/>
              <a:gdLst>
                <a:gd name="connsiteX0" fmla="*/ 0 w 6391275"/>
                <a:gd name="connsiteY0" fmla="*/ 2157988 h 2157988"/>
                <a:gd name="connsiteX1" fmla="*/ 381000 w 6391275"/>
                <a:gd name="connsiteY1" fmla="*/ 1691263 h 2157988"/>
                <a:gd name="connsiteX2" fmla="*/ 733425 w 6391275"/>
                <a:gd name="connsiteY2" fmla="*/ 1643638 h 2157988"/>
                <a:gd name="connsiteX3" fmla="*/ 971550 w 6391275"/>
                <a:gd name="connsiteY3" fmla="*/ 1796038 h 2157988"/>
                <a:gd name="connsiteX4" fmla="*/ 1343025 w 6391275"/>
                <a:gd name="connsiteY4" fmla="*/ 1853188 h 2157988"/>
                <a:gd name="connsiteX5" fmla="*/ 2000250 w 6391275"/>
                <a:gd name="connsiteY5" fmla="*/ 1034038 h 2157988"/>
                <a:gd name="connsiteX6" fmla="*/ 2466975 w 6391275"/>
                <a:gd name="connsiteY6" fmla="*/ 881638 h 2157988"/>
                <a:gd name="connsiteX7" fmla="*/ 2981325 w 6391275"/>
                <a:gd name="connsiteY7" fmla="*/ 1186438 h 2157988"/>
                <a:gd name="connsiteX8" fmla="*/ 3762375 w 6391275"/>
                <a:gd name="connsiteY8" fmla="*/ 1738888 h 2157988"/>
                <a:gd name="connsiteX9" fmla="*/ 4086225 w 6391275"/>
                <a:gd name="connsiteY9" fmla="*/ 1538863 h 2157988"/>
                <a:gd name="connsiteX10" fmla="*/ 4267200 w 6391275"/>
                <a:gd name="connsiteY10" fmla="*/ 81538 h 2157988"/>
                <a:gd name="connsiteX11" fmla="*/ 4648200 w 6391275"/>
                <a:gd name="connsiteY11" fmla="*/ 252988 h 2157988"/>
                <a:gd name="connsiteX12" fmla="*/ 5029200 w 6391275"/>
                <a:gd name="connsiteY12" fmla="*/ 824488 h 2157988"/>
                <a:gd name="connsiteX13" fmla="*/ 5372100 w 6391275"/>
                <a:gd name="connsiteY13" fmla="*/ 1738888 h 2157988"/>
                <a:gd name="connsiteX14" fmla="*/ 5810250 w 6391275"/>
                <a:gd name="connsiteY14" fmla="*/ 1643638 h 2157988"/>
                <a:gd name="connsiteX15" fmla="*/ 6391275 w 6391275"/>
                <a:gd name="connsiteY15" fmla="*/ 1615063 h 215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1275" h="2157988">
                  <a:moveTo>
                    <a:pt x="0" y="2157988"/>
                  </a:moveTo>
                  <a:cubicBezTo>
                    <a:pt x="129381" y="1967488"/>
                    <a:pt x="258763" y="1776988"/>
                    <a:pt x="381000" y="1691263"/>
                  </a:cubicBezTo>
                  <a:cubicBezTo>
                    <a:pt x="503238" y="1605538"/>
                    <a:pt x="635000" y="1626175"/>
                    <a:pt x="733425" y="1643638"/>
                  </a:cubicBezTo>
                  <a:cubicBezTo>
                    <a:pt x="831850" y="1661100"/>
                    <a:pt x="869950" y="1761113"/>
                    <a:pt x="971550" y="1796038"/>
                  </a:cubicBezTo>
                  <a:cubicBezTo>
                    <a:pt x="1073150" y="1830963"/>
                    <a:pt x="1171575" y="1980188"/>
                    <a:pt x="1343025" y="1853188"/>
                  </a:cubicBezTo>
                  <a:cubicBezTo>
                    <a:pt x="1514475" y="1726188"/>
                    <a:pt x="1812925" y="1195963"/>
                    <a:pt x="2000250" y="1034038"/>
                  </a:cubicBezTo>
                  <a:cubicBezTo>
                    <a:pt x="2187575" y="872113"/>
                    <a:pt x="2303463" y="856238"/>
                    <a:pt x="2466975" y="881638"/>
                  </a:cubicBezTo>
                  <a:cubicBezTo>
                    <a:pt x="2630488" y="907038"/>
                    <a:pt x="2765425" y="1043563"/>
                    <a:pt x="2981325" y="1186438"/>
                  </a:cubicBezTo>
                  <a:cubicBezTo>
                    <a:pt x="3197225" y="1329313"/>
                    <a:pt x="3578225" y="1680150"/>
                    <a:pt x="3762375" y="1738888"/>
                  </a:cubicBezTo>
                  <a:cubicBezTo>
                    <a:pt x="3946525" y="1797625"/>
                    <a:pt x="4002088" y="1815088"/>
                    <a:pt x="4086225" y="1538863"/>
                  </a:cubicBezTo>
                  <a:cubicBezTo>
                    <a:pt x="4170362" y="1262638"/>
                    <a:pt x="4173538" y="295850"/>
                    <a:pt x="4267200" y="81538"/>
                  </a:cubicBezTo>
                  <a:cubicBezTo>
                    <a:pt x="4360862" y="-132774"/>
                    <a:pt x="4521200" y="129163"/>
                    <a:pt x="4648200" y="252988"/>
                  </a:cubicBezTo>
                  <a:cubicBezTo>
                    <a:pt x="4775200" y="376813"/>
                    <a:pt x="4908550" y="576838"/>
                    <a:pt x="5029200" y="824488"/>
                  </a:cubicBezTo>
                  <a:cubicBezTo>
                    <a:pt x="5149850" y="1072138"/>
                    <a:pt x="5241925" y="1602363"/>
                    <a:pt x="5372100" y="1738888"/>
                  </a:cubicBezTo>
                  <a:cubicBezTo>
                    <a:pt x="5502275" y="1875413"/>
                    <a:pt x="5640388" y="1664275"/>
                    <a:pt x="5810250" y="1643638"/>
                  </a:cubicBezTo>
                  <a:cubicBezTo>
                    <a:pt x="5980112" y="1623001"/>
                    <a:pt x="6185693" y="1619032"/>
                    <a:pt x="6391275" y="1615063"/>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sp>
        <p:nvSpPr>
          <p:cNvPr id="2059" name="TextBox 2058"/>
          <p:cNvSpPr txBox="1"/>
          <p:nvPr/>
        </p:nvSpPr>
        <p:spPr>
          <a:xfrm>
            <a:off x="1329084" y="2847976"/>
            <a:ext cx="3473708" cy="492443"/>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Server Provisioning</a:t>
            </a:r>
          </a:p>
        </p:txBody>
      </p:sp>
      <p:sp>
        <p:nvSpPr>
          <p:cNvPr id="46" name="TextBox 45"/>
          <p:cNvSpPr txBox="1"/>
          <p:nvPr/>
        </p:nvSpPr>
        <p:spPr>
          <a:xfrm>
            <a:off x="5414319" y="2868821"/>
            <a:ext cx="3347070" cy="492443"/>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Cloud Provisioning</a:t>
            </a:r>
          </a:p>
        </p:txBody>
      </p:sp>
      <p:sp>
        <p:nvSpPr>
          <p:cNvPr id="2060" name="Rectangle 2059"/>
          <p:cNvSpPr/>
          <p:nvPr/>
        </p:nvSpPr>
        <p:spPr bwMode="auto">
          <a:xfrm>
            <a:off x="3758474" y="5937595"/>
            <a:ext cx="145688" cy="171450"/>
          </a:xfrm>
          <a:prstGeom prst="rect">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061" name="TextBox 2060"/>
          <p:cNvSpPr txBox="1"/>
          <p:nvPr/>
        </p:nvSpPr>
        <p:spPr>
          <a:xfrm>
            <a:off x="3986759" y="5869433"/>
            <a:ext cx="1853071"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Overprovisioned</a:t>
            </a:r>
          </a:p>
        </p:txBody>
      </p:sp>
      <p:sp>
        <p:nvSpPr>
          <p:cNvPr id="2062" name="Rectangle 2061"/>
          <p:cNvSpPr/>
          <p:nvPr/>
        </p:nvSpPr>
        <p:spPr bwMode="auto">
          <a:xfrm>
            <a:off x="3758474" y="6261446"/>
            <a:ext cx="145688" cy="190500"/>
          </a:xfrm>
          <a:prstGeom prst="rect">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TextBox 49"/>
          <p:cNvSpPr txBox="1"/>
          <p:nvPr/>
        </p:nvSpPr>
        <p:spPr>
          <a:xfrm>
            <a:off x="4011769" y="6177210"/>
            <a:ext cx="2003754" cy="307777"/>
          </a:xfrm>
          <a:prstGeom prst="rect">
            <a:avLst/>
          </a:prstGeom>
          <a:noFill/>
        </p:spPr>
        <p:txBody>
          <a:bodyPr wrap="none" lIns="0" tIns="0" rIns="0" bIns="0" rtlCol="0">
            <a:spAutoFit/>
          </a:bodyPr>
          <a:lstStyle/>
          <a:p>
            <a:r>
              <a:rPr lang="en-US" sz="2000" dirty="0" err="1">
                <a:gradFill>
                  <a:gsLst>
                    <a:gs pos="0">
                      <a:schemeClr val="tx1"/>
                    </a:gs>
                    <a:gs pos="86000">
                      <a:schemeClr val="tx1"/>
                    </a:gs>
                  </a:gsLst>
                  <a:lin ang="5400000" scaled="0"/>
                </a:gradFill>
              </a:rPr>
              <a:t>Underprovisioned</a:t>
            </a:r>
            <a:endParaRPr lang="en-US" sz="2000" dirty="0">
              <a:gradFill>
                <a:gsLst>
                  <a:gs pos="0">
                    <a:schemeClr val="tx1"/>
                  </a:gs>
                  <a:gs pos="86000">
                    <a:schemeClr val="tx1"/>
                  </a:gs>
                </a:gsLst>
                <a:lin ang="5400000" scaled="0"/>
              </a:gradFill>
            </a:endParaRPr>
          </a:p>
        </p:txBody>
      </p:sp>
      <p:sp>
        <p:nvSpPr>
          <p:cNvPr id="2065" name="Freeform 2064"/>
          <p:cNvSpPr/>
          <p:nvPr/>
        </p:nvSpPr>
        <p:spPr>
          <a:xfrm>
            <a:off x="2218713" y="4419601"/>
            <a:ext cx="821745" cy="1133475"/>
          </a:xfrm>
          <a:custGeom>
            <a:avLst/>
            <a:gdLst>
              <a:gd name="connsiteX0" fmla="*/ 0 w 1095375"/>
              <a:gd name="connsiteY0" fmla="*/ 266700 h 1133475"/>
              <a:gd name="connsiteX1" fmla="*/ 166687 w 1095375"/>
              <a:gd name="connsiteY1" fmla="*/ 395288 h 1133475"/>
              <a:gd name="connsiteX2" fmla="*/ 290512 w 1095375"/>
              <a:gd name="connsiteY2" fmla="*/ 528638 h 1133475"/>
              <a:gd name="connsiteX3" fmla="*/ 423862 w 1095375"/>
              <a:gd name="connsiteY3" fmla="*/ 661988 h 1133475"/>
              <a:gd name="connsiteX4" fmla="*/ 509587 w 1095375"/>
              <a:gd name="connsiteY4" fmla="*/ 723900 h 1133475"/>
              <a:gd name="connsiteX5" fmla="*/ 566737 w 1095375"/>
              <a:gd name="connsiteY5" fmla="*/ 790575 h 1133475"/>
              <a:gd name="connsiteX6" fmla="*/ 657225 w 1095375"/>
              <a:gd name="connsiteY6" fmla="*/ 900113 h 1133475"/>
              <a:gd name="connsiteX7" fmla="*/ 733425 w 1095375"/>
              <a:gd name="connsiteY7" fmla="*/ 1047750 h 1133475"/>
              <a:gd name="connsiteX8" fmla="*/ 785812 w 1095375"/>
              <a:gd name="connsiteY8" fmla="*/ 1133475 h 1133475"/>
              <a:gd name="connsiteX9" fmla="*/ 876300 w 1095375"/>
              <a:gd name="connsiteY9" fmla="*/ 1114425 h 1133475"/>
              <a:gd name="connsiteX10" fmla="*/ 933450 w 1095375"/>
              <a:gd name="connsiteY10" fmla="*/ 947738 h 1133475"/>
              <a:gd name="connsiteX11" fmla="*/ 1000125 w 1095375"/>
              <a:gd name="connsiteY11" fmla="*/ 609600 h 1133475"/>
              <a:gd name="connsiteX12" fmla="*/ 1047750 w 1095375"/>
              <a:gd name="connsiteY12" fmla="*/ 371475 h 1133475"/>
              <a:gd name="connsiteX13" fmla="*/ 1090612 w 1095375"/>
              <a:gd name="connsiteY13" fmla="*/ 38100 h 1133475"/>
              <a:gd name="connsiteX14" fmla="*/ 1095375 w 1095375"/>
              <a:gd name="connsiteY14" fmla="*/ 0 h 1133475"/>
              <a:gd name="connsiteX15" fmla="*/ 395287 w 1095375"/>
              <a:gd name="connsiteY15" fmla="*/ 4763 h 1133475"/>
              <a:gd name="connsiteX16" fmla="*/ 0 w 1095375"/>
              <a:gd name="connsiteY16" fmla="*/ 266700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5375" h="1133475">
                <a:moveTo>
                  <a:pt x="0" y="266700"/>
                </a:moveTo>
                <a:lnTo>
                  <a:pt x="166687" y="395288"/>
                </a:lnTo>
                <a:lnTo>
                  <a:pt x="290512" y="528638"/>
                </a:lnTo>
                <a:lnTo>
                  <a:pt x="423862" y="661988"/>
                </a:lnTo>
                <a:lnTo>
                  <a:pt x="509587" y="723900"/>
                </a:lnTo>
                <a:lnTo>
                  <a:pt x="566737" y="790575"/>
                </a:lnTo>
                <a:lnTo>
                  <a:pt x="657225" y="900113"/>
                </a:lnTo>
                <a:lnTo>
                  <a:pt x="733425" y="1047750"/>
                </a:lnTo>
                <a:lnTo>
                  <a:pt x="785812" y="1133475"/>
                </a:lnTo>
                <a:lnTo>
                  <a:pt x="876300" y="1114425"/>
                </a:lnTo>
                <a:lnTo>
                  <a:pt x="933450" y="947738"/>
                </a:lnTo>
                <a:lnTo>
                  <a:pt x="1000125" y="609600"/>
                </a:lnTo>
                <a:lnTo>
                  <a:pt x="1047750" y="371475"/>
                </a:lnTo>
                <a:lnTo>
                  <a:pt x="1090612" y="38100"/>
                </a:lnTo>
                <a:lnTo>
                  <a:pt x="1095375" y="0"/>
                </a:lnTo>
                <a:lnTo>
                  <a:pt x="395287" y="4763"/>
                </a:lnTo>
                <a:lnTo>
                  <a:pt x="0" y="266700"/>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066" name="Freeform 2065"/>
          <p:cNvSpPr/>
          <p:nvPr/>
        </p:nvSpPr>
        <p:spPr>
          <a:xfrm>
            <a:off x="1003959" y="5162550"/>
            <a:ext cx="425163" cy="266700"/>
          </a:xfrm>
          <a:custGeom>
            <a:avLst/>
            <a:gdLst>
              <a:gd name="connsiteX0" fmla="*/ 0 w 566737"/>
              <a:gd name="connsiteY0" fmla="*/ 152400 h 266700"/>
              <a:gd name="connsiteX1" fmla="*/ 90487 w 566737"/>
              <a:gd name="connsiteY1" fmla="*/ 233363 h 266700"/>
              <a:gd name="connsiteX2" fmla="*/ 190500 w 566737"/>
              <a:gd name="connsiteY2" fmla="*/ 266700 h 266700"/>
              <a:gd name="connsiteX3" fmla="*/ 280987 w 566737"/>
              <a:gd name="connsiteY3" fmla="*/ 252413 h 266700"/>
              <a:gd name="connsiteX4" fmla="*/ 366712 w 566737"/>
              <a:gd name="connsiteY4" fmla="*/ 195263 h 266700"/>
              <a:gd name="connsiteX5" fmla="*/ 485775 w 566737"/>
              <a:gd name="connsiteY5" fmla="*/ 61913 h 266700"/>
              <a:gd name="connsiteX6" fmla="*/ 566737 w 566737"/>
              <a:gd name="connsiteY6" fmla="*/ 0 h 266700"/>
              <a:gd name="connsiteX7" fmla="*/ 257175 w 566737"/>
              <a:gd name="connsiteY7" fmla="*/ 0 h 266700"/>
              <a:gd name="connsiteX8" fmla="*/ 223837 w 566737"/>
              <a:gd name="connsiteY8" fmla="*/ 9525 h 266700"/>
              <a:gd name="connsiteX9" fmla="*/ 0 w 566737"/>
              <a:gd name="connsiteY9" fmla="*/ 1524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737" h="266700">
                <a:moveTo>
                  <a:pt x="0" y="152400"/>
                </a:moveTo>
                <a:lnTo>
                  <a:pt x="90487" y="233363"/>
                </a:lnTo>
                <a:lnTo>
                  <a:pt x="190500" y="266700"/>
                </a:lnTo>
                <a:lnTo>
                  <a:pt x="280987" y="252413"/>
                </a:lnTo>
                <a:lnTo>
                  <a:pt x="366712" y="195263"/>
                </a:lnTo>
                <a:lnTo>
                  <a:pt x="485775" y="61913"/>
                </a:lnTo>
                <a:lnTo>
                  <a:pt x="566737" y="0"/>
                </a:lnTo>
                <a:lnTo>
                  <a:pt x="257175" y="0"/>
                </a:lnTo>
                <a:lnTo>
                  <a:pt x="223837" y="9525"/>
                </a:lnTo>
                <a:lnTo>
                  <a:pt x="0" y="152400"/>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067" name="Freeform 2066"/>
          <p:cNvSpPr/>
          <p:nvPr/>
        </p:nvSpPr>
        <p:spPr>
          <a:xfrm>
            <a:off x="3369157" y="3681414"/>
            <a:ext cx="971803" cy="1824037"/>
          </a:xfrm>
          <a:custGeom>
            <a:avLst/>
            <a:gdLst>
              <a:gd name="connsiteX0" fmla="*/ 0 w 1285875"/>
              <a:gd name="connsiteY0" fmla="*/ 461963 h 1828800"/>
              <a:gd name="connsiteX1" fmla="*/ 80962 w 1285875"/>
              <a:gd name="connsiteY1" fmla="*/ 681038 h 1828800"/>
              <a:gd name="connsiteX2" fmla="*/ 123825 w 1285875"/>
              <a:gd name="connsiteY2" fmla="*/ 847725 h 1828800"/>
              <a:gd name="connsiteX3" fmla="*/ 180975 w 1285875"/>
              <a:gd name="connsiteY3" fmla="*/ 1023938 h 1828800"/>
              <a:gd name="connsiteX4" fmla="*/ 233362 w 1285875"/>
              <a:gd name="connsiteY4" fmla="*/ 1281113 h 1828800"/>
              <a:gd name="connsiteX5" fmla="*/ 257175 w 1285875"/>
              <a:gd name="connsiteY5" fmla="*/ 1547813 h 1828800"/>
              <a:gd name="connsiteX6" fmla="*/ 319087 w 1285875"/>
              <a:gd name="connsiteY6" fmla="*/ 1724025 h 1828800"/>
              <a:gd name="connsiteX7" fmla="*/ 390525 w 1285875"/>
              <a:gd name="connsiteY7" fmla="*/ 1824038 h 1828800"/>
              <a:gd name="connsiteX8" fmla="*/ 476250 w 1285875"/>
              <a:gd name="connsiteY8" fmla="*/ 1828800 h 1828800"/>
              <a:gd name="connsiteX9" fmla="*/ 552450 w 1285875"/>
              <a:gd name="connsiteY9" fmla="*/ 1790700 h 1828800"/>
              <a:gd name="connsiteX10" fmla="*/ 681037 w 1285875"/>
              <a:gd name="connsiteY10" fmla="*/ 1695450 h 1828800"/>
              <a:gd name="connsiteX11" fmla="*/ 852487 w 1285875"/>
              <a:gd name="connsiteY11" fmla="*/ 1609725 h 1828800"/>
              <a:gd name="connsiteX12" fmla="*/ 1028700 w 1285875"/>
              <a:gd name="connsiteY12" fmla="*/ 1595438 h 1828800"/>
              <a:gd name="connsiteX13" fmla="*/ 1243012 w 1285875"/>
              <a:gd name="connsiteY13" fmla="*/ 1595438 h 1828800"/>
              <a:gd name="connsiteX14" fmla="*/ 1243012 w 1285875"/>
              <a:gd name="connsiteY14" fmla="*/ 1595438 h 1828800"/>
              <a:gd name="connsiteX15" fmla="*/ 1285875 w 1285875"/>
              <a:gd name="connsiteY15" fmla="*/ 9525 h 1828800"/>
              <a:gd name="connsiteX16" fmla="*/ 466725 w 1285875"/>
              <a:gd name="connsiteY16" fmla="*/ 0 h 1828800"/>
              <a:gd name="connsiteX17" fmla="*/ 0 w 1285875"/>
              <a:gd name="connsiteY17" fmla="*/ 461963 h 1828800"/>
              <a:gd name="connsiteX0" fmla="*/ 0 w 1295400"/>
              <a:gd name="connsiteY0" fmla="*/ 461963 h 1828800"/>
              <a:gd name="connsiteX1" fmla="*/ 80962 w 1295400"/>
              <a:gd name="connsiteY1" fmla="*/ 681038 h 1828800"/>
              <a:gd name="connsiteX2" fmla="*/ 123825 w 1295400"/>
              <a:gd name="connsiteY2" fmla="*/ 847725 h 1828800"/>
              <a:gd name="connsiteX3" fmla="*/ 180975 w 1295400"/>
              <a:gd name="connsiteY3" fmla="*/ 1023938 h 1828800"/>
              <a:gd name="connsiteX4" fmla="*/ 233362 w 1295400"/>
              <a:gd name="connsiteY4" fmla="*/ 1281113 h 1828800"/>
              <a:gd name="connsiteX5" fmla="*/ 257175 w 1295400"/>
              <a:gd name="connsiteY5" fmla="*/ 1547813 h 1828800"/>
              <a:gd name="connsiteX6" fmla="*/ 319087 w 1295400"/>
              <a:gd name="connsiteY6" fmla="*/ 1724025 h 1828800"/>
              <a:gd name="connsiteX7" fmla="*/ 390525 w 1295400"/>
              <a:gd name="connsiteY7" fmla="*/ 1824038 h 1828800"/>
              <a:gd name="connsiteX8" fmla="*/ 476250 w 1295400"/>
              <a:gd name="connsiteY8" fmla="*/ 1828800 h 1828800"/>
              <a:gd name="connsiteX9" fmla="*/ 552450 w 1295400"/>
              <a:gd name="connsiteY9" fmla="*/ 1790700 h 1828800"/>
              <a:gd name="connsiteX10" fmla="*/ 681037 w 1295400"/>
              <a:gd name="connsiteY10" fmla="*/ 1695450 h 1828800"/>
              <a:gd name="connsiteX11" fmla="*/ 852487 w 1295400"/>
              <a:gd name="connsiteY11" fmla="*/ 1609725 h 1828800"/>
              <a:gd name="connsiteX12" fmla="*/ 1028700 w 1295400"/>
              <a:gd name="connsiteY12" fmla="*/ 1595438 h 1828800"/>
              <a:gd name="connsiteX13" fmla="*/ 1243012 w 1295400"/>
              <a:gd name="connsiteY13" fmla="*/ 1595438 h 1828800"/>
              <a:gd name="connsiteX14" fmla="*/ 1295400 w 1295400"/>
              <a:gd name="connsiteY14" fmla="*/ 1595438 h 1828800"/>
              <a:gd name="connsiteX15" fmla="*/ 1285875 w 1295400"/>
              <a:gd name="connsiteY15" fmla="*/ 9525 h 1828800"/>
              <a:gd name="connsiteX16" fmla="*/ 466725 w 1295400"/>
              <a:gd name="connsiteY16" fmla="*/ 0 h 1828800"/>
              <a:gd name="connsiteX17" fmla="*/ 0 w 1295400"/>
              <a:gd name="connsiteY17" fmla="*/ 461963 h 1828800"/>
              <a:gd name="connsiteX0" fmla="*/ 0 w 1295400"/>
              <a:gd name="connsiteY0" fmla="*/ 481013 h 1828800"/>
              <a:gd name="connsiteX1" fmla="*/ 80962 w 1295400"/>
              <a:gd name="connsiteY1" fmla="*/ 681038 h 1828800"/>
              <a:gd name="connsiteX2" fmla="*/ 123825 w 1295400"/>
              <a:gd name="connsiteY2" fmla="*/ 847725 h 1828800"/>
              <a:gd name="connsiteX3" fmla="*/ 180975 w 1295400"/>
              <a:gd name="connsiteY3" fmla="*/ 1023938 h 1828800"/>
              <a:gd name="connsiteX4" fmla="*/ 233362 w 1295400"/>
              <a:gd name="connsiteY4" fmla="*/ 1281113 h 1828800"/>
              <a:gd name="connsiteX5" fmla="*/ 257175 w 1295400"/>
              <a:gd name="connsiteY5" fmla="*/ 1547813 h 1828800"/>
              <a:gd name="connsiteX6" fmla="*/ 319087 w 1295400"/>
              <a:gd name="connsiteY6" fmla="*/ 1724025 h 1828800"/>
              <a:gd name="connsiteX7" fmla="*/ 390525 w 1295400"/>
              <a:gd name="connsiteY7" fmla="*/ 1824038 h 1828800"/>
              <a:gd name="connsiteX8" fmla="*/ 476250 w 1295400"/>
              <a:gd name="connsiteY8" fmla="*/ 1828800 h 1828800"/>
              <a:gd name="connsiteX9" fmla="*/ 552450 w 1295400"/>
              <a:gd name="connsiteY9" fmla="*/ 1790700 h 1828800"/>
              <a:gd name="connsiteX10" fmla="*/ 681037 w 1295400"/>
              <a:gd name="connsiteY10" fmla="*/ 1695450 h 1828800"/>
              <a:gd name="connsiteX11" fmla="*/ 852487 w 1295400"/>
              <a:gd name="connsiteY11" fmla="*/ 1609725 h 1828800"/>
              <a:gd name="connsiteX12" fmla="*/ 1028700 w 1295400"/>
              <a:gd name="connsiteY12" fmla="*/ 1595438 h 1828800"/>
              <a:gd name="connsiteX13" fmla="*/ 1243012 w 1295400"/>
              <a:gd name="connsiteY13" fmla="*/ 1595438 h 1828800"/>
              <a:gd name="connsiteX14" fmla="*/ 1295400 w 1295400"/>
              <a:gd name="connsiteY14" fmla="*/ 1595438 h 1828800"/>
              <a:gd name="connsiteX15" fmla="*/ 1285875 w 1295400"/>
              <a:gd name="connsiteY15" fmla="*/ 9525 h 1828800"/>
              <a:gd name="connsiteX16" fmla="*/ 466725 w 1295400"/>
              <a:gd name="connsiteY16" fmla="*/ 0 h 1828800"/>
              <a:gd name="connsiteX17" fmla="*/ 0 w 1295400"/>
              <a:gd name="connsiteY17" fmla="*/ 481013 h 1828800"/>
              <a:gd name="connsiteX0" fmla="*/ 0 w 1295400"/>
              <a:gd name="connsiteY0" fmla="*/ 485775 h 1833562"/>
              <a:gd name="connsiteX1" fmla="*/ 80962 w 1295400"/>
              <a:gd name="connsiteY1" fmla="*/ 685800 h 1833562"/>
              <a:gd name="connsiteX2" fmla="*/ 123825 w 1295400"/>
              <a:gd name="connsiteY2" fmla="*/ 852487 h 1833562"/>
              <a:gd name="connsiteX3" fmla="*/ 180975 w 1295400"/>
              <a:gd name="connsiteY3" fmla="*/ 1028700 h 1833562"/>
              <a:gd name="connsiteX4" fmla="*/ 233362 w 1295400"/>
              <a:gd name="connsiteY4" fmla="*/ 1285875 h 1833562"/>
              <a:gd name="connsiteX5" fmla="*/ 257175 w 1295400"/>
              <a:gd name="connsiteY5" fmla="*/ 1552575 h 1833562"/>
              <a:gd name="connsiteX6" fmla="*/ 319087 w 1295400"/>
              <a:gd name="connsiteY6" fmla="*/ 1728787 h 1833562"/>
              <a:gd name="connsiteX7" fmla="*/ 390525 w 1295400"/>
              <a:gd name="connsiteY7" fmla="*/ 1828800 h 1833562"/>
              <a:gd name="connsiteX8" fmla="*/ 476250 w 1295400"/>
              <a:gd name="connsiteY8" fmla="*/ 1833562 h 1833562"/>
              <a:gd name="connsiteX9" fmla="*/ 552450 w 1295400"/>
              <a:gd name="connsiteY9" fmla="*/ 1795462 h 1833562"/>
              <a:gd name="connsiteX10" fmla="*/ 681037 w 1295400"/>
              <a:gd name="connsiteY10" fmla="*/ 1700212 h 1833562"/>
              <a:gd name="connsiteX11" fmla="*/ 852487 w 1295400"/>
              <a:gd name="connsiteY11" fmla="*/ 1614487 h 1833562"/>
              <a:gd name="connsiteX12" fmla="*/ 1028700 w 1295400"/>
              <a:gd name="connsiteY12" fmla="*/ 1600200 h 1833562"/>
              <a:gd name="connsiteX13" fmla="*/ 1243012 w 1295400"/>
              <a:gd name="connsiteY13" fmla="*/ 1600200 h 1833562"/>
              <a:gd name="connsiteX14" fmla="*/ 1295400 w 1295400"/>
              <a:gd name="connsiteY14" fmla="*/ 1600200 h 1833562"/>
              <a:gd name="connsiteX15" fmla="*/ 1285875 w 1295400"/>
              <a:gd name="connsiteY15" fmla="*/ 14287 h 1833562"/>
              <a:gd name="connsiteX16" fmla="*/ 481013 w 1295400"/>
              <a:gd name="connsiteY16" fmla="*/ 0 h 1833562"/>
              <a:gd name="connsiteX17" fmla="*/ 0 w 1295400"/>
              <a:gd name="connsiteY17" fmla="*/ 485775 h 1833562"/>
              <a:gd name="connsiteX0" fmla="*/ 0 w 1295400"/>
              <a:gd name="connsiteY0" fmla="*/ 476250 h 1824037"/>
              <a:gd name="connsiteX1" fmla="*/ 80962 w 1295400"/>
              <a:gd name="connsiteY1" fmla="*/ 676275 h 1824037"/>
              <a:gd name="connsiteX2" fmla="*/ 123825 w 1295400"/>
              <a:gd name="connsiteY2" fmla="*/ 842962 h 1824037"/>
              <a:gd name="connsiteX3" fmla="*/ 180975 w 1295400"/>
              <a:gd name="connsiteY3" fmla="*/ 1019175 h 1824037"/>
              <a:gd name="connsiteX4" fmla="*/ 233362 w 1295400"/>
              <a:gd name="connsiteY4" fmla="*/ 1276350 h 1824037"/>
              <a:gd name="connsiteX5" fmla="*/ 257175 w 1295400"/>
              <a:gd name="connsiteY5" fmla="*/ 1543050 h 1824037"/>
              <a:gd name="connsiteX6" fmla="*/ 319087 w 1295400"/>
              <a:gd name="connsiteY6" fmla="*/ 1719262 h 1824037"/>
              <a:gd name="connsiteX7" fmla="*/ 390525 w 1295400"/>
              <a:gd name="connsiteY7" fmla="*/ 1819275 h 1824037"/>
              <a:gd name="connsiteX8" fmla="*/ 476250 w 1295400"/>
              <a:gd name="connsiteY8" fmla="*/ 1824037 h 1824037"/>
              <a:gd name="connsiteX9" fmla="*/ 552450 w 1295400"/>
              <a:gd name="connsiteY9" fmla="*/ 1785937 h 1824037"/>
              <a:gd name="connsiteX10" fmla="*/ 681037 w 1295400"/>
              <a:gd name="connsiteY10" fmla="*/ 1690687 h 1824037"/>
              <a:gd name="connsiteX11" fmla="*/ 852487 w 1295400"/>
              <a:gd name="connsiteY11" fmla="*/ 1604962 h 1824037"/>
              <a:gd name="connsiteX12" fmla="*/ 1028700 w 1295400"/>
              <a:gd name="connsiteY12" fmla="*/ 1590675 h 1824037"/>
              <a:gd name="connsiteX13" fmla="*/ 1243012 w 1295400"/>
              <a:gd name="connsiteY13" fmla="*/ 1590675 h 1824037"/>
              <a:gd name="connsiteX14" fmla="*/ 1295400 w 1295400"/>
              <a:gd name="connsiteY14" fmla="*/ 1590675 h 1824037"/>
              <a:gd name="connsiteX15" fmla="*/ 1285875 w 1295400"/>
              <a:gd name="connsiteY15" fmla="*/ 4762 h 1824037"/>
              <a:gd name="connsiteX16" fmla="*/ 481013 w 1295400"/>
              <a:gd name="connsiteY16" fmla="*/ 0 h 1824037"/>
              <a:gd name="connsiteX17" fmla="*/ 0 w 1295400"/>
              <a:gd name="connsiteY17" fmla="*/ 476250 h 1824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95400" h="1824037">
                <a:moveTo>
                  <a:pt x="0" y="476250"/>
                </a:moveTo>
                <a:lnTo>
                  <a:pt x="80962" y="676275"/>
                </a:lnTo>
                <a:lnTo>
                  <a:pt x="123825" y="842962"/>
                </a:lnTo>
                <a:lnTo>
                  <a:pt x="180975" y="1019175"/>
                </a:lnTo>
                <a:lnTo>
                  <a:pt x="233362" y="1276350"/>
                </a:lnTo>
                <a:lnTo>
                  <a:pt x="257175" y="1543050"/>
                </a:lnTo>
                <a:lnTo>
                  <a:pt x="319087" y="1719262"/>
                </a:lnTo>
                <a:lnTo>
                  <a:pt x="390525" y="1819275"/>
                </a:lnTo>
                <a:lnTo>
                  <a:pt x="476250" y="1824037"/>
                </a:lnTo>
                <a:lnTo>
                  <a:pt x="552450" y="1785937"/>
                </a:lnTo>
                <a:lnTo>
                  <a:pt x="681037" y="1690687"/>
                </a:lnTo>
                <a:lnTo>
                  <a:pt x="852487" y="1604962"/>
                </a:lnTo>
                <a:lnTo>
                  <a:pt x="1028700" y="1590675"/>
                </a:lnTo>
                <a:lnTo>
                  <a:pt x="1243012" y="1590675"/>
                </a:lnTo>
                <a:lnTo>
                  <a:pt x="1295400" y="1590675"/>
                </a:lnTo>
                <a:lnTo>
                  <a:pt x="1285875" y="4762"/>
                </a:lnTo>
                <a:lnTo>
                  <a:pt x="481013" y="0"/>
                </a:lnTo>
                <a:lnTo>
                  <a:pt x="0" y="476250"/>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6" name="Title 1">
            <a:extLst>
              <a:ext uri="{FF2B5EF4-FFF2-40B4-BE49-F238E27FC236}">
                <a16:creationId xmlns="" xmlns:a16="http://schemas.microsoft.com/office/drawing/2014/main" id="{950C32D9-CB1A-47A6-8ECD-B5A6AC5D0613}"/>
              </a:ext>
            </a:extLst>
          </p:cNvPr>
          <p:cNvSpPr>
            <a:spLocks noGrp="1"/>
          </p:cNvSpPr>
          <p:nvPr>
            <p:ph type="title"/>
          </p:nvPr>
        </p:nvSpPr>
        <p:spPr>
          <a:xfrm>
            <a:off x="515968" y="713023"/>
            <a:ext cx="5072118" cy="832882"/>
          </a:xfrm>
        </p:spPr>
        <p:txBody>
          <a:bodyPr>
            <a:normAutofit/>
          </a:bodyPr>
          <a:lstStyle/>
          <a:p>
            <a:r>
              <a:rPr lang="en-US" sz="3600" dirty="0"/>
              <a:t>Cloud????</a:t>
            </a:r>
          </a:p>
        </p:txBody>
      </p:sp>
      <p:pic>
        <p:nvPicPr>
          <p:cNvPr id="37" name="Picture 36">
            <a:extLst>
              <a:ext uri="{FF2B5EF4-FFF2-40B4-BE49-F238E27FC236}">
                <a16:creationId xmlns="" xmlns:a16="http://schemas.microsoft.com/office/drawing/2014/main" id="{2F9EB55F-D614-4BA2-AF14-7A30B9884086}"/>
              </a:ext>
            </a:extLst>
          </p:cNvPr>
          <p:cNvPicPr>
            <a:picLocks noChangeAspect="1"/>
          </p:cNvPicPr>
          <p:nvPr/>
        </p:nvPicPr>
        <p:blipFill>
          <a:blip r:embed="rId5"/>
          <a:stretch>
            <a:fillRect/>
          </a:stretch>
        </p:blipFill>
        <p:spPr>
          <a:xfrm>
            <a:off x="2708842" y="546951"/>
            <a:ext cx="1219200" cy="1224643"/>
          </a:xfrm>
          <a:prstGeom prst="rect">
            <a:avLst/>
          </a:prstGeom>
        </p:spPr>
      </p:pic>
    </p:spTree>
    <p:custDataLst>
      <p:tags r:id="rId1"/>
    </p:custDataLst>
    <p:extLst>
      <p:ext uri="{BB962C8B-B14F-4D97-AF65-F5344CB8AC3E}">
        <p14:creationId xmlns:p14="http://schemas.microsoft.com/office/powerpoint/2010/main" val="330131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64"/>
                                        </p:tgtEl>
                                        <p:attrNameLst>
                                          <p:attrName>style.visibility</p:attrName>
                                        </p:attrNameLst>
                                      </p:cBhvr>
                                      <p:to>
                                        <p:strVal val="visible"/>
                                      </p:to>
                                    </p:set>
                                    <p:animEffect transition="in" filter="fade">
                                      <p:cBhvr>
                                        <p:cTn id="12" dur="1000"/>
                                        <p:tgtEl>
                                          <p:spTgt spid="2064"/>
                                        </p:tgtEl>
                                      </p:cBhvr>
                                    </p:animEffect>
                                    <p:anim calcmode="lin" valueType="num">
                                      <p:cBhvr>
                                        <p:cTn id="13" dur="1000" fill="hold"/>
                                        <p:tgtEl>
                                          <p:spTgt spid="2064"/>
                                        </p:tgtEl>
                                        <p:attrNameLst>
                                          <p:attrName>ppt_x</p:attrName>
                                        </p:attrNameLst>
                                      </p:cBhvr>
                                      <p:tavLst>
                                        <p:tav tm="0">
                                          <p:val>
                                            <p:strVal val="#ppt_x"/>
                                          </p:val>
                                        </p:tav>
                                        <p:tav tm="100000">
                                          <p:val>
                                            <p:strVal val="#ppt_x"/>
                                          </p:val>
                                        </p:tav>
                                      </p:tavLst>
                                    </p:anim>
                                    <p:anim calcmode="lin" valueType="num">
                                      <p:cBhvr>
                                        <p:cTn id="14" dur="1000" fill="hold"/>
                                        <p:tgtEl>
                                          <p:spTgt spid="206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56"/>
                                        </p:tgtEl>
                                        <p:attrNameLst>
                                          <p:attrName>style.visibility</p:attrName>
                                        </p:attrNameLst>
                                      </p:cBhvr>
                                      <p:to>
                                        <p:strVal val="visible"/>
                                      </p:to>
                                    </p:set>
                                    <p:animEffect transition="in" filter="fade">
                                      <p:cBhvr>
                                        <p:cTn id="42" dur="1000"/>
                                        <p:tgtEl>
                                          <p:spTgt spid="2056"/>
                                        </p:tgtEl>
                                      </p:cBhvr>
                                    </p:animEffect>
                                    <p:anim calcmode="lin" valueType="num">
                                      <p:cBhvr>
                                        <p:cTn id="43" dur="1000" fill="hold"/>
                                        <p:tgtEl>
                                          <p:spTgt spid="2056"/>
                                        </p:tgtEl>
                                        <p:attrNameLst>
                                          <p:attrName>ppt_x</p:attrName>
                                        </p:attrNameLst>
                                      </p:cBhvr>
                                      <p:tavLst>
                                        <p:tav tm="0">
                                          <p:val>
                                            <p:strVal val="#ppt_x"/>
                                          </p:val>
                                        </p:tav>
                                        <p:tav tm="100000">
                                          <p:val>
                                            <p:strVal val="#ppt_x"/>
                                          </p:val>
                                        </p:tav>
                                      </p:tavLst>
                                    </p:anim>
                                    <p:anim calcmode="lin" valueType="num">
                                      <p:cBhvr>
                                        <p:cTn id="44" dur="1000" fill="hold"/>
                                        <p:tgtEl>
                                          <p:spTgt spid="205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53"/>
                                        </p:tgtEl>
                                        <p:attrNameLst>
                                          <p:attrName>style.visibility</p:attrName>
                                        </p:attrNameLst>
                                      </p:cBhvr>
                                      <p:to>
                                        <p:strVal val="visible"/>
                                      </p:to>
                                    </p:set>
                                    <p:animEffect transition="in" filter="fade">
                                      <p:cBhvr>
                                        <p:cTn id="47" dur="1000"/>
                                        <p:tgtEl>
                                          <p:spTgt spid="2053"/>
                                        </p:tgtEl>
                                      </p:cBhvr>
                                    </p:animEffect>
                                    <p:anim calcmode="lin" valueType="num">
                                      <p:cBhvr>
                                        <p:cTn id="48" dur="1000" fill="hold"/>
                                        <p:tgtEl>
                                          <p:spTgt spid="2053"/>
                                        </p:tgtEl>
                                        <p:attrNameLst>
                                          <p:attrName>ppt_x</p:attrName>
                                        </p:attrNameLst>
                                      </p:cBhvr>
                                      <p:tavLst>
                                        <p:tav tm="0">
                                          <p:val>
                                            <p:strVal val="#ppt_x"/>
                                          </p:val>
                                        </p:tav>
                                        <p:tav tm="100000">
                                          <p:val>
                                            <p:strVal val="#ppt_x"/>
                                          </p:val>
                                        </p:tav>
                                      </p:tavLst>
                                    </p:anim>
                                    <p:anim calcmode="lin" valueType="num">
                                      <p:cBhvr>
                                        <p:cTn id="49" dur="1000" fill="hold"/>
                                        <p:tgtEl>
                                          <p:spTgt spid="205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0" end="0"/>
                                            </p:txEl>
                                          </p:spTgt>
                                        </p:tgtEl>
                                        <p:attrNameLst>
                                          <p:attrName>style.visibility</p:attrName>
                                        </p:attrNameLst>
                                      </p:cBhvr>
                                      <p:to>
                                        <p:strVal val="visible"/>
                                      </p:to>
                                    </p:set>
                                    <p:animEffect transition="in" filter="fade">
                                      <p:cBhvr>
                                        <p:cTn id="72" dur="1000"/>
                                        <p:tgtEl>
                                          <p:spTgt spid="3">
                                            <p:txEl>
                                              <p:pRg st="0" end="0"/>
                                            </p:txEl>
                                          </p:spTgt>
                                        </p:tgtEl>
                                      </p:cBhvr>
                                    </p:animEffect>
                                    <p:anim calcmode="lin" valueType="num">
                                      <p:cBhvr>
                                        <p:cTn id="7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1000"/>
                                        <p:tgtEl>
                                          <p:spTgt spid="23"/>
                                        </p:tgtEl>
                                      </p:cBhvr>
                                    </p:animEffect>
                                    <p:anim calcmode="lin" valueType="num">
                                      <p:cBhvr>
                                        <p:cTn id="78" dur="1000" fill="hold"/>
                                        <p:tgtEl>
                                          <p:spTgt spid="23"/>
                                        </p:tgtEl>
                                        <p:attrNameLst>
                                          <p:attrName>ppt_x</p:attrName>
                                        </p:attrNameLst>
                                      </p:cBhvr>
                                      <p:tavLst>
                                        <p:tav tm="0">
                                          <p:val>
                                            <p:strVal val="#ppt_x"/>
                                          </p:val>
                                        </p:tav>
                                        <p:tav tm="100000">
                                          <p:val>
                                            <p:strVal val="#ppt_x"/>
                                          </p:val>
                                        </p:tav>
                                      </p:tavLst>
                                    </p:anim>
                                    <p:anim calcmode="lin" valueType="num">
                                      <p:cBhvr>
                                        <p:cTn id="79" dur="1000" fill="hold"/>
                                        <p:tgtEl>
                                          <p:spTgt spid="2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059"/>
                                        </p:tgtEl>
                                        <p:attrNameLst>
                                          <p:attrName>style.visibility</p:attrName>
                                        </p:attrNameLst>
                                      </p:cBhvr>
                                      <p:to>
                                        <p:strVal val="visible"/>
                                      </p:to>
                                    </p:set>
                                    <p:animEffect transition="in" filter="fade">
                                      <p:cBhvr>
                                        <p:cTn id="82" dur="1000"/>
                                        <p:tgtEl>
                                          <p:spTgt spid="2059"/>
                                        </p:tgtEl>
                                      </p:cBhvr>
                                    </p:animEffect>
                                    <p:anim calcmode="lin" valueType="num">
                                      <p:cBhvr>
                                        <p:cTn id="83" dur="1000" fill="hold"/>
                                        <p:tgtEl>
                                          <p:spTgt spid="2059"/>
                                        </p:tgtEl>
                                        <p:attrNameLst>
                                          <p:attrName>ppt_x</p:attrName>
                                        </p:attrNameLst>
                                      </p:cBhvr>
                                      <p:tavLst>
                                        <p:tav tm="0">
                                          <p:val>
                                            <p:strVal val="#ppt_x"/>
                                          </p:val>
                                        </p:tav>
                                        <p:tav tm="100000">
                                          <p:val>
                                            <p:strVal val="#ppt_x"/>
                                          </p:val>
                                        </p:tav>
                                      </p:tavLst>
                                    </p:anim>
                                    <p:anim calcmode="lin" valueType="num">
                                      <p:cBhvr>
                                        <p:cTn id="84" dur="1000" fill="hold"/>
                                        <p:tgtEl>
                                          <p:spTgt spid="205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60"/>
                                        </p:tgtEl>
                                        <p:attrNameLst>
                                          <p:attrName>style.visibility</p:attrName>
                                        </p:attrNameLst>
                                      </p:cBhvr>
                                      <p:to>
                                        <p:strVal val="visible"/>
                                      </p:to>
                                    </p:set>
                                    <p:animEffect transition="in" filter="fade">
                                      <p:cBhvr>
                                        <p:cTn id="92" dur="1000"/>
                                        <p:tgtEl>
                                          <p:spTgt spid="2060"/>
                                        </p:tgtEl>
                                      </p:cBhvr>
                                    </p:animEffect>
                                    <p:anim calcmode="lin" valueType="num">
                                      <p:cBhvr>
                                        <p:cTn id="93" dur="1000" fill="hold"/>
                                        <p:tgtEl>
                                          <p:spTgt spid="2060"/>
                                        </p:tgtEl>
                                        <p:attrNameLst>
                                          <p:attrName>ppt_x</p:attrName>
                                        </p:attrNameLst>
                                      </p:cBhvr>
                                      <p:tavLst>
                                        <p:tav tm="0">
                                          <p:val>
                                            <p:strVal val="#ppt_x"/>
                                          </p:val>
                                        </p:tav>
                                        <p:tav tm="100000">
                                          <p:val>
                                            <p:strVal val="#ppt_x"/>
                                          </p:val>
                                        </p:tav>
                                      </p:tavLst>
                                    </p:anim>
                                    <p:anim calcmode="lin" valueType="num">
                                      <p:cBhvr>
                                        <p:cTn id="94" dur="1000" fill="hold"/>
                                        <p:tgtEl>
                                          <p:spTgt spid="206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061"/>
                                        </p:tgtEl>
                                        <p:attrNameLst>
                                          <p:attrName>style.visibility</p:attrName>
                                        </p:attrNameLst>
                                      </p:cBhvr>
                                      <p:to>
                                        <p:strVal val="visible"/>
                                      </p:to>
                                    </p:set>
                                    <p:animEffect transition="in" filter="fade">
                                      <p:cBhvr>
                                        <p:cTn id="97" dur="1000"/>
                                        <p:tgtEl>
                                          <p:spTgt spid="2061"/>
                                        </p:tgtEl>
                                      </p:cBhvr>
                                    </p:animEffect>
                                    <p:anim calcmode="lin" valueType="num">
                                      <p:cBhvr>
                                        <p:cTn id="98" dur="1000" fill="hold"/>
                                        <p:tgtEl>
                                          <p:spTgt spid="2061"/>
                                        </p:tgtEl>
                                        <p:attrNameLst>
                                          <p:attrName>ppt_x</p:attrName>
                                        </p:attrNameLst>
                                      </p:cBhvr>
                                      <p:tavLst>
                                        <p:tav tm="0">
                                          <p:val>
                                            <p:strVal val="#ppt_x"/>
                                          </p:val>
                                        </p:tav>
                                        <p:tav tm="100000">
                                          <p:val>
                                            <p:strVal val="#ppt_x"/>
                                          </p:val>
                                        </p:tav>
                                      </p:tavLst>
                                    </p:anim>
                                    <p:anim calcmode="lin" valueType="num">
                                      <p:cBhvr>
                                        <p:cTn id="99" dur="1000" fill="hold"/>
                                        <p:tgtEl>
                                          <p:spTgt spid="206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062"/>
                                        </p:tgtEl>
                                        <p:attrNameLst>
                                          <p:attrName>style.visibility</p:attrName>
                                        </p:attrNameLst>
                                      </p:cBhvr>
                                      <p:to>
                                        <p:strVal val="visible"/>
                                      </p:to>
                                    </p:set>
                                    <p:animEffect transition="in" filter="fade">
                                      <p:cBhvr>
                                        <p:cTn id="102" dur="1000"/>
                                        <p:tgtEl>
                                          <p:spTgt spid="2062"/>
                                        </p:tgtEl>
                                      </p:cBhvr>
                                    </p:animEffect>
                                    <p:anim calcmode="lin" valueType="num">
                                      <p:cBhvr>
                                        <p:cTn id="103" dur="1000" fill="hold"/>
                                        <p:tgtEl>
                                          <p:spTgt spid="2062"/>
                                        </p:tgtEl>
                                        <p:attrNameLst>
                                          <p:attrName>ppt_x</p:attrName>
                                        </p:attrNameLst>
                                      </p:cBhvr>
                                      <p:tavLst>
                                        <p:tav tm="0">
                                          <p:val>
                                            <p:strVal val="#ppt_x"/>
                                          </p:val>
                                        </p:tav>
                                        <p:tav tm="100000">
                                          <p:val>
                                            <p:strVal val="#ppt_x"/>
                                          </p:val>
                                        </p:tav>
                                      </p:tavLst>
                                    </p:anim>
                                    <p:anim calcmode="lin" valueType="num">
                                      <p:cBhvr>
                                        <p:cTn id="104" dur="1000" fill="hold"/>
                                        <p:tgtEl>
                                          <p:spTgt spid="206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1000"/>
                                        <p:tgtEl>
                                          <p:spTgt spid="50"/>
                                        </p:tgtEl>
                                      </p:cBhvr>
                                    </p:animEffect>
                                    <p:anim calcmode="lin" valueType="num">
                                      <p:cBhvr>
                                        <p:cTn id="108" dur="1000" fill="hold"/>
                                        <p:tgtEl>
                                          <p:spTgt spid="50"/>
                                        </p:tgtEl>
                                        <p:attrNameLst>
                                          <p:attrName>ppt_x</p:attrName>
                                        </p:attrNameLst>
                                      </p:cBhvr>
                                      <p:tavLst>
                                        <p:tav tm="0">
                                          <p:val>
                                            <p:strVal val="#ppt_x"/>
                                          </p:val>
                                        </p:tav>
                                        <p:tav tm="100000">
                                          <p:val>
                                            <p:strVal val="#ppt_x"/>
                                          </p:val>
                                        </p:tav>
                                      </p:tavLst>
                                    </p:anim>
                                    <p:anim calcmode="lin" valueType="num">
                                      <p:cBhvr>
                                        <p:cTn id="109" dur="1000" fill="hold"/>
                                        <p:tgtEl>
                                          <p:spTgt spid="5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065"/>
                                        </p:tgtEl>
                                        <p:attrNameLst>
                                          <p:attrName>style.visibility</p:attrName>
                                        </p:attrNameLst>
                                      </p:cBhvr>
                                      <p:to>
                                        <p:strVal val="visible"/>
                                      </p:to>
                                    </p:set>
                                    <p:animEffect transition="in" filter="fade">
                                      <p:cBhvr>
                                        <p:cTn id="112" dur="1000"/>
                                        <p:tgtEl>
                                          <p:spTgt spid="2065"/>
                                        </p:tgtEl>
                                      </p:cBhvr>
                                    </p:animEffect>
                                    <p:anim calcmode="lin" valueType="num">
                                      <p:cBhvr>
                                        <p:cTn id="113" dur="1000" fill="hold"/>
                                        <p:tgtEl>
                                          <p:spTgt spid="2065"/>
                                        </p:tgtEl>
                                        <p:attrNameLst>
                                          <p:attrName>ppt_x</p:attrName>
                                        </p:attrNameLst>
                                      </p:cBhvr>
                                      <p:tavLst>
                                        <p:tav tm="0">
                                          <p:val>
                                            <p:strVal val="#ppt_x"/>
                                          </p:val>
                                        </p:tav>
                                        <p:tav tm="100000">
                                          <p:val>
                                            <p:strVal val="#ppt_x"/>
                                          </p:val>
                                        </p:tav>
                                      </p:tavLst>
                                    </p:anim>
                                    <p:anim calcmode="lin" valueType="num">
                                      <p:cBhvr>
                                        <p:cTn id="114" dur="1000" fill="hold"/>
                                        <p:tgtEl>
                                          <p:spTgt spid="206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066"/>
                                        </p:tgtEl>
                                        <p:attrNameLst>
                                          <p:attrName>style.visibility</p:attrName>
                                        </p:attrNameLst>
                                      </p:cBhvr>
                                      <p:to>
                                        <p:strVal val="visible"/>
                                      </p:to>
                                    </p:set>
                                    <p:animEffect transition="in" filter="fade">
                                      <p:cBhvr>
                                        <p:cTn id="117" dur="1000"/>
                                        <p:tgtEl>
                                          <p:spTgt spid="2066"/>
                                        </p:tgtEl>
                                      </p:cBhvr>
                                    </p:animEffect>
                                    <p:anim calcmode="lin" valueType="num">
                                      <p:cBhvr>
                                        <p:cTn id="118" dur="1000" fill="hold"/>
                                        <p:tgtEl>
                                          <p:spTgt spid="2066"/>
                                        </p:tgtEl>
                                        <p:attrNameLst>
                                          <p:attrName>ppt_x</p:attrName>
                                        </p:attrNameLst>
                                      </p:cBhvr>
                                      <p:tavLst>
                                        <p:tav tm="0">
                                          <p:val>
                                            <p:strVal val="#ppt_x"/>
                                          </p:val>
                                        </p:tav>
                                        <p:tav tm="100000">
                                          <p:val>
                                            <p:strVal val="#ppt_x"/>
                                          </p:val>
                                        </p:tav>
                                      </p:tavLst>
                                    </p:anim>
                                    <p:anim calcmode="lin" valueType="num">
                                      <p:cBhvr>
                                        <p:cTn id="119" dur="1000" fill="hold"/>
                                        <p:tgtEl>
                                          <p:spTgt spid="206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067"/>
                                        </p:tgtEl>
                                        <p:attrNameLst>
                                          <p:attrName>style.visibility</p:attrName>
                                        </p:attrNameLst>
                                      </p:cBhvr>
                                      <p:to>
                                        <p:strVal val="visible"/>
                                      </p:to>
                                    </p:set>
                                    <p:animEffect transition="in" filter="fade">
                                      <p:cBhvr>
                                        <p:cTn id="122" dur="1000"/>
                                        <p:tgtEl>
                                          <p:spTgt spid="2067"/>
                                        </p:tgtEl>
                                      </p:cBhvr>
                                    </p:animEffect>
                                    <p:anim calcmode="lin" valueType="num">
                                      <p:cBhvr>
                                        <p:cTn id="123" dur="1000" fill="hold"/>
                                        <p:tgtEl>
                                          <p:spTgt spid="2067"/>
                                        </p:tgtEl>
                                        <p:attrNameLst>
                                          <p:attrName>ppt_x</p:attrName>
                                        </p:attrNameLst>
                                      </p:cBhvr>
                                      <p:tavLst>
                                        <p:tav tm="0">
                                          <p:val>
                                            <p:strVal val="#ppt_x"/>
                                          </p:val>
                                        </p:tav>
                                        <p:tav tm="100000">
                                          <p:val>
                                            <p:strVal val="#ppt_x"/>
                                          </p:val>
                                        </p:tav>
                                      </p:tavLst>
                                    </p:anim>
                                    <p:anim calcmode="lin" valueType="num">
                                      <p:cBhvr>
                                        <p:cTn id="124" dur="1000" fill="hold"/>
                                        <p:tgtEl>
                                          <p:spTgt spid="2067"/>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1000"/>
                                        <p:tgtEl>
                                          <p:spTgt spid="33"/>
                                        </p:tgtEl>
                                      </p:cBhvr>
                                    </p:animEffect>
                                    <p:anim calcmode="lin" valueType="num">
                                      <p:cBhvr>
                                        <p:cTn id="128" dur="1000" fill="hold"/>
                                        <p:tgtEl>
                                          <p:spTgt spid="33"/>
                                        </p:tgtEl>
                                        <p:attrNameLst>
                                          <p:attrName>ppt_x</p:attrName>
                                        </p:attrNameLst>
                                      </p:cBhvr>
                                      <p:tavLst>
                                        <p:tav tm="0">
                                          <p:val>
                                            <p:strVal val="#ppt_x"/>
                                          </p:val>
                                        </p:tav>
                                        <p:tav tm="100000">
                                          <p:val>
                                            <p:strVal val="#ppt_x"/>
                                          </p:val>
                                        </p:tav>
                                      </p:tavLst>
                                    </p:anim>
                                    <p:anim calcmode="lin" valueType="num">
                                      <p:cBhvr>
                                        <p:cTn id="1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64" grpId="0" animBg="1"/>
      <p:bldP spid="8" grpId="0"/>
      <p:bldP spid="9" grpId="0"/>
      <p:bldP spid="10" grpId="0" animBg="1"/>
      <p:bldP spid="2056" grpId="0" animBg="1"/>
      <p:bldP spid="2053" grpId="0" animBg="1"/>
      <p:bldP spid="22" grpId="0" animBg="1"/>
      <p:bldP spid="21" grpId="0" animBg="1"/>
      <p:bldP spid="34" grpId="0" animBg="1"/>
      <p:bldP spid="20" grpId="0" animBg="1"/>
      <p:bldP spid="3" grpId="0" build="p"/>
      <p:bldP spid="2059" grpId="0"/>
      <p:bldP spid="46" grpId="0"/>
      <p:bldP spid="2060" grpId="0" animBg="1"/>
      <p:bldP spid="2061" grpId="0"/>
      <p:bldP spid="2062" grpId="0" animBg="1"/>
      <p:bldP spid="50" grpId="0"/>
      <p:bldP spid="2065" grpId="0" animBg="1"/>
      <p:bldP spid="2066" grpId="0" animBg="1"/>
      <p:bldP spid="20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enparth\Pictures\white_cloud_against_blue_sky-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26776"/>
            <a:ext cx="8077200" cy="52264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19200" y="1817292"/>
            <a:ext cx="6120680" cy="2151725"/>
          </a:xfrm>
          <a:prstGeom prst="rect">
            <a:avLst/>
          </a:prstGeom>
          <a:noFill/>
        </p:spPr>
        <p:txBody>
          <a:bodyPr wrap="square" lIns="121920" tIns="60960" rIns="121920" bIns="60960">
            <a:normAutofit fontScale="77500" lnSpcReduction="20000"/>
          </a:bodyPr>
          <a:lstStyle/>
          <a:p>
            <a:pPr algn="ctr"/>
            <a:r>
              <a:rPr lang="en-US" sz="5333"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333" b="1"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Azure: the color of the sky on a clear summer's day</a:t>
            </a:r>
          </a:p>
          <a:p>
            <a:pPr algn="r"/>
            <a:r>
              <a:rPr lang="en-US" sz="5333" b="1"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 </a:t>
            </a:r>
            <a:r>
              <a:rPr lang="en-US" sz="5333" b="1" baseline="-2500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hlinkClick r:id="rId3"/>
              </a:rPr>
              <a:t>Wikipedia</a:t>
            </a:r>
            <a:endParaRPr lang="en-US" sz="5333" b="1" baseline="-2500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3" name="TextBox 2"/>
          <p:cNvSpPr txBox="1"/>
          <p:nvPr/>
        </p:nvSpPr>
        <p:spPr>
          <a:xfrm>
            <a:off x="685800" y="762000"/>
            <a:ext cx="5257800" cy="523220"/>
          </a:xfrm>
          <a:prstGeom prst="rect">
            <a:avLst/>
          </a:prstGeom>
          <a:noFill/>
        </p:spPr>
        <p:txBody>
          <a:bodyPr wrap="square" rtlCol="0">
            <a:spAutoFit/>
          </a:bodyPr>
          <a:lstStyle/>
          <a:p>
            <a:r>
              <a:rPr lang="en-US" sz="2800" b="1" dirty="0"/>
              <a:t>Azure – “Sky Blue”</a:t>
            </a:r>
          </a:p>
        </p:txBody>
      </p:sp>
    </p:spTree>
    <p:extLst>
      <p:ext uri="{BB962C8B-B14F-4D97-AF65-F5344CB8AC3E}">
        <p14:creationId xmlns:p14="http://schemas.microsoft.com/office/powerpoint/2010/main" val="168106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54448"/>
            <a:ext cx="6267450" cy="5095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81000" y="623451"/>
            <a:ext cx="2933700" cy="830997"/>
          </a:xfrm>
          <a:prstGeom prst="rect">
            <a:avLst/>
          </a:prstGeom>
          <a:noFill/>
        </p:spPr>
        <p:txBody>
          <a:bodyPr wrap="square" rtlCol="0">
            <a:spAutoFit/>
          </a:bodyPr>
          <a:lstStyle/>
          <a:p>
            <a:r>
              <a:rPr lang="en-US" sz="4800" b="1" dirty="0">
                <a:latin typeface="+mj-lt"/>
              </a:rPr>
              <a:t>Azure??</a:t>
            </a:r>
          </a:p>
        </p:txBody>
      </p:sp>
    </p:spTree>
    <p:extLst>
      <p:ext uri="{BB962C8B-B14F-4D97-AF65-F5344CB8AC3E}">
        <p14:creationId xmlns:p14="http://schemas.microsoft.com/office/powerpoint/2010/main" val="359447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
        <p:nvSpPr>
          <p:cNvPr id="60" name="Rectangle 59"/>
          <p:cNvSpPr/>
          <p:nvPr/>
        </p:nvSpPr>
        <p:spPr bwMode="auto">
          <a:xfrm>
            <a:off x="300316" y="1500168"/>
            <a:ext cx="6244248"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61" name="Rectangle 60"/>
          <p:cNvSpPr/>
          <p:nvPr/>
        </p:nvSpPr>
        <p:spPr>
          <a:xfrm>
            <a:off x="636389" y="1661218"/>
            <a:ext cx="139951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On Premises</a:t>
            </a:r>
          </a:p>
        </p:txBody>
      </p:sp>
      <p:sp>
        <p:nvSpPr>
          <p:cNvPr id="62" name="TextBox 52"/>
          <p:cNvSpPr txBox="1"/>
          <p:nvPr/>
        </p:nvSpPr>
        <p:spPr>
          <a:xfrm>
            <a:off x="392291" y="2701128"/>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scale, make resilient and manage</a:t>
            </a:r>
          </a:p>
        </p:txBody>
      </p:sp>
      <p:sp>
        <p:nvSpPr>
          <p:cNvPr id="63" name="Rectangle 62"/>
          <p:cNvSpPr/>
          <p:nvPr/>
        </p:nvSpPr>
        <p:spPr>
          <a:xfrm>
            <a:off x="2716938" y="1655190"/>
            <a:ext cx="1944549"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64" name="Rectangle 63"/>
          <p:cNvSpPr/>
          <p:nvPr/>
        </p:nvSpPr>
        <p:spPr>
          <a:xfrm>
            <a:off x="2829644" y="5471564"/>
            <a:ext cx="1228187"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5" name="Rectangle 64"/>
          <p:cNvSpPr/>
          <p:nvPr/>
        </p:nvSpPr>
        <p:spPr>
          <a:xfrm>
            <a:off x="2829644" y="5016928"/>
            <a:ext cx="1228187"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6" name="Rectangle 65"/>
          <p:cNvSpPr/>
          <p:nvPr/>
        </p:nvSpPr>
        <p:spPr>
          <a:xfrm>
            <a:off x="2829644" y="5926198"/>
            <a:ext cx="1228187"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7" name="Rectangle 66"/>
          <p:cNvSpPr/>
          <p:nvPr/>
        </p:nvSpPr>
        <p:spPr>
          <a:xfrm>
            <a:off x="2829644" y="4107655"/>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8" name="Rectangle 67"/>
          <p:cNvSpPr/>
          <p:nvPr/>
        </p:nvSpPr>
        <p:spPr>
          <a:xfrm>
            <a:off x="2829644" y="3653019"/>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smtClean="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Middleware5</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68"/>
          <p:cNvSpPr/>
          <p:nvPr/>
        </p:nvSpPr>
        <p:spPr>
          <a:xfrm>
            <a:off x="2829644" y="4562292"/>
            <a:ext cx="1228187"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0" name="Rectangle 69"/>
          <p:cNvSpPr/>
          <p:nvPr/>
        </p:nvSpPr>
        <p:spPr>
          <a:xfrm>
            <a:off x="2829644" y="2743748"/>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1" name="Rectangle 70"/>
          <p:cNvSpPr/>
          <p:nvPr/>
        </p:nvSpPr>
        <p:spPr>
          <a:xfrm>
            <a:off x="2829644" y="2289111"/>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2" name="Rectangle 71"/>
          <p:cNvSpPr/>
          <p:nvPr/>
        </p:nvSpPr>
        <p:spPr>
          <a:xfrm>
            <a:off x="2829644" y="3198384"/>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3" name="Left Brace 72"/>
          <p:cNvSpPr/>
          <p:nvPr/>
        </p:nvSpPr>
        <p:spPr>
          <a:xfrm flipH="1">
            <a:off x="4064752" y="4521199"/>
            <a:ext cx="171381"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4" name="TextBox 56"/>
          <p:cNvSpPr txBox="1"/>
          <p:nvPr/>
        </p:nvSpPr>
        <p:spPr>
          <a:xfrm rot="10800000" flipH="1">
            <a:off x="4144779" y="4577676"/>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Managed by vendor</a:t>
            </a:r>
          </a:p>
        </p:txBody>
      </p:sp>
      <p:sp>
        <p:nvSpPr>
          <p:cNvPr id="75" name="Left Brace 74"/>
          <p:cNvSpPr/>
          <p:nvPr/>
        </p:nvSpPr>
        <p:spPr>
          <a:xfrm>
            <a:off x="2690111" y="2289111"/>
            <a:ext cx="99972"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6" name="TextBox 58"/>
          <p:cNvSpPr txBox="1"/>
          <p:nvPr/>
        </p:nvSpPr>
        <p:spPr>
          <a:xfrm>
            <a:off x="2290666" y="2573914"/>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resilient &amp; manage</a:t>
            </a:r>
          </a:p>
        </p:txBody>
      </p:sp>
      <p:sp>
        <p:nvSpPr>
          <p:cNvPr id="77" name="Rectangle 76"/>
          <p:cNvSpPr/>
          <p:nvPr/>
        </p:nvSpPr>
        <p:spPr>
          <a:xfrm>
            <a:off x="4656644" y="1639924"/>
            <a:ext cx="1931270"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78" name="Left Brace 77"/>
          <p:cNvSpPr/>
          <p:nvPr/>
        </p:nvSpPr>
        <p:spPr>
          <a:xfrm flipH="1">
            <a:off x="5975072" y="3193619"/>
            <a:ext cx="157121"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9" name="TextBox 54"/>
          <p:cNvSpPr txBox="1"/>
          <p:nvPr/>
        </p:nvSpPr>
        <p:spPr>
          <a:xfrm rot="10800000" flipH="1">
            <a:off x="5994773" y="3777832"/>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Scale, resilience and </a:t>
            </a:r>
            <a:br>
              <a:rPr lang="en-US" sz="1400" dirty="0">
                <a:solidFill>
                  <a:schemeClr val="tx2"/>
                </a:solidFill>
                <a:latin typeface="Segoe UI" panose="020B0502040204020203" pitchFamily="34" charset="0"/>
                <a:ea typeface="+mj-ea"/>
                <a:cs typeface="Segoe UI" panose="020B0502040204020203" pitchFamily="34" charset="0"/>
              </a:rPr>
            </a:br>
            <a:r>
              <a:rPr lang="en-US" sz="1400" dirty="0">
                <a:solidFill>
                  <a:schemeClr val="tx2"/>
                </a:solidFill>
                <a:latin typeface="Segoe UI" panose="020B0502040204020203" pitchFamily="34" charset="0"/>
                <a:ea typeface="+mj-ea"/>
                <a:cs typeface="Segoe UI" panose="020B0502040204020203" pitchFamily="34" charset="0"/>
              </a:rPr>
              <a:t>management by vendor</a:t>
            </a:r>
          </a:p>
        </p:txBody>
      </p:sp>
      <p:sp>
        <p:nvSpPr>
          <p:cNvPr id="80" name="Left Brace 79"/>
          <p:cNvSpPr/>
          <p:nvPr/>
        </p:nvSpPr>
        <p:spPr>
          <a:xfrm>
            <a:off x="4618621" y="2270067"/>
            <a:ext cx="114254"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1" name="TextBox 60"/>
          <p:cNvSpPr txBox="1"/>
          <p:nvPr/>
        </p:nvSpPr>
        <p:spPr>
          <a:xfrm>
            <a:off x="4361482" y="2297246"/>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manage</a:t>
            </a:r>
          </a:p>
        </p:txBody>
      </p:sp>
      <p:sp>
        <p:nvSpPr>
          <p:cNvPr id="82" name="Rectangle 81"/>
          <p:cNvSpPr/>
          <p:nvPr/>
        </p:nvSpPr>
        <p:spPr>
          <a:xfrm>
            <a:off x="4739943" y="5471563"/>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3" name="Rectangle 82"/>
          <p:cNvSpPr/>
          <p:nvPr/>
        </p:nvSpPr>
        <p:spPr>
          <a:xfrm>
            <a:off x="4739943" y="5016927"/>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4" name="Rectangle 83"/>
          <p:cNvSpPr/>
          <p:nvPr/>
        </p:nvSpPr>
        <p:spPr>
          <a:xfrm>
            <a:off x="4739943" y="5926198"/>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5" name="Rectangle 84"/>
          <p:cNvSpPr/>
          <p:nvPr/>
        </p:nvSpPr>
        <p:spPr>
          <a:xfrm>
            <a:off x="4739943" y="4107655"/>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6" name="Rectangle 85"/>
          <p:cNvSpPr/>
          <p:nvPr/>
        </p:nvSpPr>
        <p:spPr>
          <a:xfrm>
            <a:off x="4739943" y="3653018"/>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7" name="Rectangle 86"/>
          <p:cNvSpPr/>
          <p:nvPr/>
        </p:nvSpPr>
        <p:spPr>
          <a:xfrm>
            <a:off x="4739943" y="4562291"/>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8" name="Rectangle 87"/>
          <p:cNvSpPr/>
          <p:nvPr/>
        </p:nvSpPr>
        <p:spPr>
          <a:xfrm>
            <a:off x="4739943" y="2289111"/>
            <a:ext cx="1228186"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89" name="Rectangle 88"/>
          <p:cNvSpPr/>
          <p:nvPr/>
        </p:nvSpPr>
        <p:spPr>
          <a:xfrm>
            <a:off x="4739943" y="3198383"/>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0" name="Rectangle 89"/>
          <p:cNvSpPr/>
          <p:nvPr/>
        </p:nvSpPr>
        <p:spPr>
          <a:xfrm>
            <a:off x="4739943" y="2743747"/>
            <a:ext cx="1228186"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1" name="Rectangle 90"/>
          <p:cNvSpPr/>
          <p:nvPr/>
        </p:nvSpPr>
        <p:spPr bwMode="auto">
          <a:xfrm>
            <a:off x="6714872" y="1500167"/>
            <a:ext cx="1993522"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2" name="Rectangle 91"/>
          <p:cNvSpPr/>
          <p:nvPr/>
        </p:nvSpPr>
        <p:spPr>
          <a:xfrm>
            <a:off x="6808773" y="1661218"/>
            <a:ext cx="1822210"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Software </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93" name="Rectangle 92"/>
          <p:cNvSpPr/>
          <p:nvPr/>
        </p:nvSpPr>
        <p:spPr>
          <a:xfrm>
            <a:off x="6821263" y="5471561"/>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4" name="Rectangle 93"/>
          <p:cNvSpPr/>
          <p:nvPr/>
        </p:nvSpPr>
        <p:spPr>
          <a:xfrm>
            <a:off x="6821263" y="5016924"/>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5" name="Rectangle 94"/>
          <p:cNvSpPr/>
          <p:nvPr/>
        </p:nvSpPr>
        <p:spPr>
          <a:xfrm>
            <a:off x="6821263" y="5926195"/>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6" name="Rectangle 95"/>
          <p:cNvSpPr/>
          <p:nvPr/>
        </p:nvSpPr>
        <p:spPr>
          <a:xfrm>
            <a:off x="6821263" y="4107653"/>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7" name="Rectangle 96"/>
          <p:cNvSpPr/>
          <p:nvPr/>
        </p:nvSpPr>
        <p:spPr>
          <a:xfrm>
            <a:off x="6821263" y="3653015"/>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98" name="Rectangle 97"/>
          <p:cNvSpPr/>
          <p:nvPr/>
        </p:nvSpPr>
        <p:spPr>
          <a:xfrm>
            <a:off x="6821263" y="4562287"/>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99" name="Rectangle 98"/>
          <p:cNvSpPr/>
          <p:nvPr/>
        </p:nvSpPr>
        <p:spPr>
          <a:xfrm>
            <a:off x="6821263" y="2289108"/>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0" name="Rectangle 99"/>
          <p:cNvSpPr/>
          <p:nvPr/>
        </p:nvSpPr>
        <p:spPr>
          <a:xfrm>
            <a:off x="6821263" y="3198380"/>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1" name="Rectangle 100"/>
          <p:cNvSpPr/>
          <p:nvPr/>
        </p:nvSpPr>
        <p:spPr>
          <a:xfrm>
            <a:off x="6821263" y="2743744"/>
            <a:ext cx="1228186"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2" name="Rectangle 101"/>
          <p:cNvSpPr/>
          <p:nvPr/>
        </p:nvSpPr>
        <p:spPr>
          <a:xfrm>
            <a:off x="915209" y="5464420"/>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3" name="Rectangle 102"/>
          <p:cNvSpPr/>
          <p:nvPr/>
        </p:nvSpPr>
        <p:spPr>
          <a:xfrm>
            <a:off x="915209" y="5009784"/>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4" name="Rectangle 103"/>
          <p:cNvSpPr/>
          <p:nvPr/>
        </p:nvSpPr>
        <p:spPr>
          <a:xfrm>
            <a:off x="915209" y="5919054"/>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5" name="Rectangle 104"/>
          <p:cNvSpPr/>
          <p:nvPr/>
        </p:nvSpPr>
        <p:spPr>
          <a:xfrm>
            <a:off x="915209" y="4100511"/>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6" name="Rectangle 105"/>
          <p:cNvSpPr/>
          <p:nvPr/>
        </p:nvSpPr>
        <p:spPr>
          <a:xfrm>
            <a:off x="915209" y="3645876"/>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7" name="Rectangle 106"/>
          <p:cNvSpPr/>
          <p:nvPr/>
        </p:nvSpPr>
        <p:spPr>
          <a:xfrm>
            <a:off x="915209" y="4555148"/>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8" name="Rectangle 107"/>
          <p:cNvSpPr/>
          <p:nvPr/>
        </p:nvSpPr>
        <p:spPr>
          <a:xfrm>
            <a:off x="915209" y="2736604"/>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9" name="Rectangle 108"/>
          <p:cNvSpPr/>
          <p:nvPr/>
        </p:nvSpPr>
        <p:spPr>
          <a:xfrm>
            <a:off x="915209" y="2281967"/>
            <a:ext cx="1228187"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0" name="Rectangle 109"/>
          <p:cNvSpPr/>
          <p:nvPr/>
        </p:nvSpPr>
        <p:spPr>
          <a:xfrm>
            <a:off x="915209" y="3191241"/>
            <a:ext cx="1228187"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1" name="Left Brace 110"/>
          <p:cNvSpPr/>
          <p:nvPr/>
        </p:nvSpPr>
        <p:spPr>
          <a:xfrm>
            <a:off x="728359" y="2281966"/>
            <a:ext cx="182635"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112" name="TextBox 54"/>
          <p:cNvSpPr txBox="1"/>
          <p:nvPr/>
        </p:nvSpPr>
        <p:spPr>
          <a:xfrm rot="10800000" flipH="1">
            <a:off x="8169845" y="3256481"/>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Scale, resilience and </a:t>
            </a:r>
            <a:br>
              <a:rPr lang="en-US" sz="1400" dirty="0">
                <a:solidFill>
                  <a:schemeClr val="tx2"/>
                </a:solidFill>
                <a:latin typeface="Segoe UI" panose="020B0502040204020203" pitchFamily="34" charset="0"/>
                <a:ea typeface="+mj-ea"/>
                <a:cs typeface="Segoe UI" panose="020B0502040204020203" pitchFamily="34" charset="0"/>
              </a:rPr>
            </a:br>
            <a:r>
              <a:rPr lang="en-US" sz="1400" dirty="0">
                <a:solidFill>
                  <a:schemeClr val="tx2"/>
                </a:solidFill>
                <a:latin typeface="Segoe UI" panose="020B0502040204020203" pitchFamily="34" charset="0"/>
                <a:ea typeface="+mj-ea"/>
                <a:cs typeface="Segoe UI" panose="020B0502040204020203" pitchFamily="34" charset="0"/>
              </a:rPr>
              <a:t>management by vendor</a:t>
            </a:r>
          </a:p>
        </p:txBody>
      </p:sp>
      <p:sp>
        <p:nvSpPr>
          <p:cNvPr id="113" name="Left Brace 112"/>
          <p:cNvSpPr/>
          <p:nvPr/>
        </p:nvSpPr>
        <p:spPr>
          <a:xfrm flipH="1">
            <a:off x="8071656" y="2282166"/>
            <a:ext cx="182635"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 name="TextBox 1"/>
          <p:cNvSpPr txBox="1"/>
          <p:nvPr/>
        </p:nvSpPr>
        <p:spPr>
          <a:xfrm>
            <a:off x="2156102" y="609600"/>
            <a:ext cx="3988679" cy="646331"/>
          </a:xfrm>
          <a:prstGeom prst="rect">
            <a:avLst/>
          </a:prstGeom>
          <a:noFill/>
        </p:spPr>
        <p:txBody>
          <a:bodyPr wrap="square" rtlCol="0">
            <a:spAutoFit/>
          </a:bodyPr>
          <a:lstStyle/>
          <a:p>
            <a:r>
              <a:rPr lang="en-US" sz="3600" dirty="0" err="1"/>
              <a:t>IaaS</a:t>
            </a:r>
            <a:r>
              <a:rPr lang="en-US" sz="3600" dirty="0"/>
              <a:t> </a:t>
            </a:r>
            <a:r>
              <a:rPr lang="en-US" sz="3600" dirty="0" err="1"/>
              <a:t>vs</a:t>
            </a:r>
            <a:r>
              <a:rPr lang="en-US" sz="3600" dirty="0"/>
              <a:t> </a:t>
            </a:r>
            <a:r>
              <a:rPr lang="en-US" sz="3600" dirty="0" err="1"/>
              <a:t>PaaS</a:t>
            </a:r>
            <a:r>
              <a:rPr lang="en-US" sz="3600" dirty="0"/>
              <a:t> </a:t>
            </a:r>
            <a:r>
              <a:rPr lang="en-US" sz="3600" dirty="0" err="1"/>
              <a:t>vs</a:t>
            </a:r>
            <a:r>
              <a:rPr lang="en-US" sz="3600" dirty="0"/>
              <a:t> </a:t>
            </a:r>
            <a:r>
              <a:rPr lang="en-US" sz="3600" dirty="0" err="1"/>
              <a:t>SaaS</a:t>
            </a:r>
            <a:endParaRPr lang="en-US" sz="3600" dirty="0"/>
          </a:p>
        </p:txBody>
      </p:sp>
    </p:spTree>
    <p:extLst>
      <p:ext uri="{BB962C8B-B14F-4D97-AF65-F5344CB8AC3E}">
        <p14:creationId xmlns:p14="http://schemas.microsoft.com/office/powerpoint/2010/main" val="57298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3807849"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129843"/>
            <a:ext cx="5552061" cy="5104702"/>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Tree>
    <p:extLst>
      <p:ext uri="{BB962C8B-B14F-4D97-AF65-F5344CB8AC3E}">
        <p14:creationId xmlns:p14="http://schemas.microsoft.com/office/powerpoint/2010/main" val="73472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629400"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6248400"/>
            <a:ext cx="609600" cy="609600"/>
          </a:xfrm>
          <a:prstGeom prst="rect">
            <a:avLst/>
          </a:prstGeom>
        </p:spPr>
      </p:pic>
    </p:spTree>
    <p:extLst>
      <p:ext uri="{BB962C8B-B14F-4D97-AF65-F5344CB8AC3E}">
        <p14:creationId xmlns:p14="http://schemas.microsoft.com/office/powerpoint/2010/main" val="106993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9.5|15.4|5.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SharePoint  To the Core_045</Template>
  <TotalTime>3402</TotalTime>
  <Words>993</Words>
  <Application>Microsoft Office PowerPoint</Application>
  <PresentationFormat>On-screen Show (4:3)</PresentationFormat>
  <Paragraphs>187</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Training presentation</vt:lpstr>
      <vt:lpstr>PowerPoint Presentation</vt:lpstr>
      <vt:lpstr>PowerPoint Presentation</vt:lpstr>
      <vt:lpstr>PowerPoint Presentation</vt:lpstr>
      <vt:lpstr>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parthasarathy (WLT IN)</dc:creator>
  <cp:lastModifiedBy>senthilkumar parthasarathy (WLT IN)</cp:lastModifiedBy>
  <cp:revision>52</cp:revision>
  <dcterms:created xsi:type="dcterms:W3CDTF">2017-07-13T10:06:02Z</dcterms:created>
  <dcterms:modified xsi:type="dcterms:W3CDTF">2017-07-25T15:54:48Z</dcterms:modified>
</cp:coreProperties>
</file>