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5" d="100"/>
          <a:sy n="75" d="100"/>
        </p:scale>
        <p:origin x="-123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3CBF90-3AB8-4F87-BD2B-EDC22590960C}"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298921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CBF90-3AB8-4F87-BD2B-EDC22590960C}"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129514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CBF90-3AB8-4F87-BD2B-EDC22590960C}"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18804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CBF90-3AB8-4F87-BD2B-EDC22590960C}"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164840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CBF90-3AB8-4F87-BD2B-EDC22590960C}"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422495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3CBF90-3AB8-4F87-BD2B-EDC22590960C}"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248230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3CBF90-3AB8-4F87-BD2B-EDC22590960C}" type="datetimeFigureOut">
              <a:rPr lang="en-US" smtClean="0"/>
              <a:t>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245226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3CBF90-3AB8-4F87-BD2B-EDC22590960C}" type="datetimeFigureOut">
              <a:rPr lang="en-US" smtClean="0"/>
              <a:t>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217199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CBF90-3AB8-4F87-BD2B-EDC22590960C}" type="datetimeFigureOut">
              <a:rPr lang="en-US" smtClean="0"/>
              <a:t>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222467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CBF90-3AB8-4F87-BD2B-EDC22590960C}"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211071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CBF90-3AB8-4F87-BD2B-EDC22590960C}"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D4AB7-4B7F-4F1B-B46C-EE35DFE31D4C}" type="slidenum">
              <a:rPr lang="en-US" smtClean="0"/>
              <a:t>‹#›</a:t>
            </a:fld>
            <a:endParaRPr lang="en-US"/>
          </a:p>
        </p:txBody>
      </p:sp>
    </p:spTree>
    <p:extLst>
      <p:ext uri="{BB962C8B-B14F-4D97-AF65-F5344CB8AC3E}">
        <p14:creationId xmlns:p14="http://schemas.microsoft.com/office/powerpoint/2010/main" val="34974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CBF90-3AB8-4F87-BD2B-EDC22590960C}" type="datetimeFigureOut">
              <a:rPr lang="en-US" smtClean="0"/>
              <a:t>1/18/2014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D4AB7-4B7F-4F1B-B46C-EE35DFE31D4C}" type="slidenum">
              <a:rPr lang="en-US" smtClean="0"/>
              <a:t>‹#›</a:t>
            </a:fld>
            <a:endParaRPr lang="en-US"/>
          </a:p>
        </p:txBody>
      </p:sp>
    </p:spTree>
    <p:extLst>
      <p:ext uri="{BB962C8B-B14F-4D97-AF65-F5344CB8AC3E}">
        <p14:creationId xmlns:p14="http://schemas.microsoft.com/office/powerpoint/2010/main" val="56998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914400"/>
          </a:xfrm>
          <a:solidFill>
            <a:schemeClr val="accent6">
              <a:lumMod val="20000"/>
              <a:lumOff val="80000"/>
            </a:schemeClr>
          </a:solidFill>
          <a:ln w="12700">
            <a:solidFill>
              <a:schemeClr val="tx1">
                <a:lumMod val="95000"/>
                <a:lumOff val="5000"/>
                <a:alpha val="75000"/>
              </a:schemeClr>
            </a:solidFill>
          </a:ln>
        </p:spPr>
        <p:txBody>
          <a:bodyPr vert="horz" lIns="91440" tIns="45720" rIns="91440" bIns="45720" rtlCol="0">
            <a:normAutofit/>
          </a:bodyPr>
          <a:lstStyle/>
          <a:p>
            <a:pPr>
              <a:spcBef>
                <a:spcPct val="20000"/>
              </a:spcBef>
              <a:buFont typeface="Arial" pitchFamily="34" charset="0"/>
            </a:pPr>
            <a:r>
              <a:rPr lang="en-US" sz="3200" b="1" dirty="0" smtClean="0">
                <a:latin typeface="+mn-lt"/>
                <a:ea typeface="+mn-ea"/>
                <a:cs typeface="+mn-cs"/>
              </a:rPr>
              <a:t>Lending Club Peer </a:t>
            </a:r>
            <a:r>
              <a:rPr lang="en-US" sz="3200" b="1" dirty="0">
                <a:latin typeface="+mn-lt"/>
                <a:ea typeface="+mn-ea"/>
                <a:cs typeface="+mn-cs"/>
              </a:rPr>
              <a:t>to Peer Loan Data Analysis</a:t>
            </a:r>
          </a:p>
        </p:txBody>
      </p:sp>
      <p:sp>
        <p:nvSpPr>
          <p:cNvPr id="3" name="Content Placeholder 2"/>
          <p:cNvSpPr>
            <a:spLocks noGrp="1"/>
          </p:cNvSpPr>
          <p:nvPr>
            <p:ph sz="half" idx="1"/>
          </p:nvPr>
        </p:nvSpPr>
        <p:spPr>
          <a:xfrm>
            <a:off x="228600" y="1143000"/>
            <a:ext cx="4267200" cy="5334000"/>
          </a:xfrm>
          <a:ln w="12700">
            <a:solidFill>
              <a:schemeClr val="tx1">
                <a:lumMod val="95000"/>
                <a:lumOff val="5000"/>
                <a:alpha val="75000"/>
              </a:schemeClr>
            </a:solidFill>
          </a:ln>
        </p:spPr>
        <p:txBody>
          <a:bodyPr>
            <a:normAutofit fontScale="47500" lnSpcReduction="20000"/>
          </a:bodyPr>
          <a:lstStyle/>
          <a:p>
            <a:pPr marL="0" indent="0">
              <a:buNone/>
            </a:pPr>
            <a:endParaRPr lang="en-US" dirty="0" smtClean="0"/>
          </a:p>
          <a:p>
            <a:pPr marL="0" indent="0">
              <a:buNone/>
            </a:pPr>
            <a:r>
              <a:rPr lang="en-US" sz="3800" b="1" u="sng" dirty="0" smtClean="0">
                <a:solidFill>
                  <a:srgbClr val="0033CC"/>
                </a:solidFill>
              </a:rPr>
              <a:t>Project Mission Statement </a:t>
            </a:r>
          </a:p>
          <a:p>
            <a:pPr lvl="0"/>
            <a:r>
              <a:rPr lang="en-US" sz="3400" dirty="0" smtClean="0">
                <a:solidFill>
                  <a:prstClr val="black"/>
                </a:solidFill>
              </a:rPr>
              <a:t>Build a model to Identify </a:t>
            </a:r>
            <a:r>
              <a:rPr lang="en-US" sz="3400" dirty="0">
                <a:solidFill>
                  <a:prstClr val="black"/>
                </a:solidFill>
              </a:rPr>
              <a:t>and quantify associations between the interest rate of the loan and the other </a:t>
            </a:r>
            <a:r>
              <a:rPr lang="en-US" sz="3400" dirty="0" smtClean="0">
                <a:solidFill>
                  <a:prstClr val="black"/>
                </a:solidFill>
              </a:rPr>
              <a:t>variables based on the lending club data for peer to peer loans.</a:t>
            </a:r>
            <a:endParaRPr lang="en-US" sz="3400" b="1" u="sng" dirty="0" smtClean="0">
              <a:solidFill>
                <a:prstClr val="black"/>
              </a:solidFill>
            </a:endParaRPr>
          </a:p>
          <a:p>
            <a:pPr lvl="0"/>
            <a:endParaRPr lang="en-US" sz="3800" b="1" u="sng" dirty="0" smtClean="0">
              <a:solidFill>
                <a:srgbClr val="0033CC"/>
              </a:solidFill>
            </a:endParaRPr>
          </a:p>
          <a:p>
            <a:pPr marL="0" indent="0">
              <a:buNone/>
            </a:pPr>
            <a:r>
              <a:rPr lang="en-US" sz="3800" b="1" u="sng" dirty="0" smtClean="0">
                <a:solidFill>
                  <a:srgbClr val="0033CC"/>
                </a:solidFill>
              </a:rPr>
              <a:t>Business </a:t>
            </a:r>
            <a:r>
              <a:rPr lang="en-US" sz="3800" b="1" u="sng" dirty="0">
                <a:solidFill>
                  <a:srgbClr val="0033CC"/>
                </a:solidFill>
              </a:rPr>
              <a:t>Problem Statement </a:t>
            </a:r>
          </a:p>
          <a:p>
            <a:pPr algn="just"/>
            <a:r>
              <a:rPr lang="en-US" sz="3400" dirty="0"/>
              <a:t>The interest rate of these loans is determined by the Lending Club on the basis of </a:t>
            </a:r>
            <a:r>
              <a:rPr lang="en-US" sz="3400" dirty="0" smtClean="0"/>
              <a:t>financial characteristics/background </a:t>
            </a:r>
            <a:r>
              <a:rPr lang="en-US" sz="3400" dirty="0"/>
              <a:t>of the person asking for the </a:t>
            </a:r>
            <a:r>
              <a:rPr lang="en-US" sz="3400" dirty="0" smtClean="0"/>
              <a:t>loan. Given the ‘n’ number of such parameters like employment history, credit history, and creditworthiness scores etc.. What could be the most influential factors that could predict the interest rate of loan application.</a:t>
            </a:r>
            <a:endParaRPr lang="en-US" sz="2900" dirty="0" smtClean="0"/>
          </a:p>
          <a:p>
            <a:pPr lvl="1" indent="-342900">
              <a:buFontTx/>
              <a:buChar char="-"/>
            </a:pPr>
            <a:endParaRPr lang="en-US" sz="2900" dirty="0" smtClean="0"/>
          </a:p>
          <a:p>
            <a:pPr marL="0" indent="0">
              <a:buNone/>
            </a:pPr>
            <a:r>
              <a:rPr lang="en-US" sz="3800" b="1" u="sng" dirty="0" smtClean="0">
                <a:solidFill>
                  <a:srgbClr val="0033CC"/>
                </a:solidFill>
              </a:rPr>
              <a:t>In Scope </a:t>
            </a:r>
          </a:p>
          <a:p>
            <a:endParaRPr lang="en-US" sz="3400" dirty="0" smtClean="0"/>
          </a:p>
          <a:p>
            <a:r>
              <a:rPr lang="en-US" sz="3400" smtClean="0"/>
              <a:t>predicting </a:t>
            </a:r>
            <a:r>
              <a:rPr lang="en-US" sz="3400" dirty="0" smtClean="0"/>
              <a:t>interest rate based on the data set provided by coursera for the purposes of assignment.</a:t>
            </a:r>
          </a:p>
          <a:p>
            <a:endParaRPr lang="en-US" sz="3400" dirty="0" smtClean="0"/>
          </a:p>
          <a:p>
            <a:endParaRPr lang="en-US" sz="3400" dirty="0" smtClean="0"/>
          </a:p>
          <a:p>
            <a:endParaRPr lang="en-US" sz="3400" b="1" dirty="0" smtClean="0">
              <a:solidFill>
                <a:srgbClr val="FF0000"/>
              </a:solidFill>
            </a:endParaRPr>
          </a:p>
          <a:p>
            <a:endParaRPr lang="en-US" sz="3500" dirty="0"/>
          </a:p>
          <a:p>
            <a:endParaRPr lang="en-US" dirty="0"/>
          </a:p>
        </p:txBody>
      </p:sp>
      <p:sp>
        <p:nvSpPr>
          <p:cNvPr id="4" name="Content Placeholder 3"/>
          <p:cNvSpPr>
            <a:spLocks noGrp="1"/>
          </p:cNvSpPr>
          <p:nvPr>
            <p:ph sz="half" idx="2"/>
          </p:nvPr>
        </p:nvSpPr>
        <p:spPr>
          <a:xfrm>
            <a:off x="4572000" y="1143000"/>
            <a:ext cx="4267200" cy="5334000"/>
          </a:xfrm>
          <a:ln w="12700">
            <a:solidFill>
              <a:schemeClr val="tx1">
                <a:lumMod val="95000"/>
                <a:lumOff val="5000"/>
                <a:alpha val="98000"/>
              </a:schemeClr>
            </a:solidFill>
          </a:ln>
        </p:spPr>
        <p:txBody>
          <a:bodyPr>
            <a:normAutofit fontScale="47500" lnSpcReduction="20000"/>
          </a:bodyPr>
          <a:lstStyle/>
          <a:p>
            <a:pPr marL="0" indent="0">
              <a:buNone/>
            </a:pPr>
            <a:endParaRPr lang="en-US" dirty="0"/>
          </a:p>
          <a:p>
            <a:pPr marL="0" indent="0">
              <a:buNone/>
            </a:pPr>
            <a:r>
              <a:rPr lang="en-US" sz="3800" b="1" u="sng" dirty="0">
                <a:solidFill>
                  <a:srgbClr val="0033CC"/>
                </a:solidFill>
              </a:rPr>
              <a:t>Process Success Metric</a:t>
            </a:r>
          </a:p>
          <a:p>
            <a:r>
              <a:rPr lang="en-US" sz="3400" dirty="0"/>
              <a:t>Goodness of the fit of model</a:t>
            </a:r>
          </a:p>
          <a:p>
            <a:endParaRPr lang="en-US" sz="4000" dirty="0"/>
          </a:p>
          <a:p>
            <a:endParaRPr lang="en-US" sz="4000" dirty="0" smtClean="0"/>
          </a:p>
          <a:p>
            <a:pPr marL="0" indent="0">
              <a:buNone/>
            </a:pPr>
            <a:r>
              <a:rPr lang="en-US" sz="3800" b="1" u="sng" dirty="0">
                <a:solidFill>
                  <a:srgbClr val="0033CC"/>
                </a:solidFill>
              </a:rPr>
              <a:t>Goals </a:t>
            </a:r>
          </a:p>
          <a:p>
            <a:r>
              <a:rPr lang="en-US" sz="3400" dirty="0"/>
              <a:t>A model to predict interest rate based on the data set provided by coursera for the purposes of assignment.</a:t>
            </a:r>
          </a:p>
          <a:p>
            <a:endParaRPr lang="en-US" sz="4000" dirty="0" smtClean="0"/>
          </a:p>
          <a:p>
            <a:pPr marL="0" indent="0">
              <a:buNone/>
            </a:pPr>
            <a:r>
              <a:rPr lang="en-US" sz="3800" b="1" u="sng" dirty="0">
                <a:solidFill>
                  <a:srgbClr val="0033CC"/>
                </a:solidFill>
              </a:rPr>
              <a:t>Critical Success Factors </a:t>
            </a:r>
          </a:p>
          <a:p>
            <a:r>
              <a:rPr lang="en-US" sz="3400" dirty="0"/>
              <a:t>Ability to create a stable model that explains the interest rate of the loan application </a:t>
            </a:r>
          </a:p>
          <a:p>
            <a:pPr marL="0" indent="0">
              <a:buNone/>
            </a:pPr>
            <a:endParaRPr lang="en-US" sz="3400" dirty="0"/>
          </a:p>
          <a:p>
            <a:r>
              <a:rPr lang="en-US" sz="3400" dirty="0"/>
              <a:t>unique knowledge skills and abilities to deliver the defined scope </a:t>
            </a:r>
          </a:p>
          <a:p>
            <a:endParaRPr lang="en-US" sz="3400" dirty="0"/>
          </a:p>
          <a:p>
            <a:r>
              <a:rPr lang="en-US" sz="3400" dirty="0"/>
              <a:t>Ability to complete project within 4weeks. </a:t>
            </a:r>
          </a:p>
          <a:p>
            <a:endParaRPr lang="en-US" dirty="0"/>
          </a:p>
        </p:txBody>
      </p:sp>
    </p:spTree>
    <p:extLst>
      <p:ext uri="{BB962C8B-B14F-4D97-AF65-F5344CB8AC3E}">
        <p14:creationId xmlns:p14="http://schemas.microsoft.com/office/powerpoint/2010/main" val="206062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193</Words>
  <Application>Microsoft Office PowerPoint</Application>
  <PresentationFormat>On-screen Show (4:3)</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Lending Club Peer to Peer Loan Data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Program / Best Practices</dc:title>
  <dc:creator>nexus</dc:creator>
  <cp:lastModifiedBy>nexus</cp:lastModifiedBy>
  <cp:revision>26</cp:revision>
  <dcterms:created xsi:type="dcterms:W3CDTF">2013-11-08T17:38:08Z</dcterms:created>
  <dcterms:modified xsi:type="dcterms:W3CDTF">2014-01-18T07:54:17Z</dcterms:modified>
</cp:coreProperties>
</file>