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82" r:id="rId3"/>
    <p:sldId id="258" r:id="rId4"/>
    <p:sldId id="257" r:id="rId5"/>
    <p:sldId id="260" r:id="rId6"/>
    <p:sldId id="259" r:id="rId7"/>
    <p:sldId id="263" r:id="rId8"/>
    <p:sldId id="264" r:id="rId9"/>
    <p:sldId id="261" r:id="rId10"/>
    <p:sldId id="265" r:id="rId11"/>
    <p:sldId id="266" r:id="rId12"/>
    <p:sldId id="269" r:id="rId13"/>
    <p:sldId id="267" r:id="rId14"/>
    <p:sldId id="268" r:id="rId15"/>
    <p:sldId id="276" r:id="rId16"/>
    <p:sldId id="270" r:id="rId17"/>
    <p:sldId id="271" r:id="rId18"/>
    <p:sldId id="277" r:id="rId19"/>
    <p:sldId id="272" r:id="rId20"/>
    <p:sldId id="274" r:id="rId21"/>
    <p:sldId id="275" r:id="rId22"/>
    <p:sldId id="278" r:id="rId23"/>
    <p:sldId id="279" r:id="rId24"/>
    <p:sldId id="280" r:id="rId25"/>
    <p:sldId id="281" r:id="rId26"/>
    <p:sldId id="273" r:id="rId27"/>
    <p:sldId id="26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D8404D-19C8-49CF-837A-2BEB6306D6D1}" type="datetimeFigureOut">
              <a:rPr lang="en-US" smtClean="0"/>
              <a:t>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9F24A0-BCC6-46BF-AB53-53912EF005EC}" type="slidenum">
              <a:rPr lang="en-US" smtClean="0"/>
              <a:t>‹#›</a:t>
            </a:fld>
            <a:endParaRPr lang="en-US"/>
          </a:p>
        </p:txBody>
      </p:sp>
    </p:spTree>
    <p:extLst>
      <p:ext uri="{BB962C8B-B14F-4D97-AF65-F5344CB8AC3E}">
        <p14:creationId xmlns:p14="http://schemas.microsoft.com/office/powerpoint/2010/main" val="345105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9F24A0-BCC6-46BF-AB53-53912EF005EC}" type="slidenum">
              <a:rPr lang="en-US" smtClean="0"/>
              <a:t>5</a:t>
            </a:fld>
            <a:endParaRPr lang="en-US"/>
          </a:p>
        </p:txBody>
      </p:sp>
    </p:spTree>
    <p:extLst>
      <p:ext uri="{BB962C8B-B14F-4D97-AF65-F5344CB8AC3E}">
        <p14:creationId xmlns:p14="http://schemas.microsoft.com/office/powerpoint/2010/main" val="2325916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47D8-2FFE-2A3C-D921-AABD3FA9C8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9677E9-83D3-5572-9DA6-2198EED077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5EA607-950B-A758-CF28-6EAEBADB9AEE}"/>
              </a:ext>
            </a:extLst>
          </p:cNvPr>
          <p:cNvSpPr>
            <a:spLocks noGrp="1"/>
          </p:cNvSpPr>
          <p:nvPr>
            <p:ph type="dt" sz="half" idx="10"/>
          </p:nvPr>
        </p:nvSpPr>
        <p:spPr/>
        <p:txBody>
          <a:bodyPr/>
          <a:lstStyle/>
          <a:p>
            <a:fld id="{080B29DD-A9EB-44F3-9E14-EF9A7743A48E}" type="datetimeFigureOut">
              <a:rPr lang="en-US" smtClean="0"/>
              <a:t>12/3/2024</a:t>
            </a:fld>
            <a:endParaRPr lang="en-US"/>
          </a:p>
        </p:txBody>
      </p:sp>
      <p:sp>
        <p:nvSpPr>
          <p:cNvPr id="5" name="Footer Placeholder 4">
            <a:extLst>
              <a:ext uri="{FF2B5EF4-FFF2-40B4-BE49-F238E27FC236}">
                <a16:creationId xmlns:a16="http://schemas.microsoft.com/office/drawing/2014/main" id="{863BFDC0-E678-D148-AA88-9F682C252F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A9A42D-5D40-8FDF-AB97-BB62CD284476}"/>
              </a:ext>
            </a:extLst>
          </p:cNvPr>
          <p:cNvSpPr>
            <a:spLocks noGrp="1"/>
          </p:cNvSpPr>
          <p:nvPr>
            <p:ph type="sldNum" sz="quarter" idx="12"/>
          </p:nvPr>
        </p:nvSpPr>
        <p:spPr/>
        <p:txBody>
          <a:bodyPr/>
          <a:lstStyle/>
          <a:p>
            <a:fld id="{9AE9B3A4-1819-44F0-A570-1F774DE36DE3}" type="slidenum">
              <a:rPr lang="en-US" smtClean="0"/>
              <a:t>‹#›</a:t>
            </a:fld>
            <a:endParaRPr lang="en-US"/>
          </a:p>
        </p:txBody>
      </p:sp>
    </p:spTree>
    <p:extLst>
      <p:ext uri="{BB962C8B-B14F-4D97-AF65-F5344CB8AC3E}">
        <p14:creationId xmlns:p14="http://schemas.microsoft.com/office/powerpoint/2010/main" val="2145886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0D235-3B0E-3D98-2536-65E7869542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BE8A94-CC3C-15DF-E924-B93248240E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2D4D04-B46A-7A91-55A0-0B283FC3B8D2}"/>
              </a:ext>
            </a:extLst>
          </p:cNvPr>
          <p:cNvSpPr>
            <a:spLocks noGrp="1"/>
          </p:cNvSpPr>
          <p:nvPr>
            <p:ph type="dt" sz="half" idx="10"/>
          </p:nvPr>
        </p:nvSpPr>
        <p:spPr/>
        <p:txBody>
          <a:bodyPr/>
          <a:lstStyle/>
          <a:p>
            <a:fld id="{080B29DD-A9EB-44F3-9E14-EF9A7743A48E}" type="datetimeFigureOut">
              <a:rPr lang="en-US" smtClean="0"/>
              <a:t>12/3/2024</a:t>
            </a:fld>
            <a:endParaRPr lang="en-US"/>
          </a:p>
        </p:txBody>
      </p:sp>
      <p:sp>
        <p:nvSpPr>
          <p:cNvPr id="5" name="Footer Placeholder 4">
            <a:extLst>
              <a:ext uri="{FF2B5EF4-FFF2-40B4-BE49-F238E27FC236}">
                <a16:creationId xmlns:a16="http://schemas.microsoft.com/office/drawing/2014/main" id="{EEF970A9-DC61-5EB2-915D-E2D724C966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401E09-F16A-1A91-52E7-4DCA099402FE}"/>
              </a:ext>
            </a:extLst>
          </p:cNvPr>
          <p:cNvSpPr>
            <a:spLocks noGrp="1"/>
          </p:cNvSpPr>
          <p:nvPr>
            <p:ph type="sldNum" sz="quarter" idx="12"/>
          </p:nvPr>
        </p:nvSpPr>
        <p:spPr/>
        <p:txBody>
          <a:bodyPr/>
          <a:lstStyle/>
          <a:p>
            <a:fld id="{9AE9B3A4-1819-44F0-A570-1F774DE36DE3}" type="slidenum">
              <a:rPr lang="en-US" smtClean="0"/>
              <a:t>‹#›</a:t>
            </a:fld>
            <a:endParaRPr lang="en-US"/>
          </a:p>
        </p:txBody>
      </p:sp>
    </p:spTree>
    <p:extLst>
      <p:ext uri="{BB962C8B-B14F-4D97-AF65-F5344CB8AC3E}">
        <p14:creationId xmlns:p14="http://schemas.microsoft.com/office/powerpoint/2010/main" val="928027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6EECCA-7C6F-6645-934F-981B32F627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C32082-CCC2-23CD-2608-7FC0E3D8A7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18CE8A-21B1-FC6A-B65C-B570118327C3}"/>
              </a:ext>
            </a:extLst>
          </p:cNvPr>
          <p:cNvSpPr>
            <a:spLocks noGrp="1"/>
          </p:cNvSpPr>
          <p:nvPr>
            <p:ph type="dt" sz="half" idx="10"/>
          </p:nvPr>
        </p:nvSpPr>
        <p:spPr/>
        <p:txBody>
          <a:bodyPr/>
          <a:lstStyle/>
          <a:p>
            <a:fld id="{080B29DD-A9EB-44F3-9E14-EF9A7743A48E}" type="datetimeFigureOut">
              <a:rPr lang="en-US" smtClean="0"/>
              <a:t>12/3/2024</a:t>
            </a:fld>
            <a:endParaRPr lang="en-US"/>
          </a:p>
        </p:txBody>
      </p:sp>
      <p:sp>
        <p:nvSpPr>
          <p:cNvPr id="5" name="Footer Placeholder 4">
            <a:extLst>
              <a:ext uri="{FF2B5EF4-FFF2-40B4-BE49-F238E27FC236}">
                <a16:creationId xmlns:a16="http://schemas.microsoft.com/office/drawing/2014/main" id="{9F7A88DB-3520-4676-9F6F-40F4026A89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4C0A76-04DB-80AF-D631-3F8FF339DE2A}"/>
              </a:ext>
            </a:extLst>
          </p:cNvPr>
          <p:cNvSpPr>
            <a:spLocks noGrp="1"/>
          </p:cNvSpPr>
          <p:nvPr>
            <p:ph type="sldNum" sz="quarter" idx="12"/>
          </p:nvPr>
        </p:nvSpPr>
        <p:spPr/>
        <p:txBody>
          <a:bodyPr/>
          <a:lstStyle/>
          <a:p>
            <a:fld id="{9AE9B3A4-1819-44F0-A570-1F774DE36DE3}" type="slidenum">
              <a:rPr lang="en-US" smtClean="0"/>
              <a:t>‹#›</a:t>
            </a:fld>
            <a:endParaRPr lang="en-US"/>
          </a:p>
        </p:txBody>
      </p:sp>
    </p:spTree>
    <p:extLst>
      <p:ext uri="{BB962C8B-B14F-4D97-AF65-F5344CB8AC3E}">
        <p14:creationId xmlns:p14="http://schemas.microsoft.com/office/powerpoint/2010/main" val="179017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7552D-E595-4D1C-A385-79453A5B3F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7BCC5B-B60D-FB93-C3BE-4F982933FE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051DBF-15E3-B306-6F8E-8A373D687704}"/>
              </a:ext>
            </a:extLst>
          </p:cNvPr>
          <p:cNvSpPr>
            <a:spLocks noGrp="1"/>
          </p:cNvSpPr>
          <p:nvPr>
            <p:ph type="dt" sz="half" idx="10"/>
          </p:nvPr>
        </p:nvSpPr>
        <p:spPr/>
        <p:txBody>
          <a:bodyPr/>
          <a:lstStyle/>
          <a:p>
            <a:fld id="{080B29DD-A9EB-44F3-9E14-EF9A7743A48E}" type="datetimeFigureOut">
              <a:rPr lang="en-US" smtClean="0"/>
              <a:t>12/3/2024</a:t>
            </a:fld>
            <a:endParaRPr lang="en-US"/>
          </a:p>
        </p:txBody>
      </p:sp>
      <p:sp>
        <p:nvSpPr>
          <p:cNvPr id="5" name="Footer Placeholder 4">
            <a:extLst>
              <a:ext uri="{FF2B5EF4-FFF2-40B4-BE49-F238E27FC236}">
                <a16:creationId xmlns:a16="http://schemas.microsoft.com/office/drawing/2014/main" id="{0D9C7DC9-D048-4C38-B1DE-7E6BCDD05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028D47-0D93-BB1C-401C-EC8F2C1D4AF2}"/>
              </a:ext>
            </a:extLst>
          </p:cNvPr>
          <p:cNvSpPr>
            <a:spLocks noGrp="1"/>
          </p:cNvSpPr>
          <p:nvPr>
            <p:ph type="sldNum" sz="quarter" idx="12"/>
          </p:nvPr>
        </p:nvSpPr>
        <p:spPr/>
        <p:txBody>
          <a:bodyPr/>
          <a:lstStyle/>
          <a:p>
            <a:fld id="{9AE9B3A4-1819-44F0-A570-1F774DE36DE3}" type="slidenum">
              <a:rPr lang="en-US" smtClean="0"/>
              <a:t>‹#›</a:t>
            </a:fld>
            <a:endParaRPr lang="en-US"/>
          </a:p>
        </p:txBody>
      </p:sp>
    </p:spTree>
    <p:extLst>
      <p:ext uri="{BB962C8B-B14F-4D97-AF65-F5344CB8AC3E}">
        <p14:creationId xmlns:p14="http://schemas.microsoft.com/office/powerpoint/2010/main" val="158570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8380B-3304-02D8-CBD4-05FFB2CCEA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24FB52-5AFC-ED18-3B13-565152AADF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1E5D99-A94B-C991-6710-C098D632DEC9}"/>
              </a:ext>
            </a:extLst>
          </p:cNvPr>
          <p:cNvSpPr>
            <a:spLocks noGrp="1"/>
          </p:cNvSpPr>
          <p:nvPr>
            <p:ph type="dt" sz="half" idx="10"/>
          </p:nvPr>
        </p:nvSpPr>
        <p:spPr/>
        <p:txBody>
          <a:bodyPr/>
          <a:lstStyle/>
          <a:p>
            <a:fld id="{080B29DD-A9EB-44F3-9E14-EF9A7743A48E}" type="datetimeFigureOut">
              <a:rPr lang="en-US" smtClean="0"/>
              <a:t>12/3/2024</a:t>
            </a:fld>
            <a:endParaRPr lang="en-US"/>
          </a:p>
        </p:txBody>
      </p:sp>
      <p:sp>
        <p:nvSpPr>
          <p:cNvPr id="5" name="Footer Placeholder 4">
            <a:extLst>
              <a:ext uri="{FF2B5EF4-FFF2-40B4-BE49-F238E27FC236}">
                <a16:creationId xmlns:a16="http://schemas.microsoft.com/office/drawing/2014/main" id="{5C01E859-B15F-2280-7461-FAC87CB68A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420D86-0402-3BCE-12D3-E3562832C17B}"/>
              </a:ext>
            </a:extLst>
          </p:cNvPr>
          <p:cNvSpPr>
            <a:spLocks noGrp="1"/>
          </p:cNvSpPr>
          <p:nvPr>
            <p:ph type="sldNum" sz="quarter" idx="12"/>
          </p:nvPr>
        </p:nvSpPr>
        <p:spPr/>
        <p:txBody>
          <a:bodyPr/>
          <a:lstStyle/>
          <a:p>
            <a:fld id="{9AE9B3A4-1819-44F0-A570-1F774DE36DE3}" type="slidenum">
              <a:rPr lang="en-US" smtClean="0"/>
              <a:t>‹#›</a:t>
            </a:fld>
            <a:endParaRPr lang="en-US"/>
          </a:p>
        </p:txBody>
      </p:sp>
    </p:spTree>
    <p:extLst>
      <p:ext uri="{BB962C8B-B14F-4D97-AF65-F5344CB8AC3E}">
        <p14:creationId xmlns:p14="http://schemas.microsoft.com/office/powerpoint/2010/main" val="1748802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8D10-0045-9F05-3753-D922B5565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D8AEAC-3AE6-5526-683D-91B7BAACCD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C04722-9D6D-AFAF-AA15-AB98F5A8B1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1612A6-6C9D-7658-28E0-25871A9472DD}"/>
              </a:ext>
            </a:extLst>
          </p:cNvPr>
          <p:cNvSpPr>
            <a:spLocks noGrp="1"/>
          </p:cNvSpPr>
          <p:nvPr>
            <p:ph type="dt" sz="half" idx="10"/>
          </p:nvPr>
        </p:nvSpPr>
        <p:spPr/>
        <p:txBody>
          <a:bodyPr/>
          <a:lstStyle/>
          <a:p>
            <a:fld id="{080B29DD-A9EB-44F3-9E14-EF9A7743A48E}" type="datetimeFigureOut">
              <a:rPr lang="en-US" smtClean="0"/>
              <a:t>12/3/2024</a:t>
            </a:fld>
            <a:endParaRPr lang="en-US"/>
          </a:p>
        </p:txBody>
      </p:sp>
      <p:sp>
        <p:nvSpPr>
          <p:cNvPr id="6" name="Footer Placeholder 5">
            <a:extLst>
              <a:ext uri="{FF2B5EF4-FFF2-40B4-BE49-F238E27FC236}">
                <a16:creationId xmlns:a16="http://schemas.microsoft.com/office/drawing/2014/main" id="{1579051E-E42D-1E5F-46D1-4D5B171EE7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7061A4-01BD-F8A4-BEA9-8727D93BBC17}"/>
              </a:ext>
            </a:extLst>
          </p:cNvPr>
          <p:cNvSpPr>
            <a:spLocks noGrp="1"/>
          </p:cNvSpPr>
          <p:nvPr>
            <p:ph type="sldNum" sz="quarter" idx="12"/>
          </p:nvPr>
        </p:nvSpPr>
        <p:spPr/>
        <p:txBody>
          <a:bodyPr/>
          <a:lstStyle/>
          <a:p>
            <a:fld id="{9AE9B3A4-1819-44F0-A570-1F774DE36DE3}" type="slidenum">
              <a:rPr lang="en-US" smtClean="0"/>
              <a:t>‹#›</a:t>
            </a:fld>
            <a:endParaRPr lang="en-US"/>
          </a:p>
        </p:txBody>
      </p:sp>
    </p:spTree>
    <p:extLst>
      <p:ext uri="{BB962C8B-B14F-4D97-AF65-F5344CB8AC3E}">
        <p14:creationId xmlns:p14="http://schemas.microsoft.com/office/powerpoint/2010/main" val="952912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79C4F-A108-23A5-2302-4F74BA6641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237034-66D9-CC2C-B017-E8F8D1A521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43492C-CE13-9529-ECCC-B257F84536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751A2F-87B9-056A-7E1B-78166F6017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EA0FAE-C4B1-01CC-717B-6525B982CA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6A5917-2707-97F7-6322-2070CCB4BFEB}"/>
              </a:ext>
            </a:extLst>
          </p:cNvPr>
          <p:cNvSpPr>
            <a:spLocks noGrp="1"/>
          </p:cNvSpPr>
          <p:nvPr>
            <p:ph type="dt" sz="half" idx="10"/>
          </p:nvPr>
        </p:nvSpPr>
        <p:spPr/>
        <p:txBody>
          <a:bodyPr/>
          <a:lstStyle/>
          <a:p>
            <a:fld id="{080B29DD-A9EB-44F3-9E14-EF9A7743A48E}" type="datetimeFigureOut">
              <a:rPr lang="en-US" smtClean="0"/>
              <a:t>12/3/2024</a:t>
            </a:fld>
            <a:endParaRPr lang="en-US"/>
          </a:p>
        </p:txBody>
      </p:sp>
      <p:sp>
        <p:nvSpPr>
          <p:cNvPr id="8" name="Footer Placeholder 7">
            <a:extLst>
              <a:ext uri="{FF2B5EF4-FFF2-40B4-BE49-F238E27FC236}">
                <a16:creationId xmlns:a16="http://schemas.microsoft.com/office/drawing/2014/main" id="{FC6E4F3C-5253-1B13-6508-07E626F709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5CE00-A11A-3D36-E0BA-C2852B50E6EB}"/>
              </a:ext>
            </a:extLst>
          </p:cNvPr>
          <p:cNvSpPr>
            <a:spLocks noGrp="1"/>
          </p:cNvSpPr>
          <p:nvPr>
            <p:ph type="sldNum" sz="quarter" idx="12"/>
          </p:nvPr>
        </p:nvSpPr>
        <p:spPr/>
        <p:txBody>
          <a:bodyPr/>
          <a:lstStyle/>
          <a:p>
            <a:fld id="{9AE9B3A4-1819-44F0-A570-1F774DE36DE3}" type="slidenum">
              <a:rPr lang="en-US" smtClean="0"/>
              <a:t>‹#›</a:t>
            </a:fld>
            <a:endParaRPr lang="en-US"/>
          </a:p>
        </p:txBody>
      </p:sp>
    </p:spTree>
    <p:extLst>
      <p:ext uri="{BB962C8B-B14F-4D97-AF65-F5344CB8AC3E}">
        <p14:creationId xmlns:p14="http://schemas.microsoft.com/office/powerpoint/2010/main" val="647515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17B04-7F3B-15E2-45EF-02EC60FFA4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79AEBC-79AF-1888-6E1A-7E822C725891}"/>
              </a:ext>
            </a:extLst>
          </p:cNvPr>
          <p:cNvSpPr>
            <a:spLocks noGrp="1"/>
          </p:cNvSpPr>
          <p:nvPr>
            <p:ph type="dt" sz="half" idx="10"/>
          </p:nvPr>
        </p:nvSpPr>
        <p:spPr/>
        <p:txBody>
          <a:bodyPr/>
          <a:lstStyle/>
          <a:p>
            <a:fld id="{080B29DD-A9EB-44F3-9E14-EF9A7743A48E}" type="datetimeFigureOut">
              <a:rPr lang="en-US" smtClean="0"/>
              <a:t>12/3/2024</a:t>
            </a:fld>
            <a:endParaRPr lang="en-US"/>
          </a:p>
        </p:txBody>
      </p:sp>
      <p:sp>
        <p:nvSpPr>
          <p:cNvPr id="4" name="Footer Placeholder 3">
            <a:extLst>
              <a:ext uri="{FF2B5EF4-FFF2-40B4-BE49-F238E27FC236}">
                <a16:creationId xmlns:a16="http://schemas.microsoft.com/office/drawing/2014/main" id="{295B7269-300B-D76F-399D-183302774C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72CDA5-D8CA-89DD-1867-EF744515A895}"/>
              </a:ext>
            </a:extLst>
          </p:cNvPr>
          <p:cNvSpPr>
            <a:spLocks noGrp="1"/>
          </p:cNvSpPr>
          <p:nvPr>
            <p:ph type="sldNum" sz="quarter" idx="12"/>
          </p:nvPr>
        </p:nvSpPr>
        <p:spPr/>
        <p:txBody>
          <a:bodyPr/>
          <a:lstStyle/>
          <a:p>
            <a:fld id="{9AE9B3A4-1819-44F0-A570-1F774DE36DE3}" type="slidenum">
              <a:rPr lang="en-US" smtClean="0"/>
              <a:t>‹#›</a:t>
            </a:fld>
            <a:endParaRPr lang="en-US"/>
          </a:p>
        </p:txBody>
      </p:sp>
    </p:spTree>
    <p:extLst>
      <p:ext uri="{BB962C8B-B14F-4D97-AF65-F5344CB8AC3E}">
        <p14:creationId xmlns:p14="http://schemas.microsoft.com/office/powerpoint/2010/main" val="3691958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1216F-4580-44CB-5AB5-42CCE475D962}"/>
              </a:ext>
            </a:extLst>
          </p:cNvPr>
          <p:cNvSpPr>
            <a:spLocks noGrp="1"/>
          </p:cNvSpPr>
          <p:nvPr>
            <p:ph type="dt" sz="half" idx="10"/>
          </p:nvPr>
        </p:nvSpPr>
        <p:spPr/>
        <p:txBody>
          <a:bodyPr/>
          <a:lstStyle/>
          <a:p>
            <a:fld id="{080B29DD-A9EB-44F3-9E14-EF9A7743A48E}" type="datetimeFigureOut">
              <a:rPr lang="en-US" smtClean="0"/>
              <a:t>12/3/2024</a:t>
            </a:fld>
            <a:endParaRPr lang="en-US"/>
          </a:p>
        </p:txBody>
      </p:sp>
      <p:sp>
        <p:nvSpPr>
          <p:cNvPr id="3" name="Footer Placeholder 2">
            <a:extLst>
              <a:ext uri="{FF2B5EF4-FFF2-40B4-BE49-F238E27FC236}">
                <a16:creationId xmlns:a16="http://schemas.microsoft.com/office/drawing/2014/main" id="{44A4A55D-D20E-B6C3-2DD5-4748E56B10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9E2A93-D693-89F4-C9E2-B1083477DA01}"/>
              </a:ext>
            </a:extLst>
          </p:cNvPr>
          <p:cNvSpPr>
            <a:spLocks noGrp="1"/>
          </p:cNvSpPr>
          <p:nvPr>
            <p:ph type="sldNum" sz="quarter" idx="12"/>
          </p:nvPr>
        </p:nvSpPr>
        <p:spPr/>
        <p:txBody>
          <a:bodyPr/>
          <a:lstStyle/>
          <a:p>
            <a:fld id="{9AE9B3A4-1819-44F0-A570-1F774DE36DE3}" type="slidenum">
              <a:rPr lang="en-US" smtClean="0"/>
              <a:t>‹#›</a:t>
            </a:fld>
            <a:endParaRPr lang="en-US"/>
          </a:p>
        </p:txBody>
      </p:sp>
    </p:spTree>
    <p:extLst>
      <p:ext uri="{BB962C8B-B14F-4D97-AF65-F5344CB8AC3E}">
        <p14:creationId xmlns:p14="http://schemas.microsoft.com/office/powerpoint/2010/main" val="2764246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AD15B-F2EA-9050-D6B3-A4F70904FC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210BAB-E7DE-EE00-B9B3-A28518C785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749E12-ACA4-25BB-BB7F-021A8E375C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B1ED19-22B3-5DAC-9B7E-032D66334946}"/>
              </a:ext>
            </a:extLst>
          </p:cNvPr>
          <p:cNvSpPr>
            <a:spLocks noGrp="1"/>
          </p:cNvSpPr>
          <p:nvPr>
            <p:ph type="dt" sz="half" idx="10"/>
          </p:nvPr>
        </p:nvSpPr>
        <p:spPr/>
        <p:txBody>
          <a:bodyPr/>
          <a:lstStyle/>
          <a:p>
            <a:fld id="{080B29DD-A9EB-44F3-9E14-EF9A7743A48E}" type="datetimeFigureOut">
              <a:rPr lang="en-US" smtClean="0"/>
              <a:t>12/3/2024</a:t>
            </a:fld>
            <a:endParaRPr lang="en-US"/>
          </a:p>
        </p:txBody>
      </p:sp>
      <p:sp>
        <p:nvSpPr>
          <p:cNvPr id="6" name="Footer Placeholder 5">
            <a:extLst>
              <a:ext uri="{FF2B5EF4-FFF2-40B4-BE49-F238E27FC236}">
                <a16:creationId xmlns:a16="http://schemas.microsoft.com/office/drawing/2014/main" id="{2F95CA04-823C-E77E-327C-C25555F2CD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DBA93A-F218-55B1-87A6-632EA24DD375}"/>
              </a:ext>
            </a:extLst>
          </p:cNvPr>
          <p:cNvSpPr>
            <a:spLocks noGrp="1"/>
          </p:cNvSpPr>
          <p:nvPr>
            <p:ph type="sldNum" sz="quarter" idx="12"/>
          </p:nvPr>
        </p:nvSpPr>
        <p:spPr/>
        <p:txBody>
          <a:bodyPr/>
          <a:lstStyle/>
          <a:p>
            <a:fld id="{9AE9B3A4-1819-44F0-A570-1F774DE36DE3}" type="slidenum">
              <a:rPr lang="en-US" smtClean="0"/>
              <a:t>‹#›</a:t>
            </a:fld>
            <a:endParaRPr lang="en-US"/>
          </a:p>
        </p:txBody>
      </p:sp>
    </p:spTree>
    <p:extLst>
      <p:ext uri="{BB962C8B-B14F-4D97-AF65-F5344CB8AC3E}">
        <p14:creationId xmlns:p14="http://schemas.microsoft.com/office/powerpoint/2010/main" val="3530874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EFA7D-3CD4-B99C-7CC9-6B122EE3A5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41C279-8F85-A452-8812-3CDA1EB606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6464A1-86C6-DCF0-08BA-211F1E13CF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549B0F-3CE5-F04D-FED5-DE33760A6991}"/>
              </a:ext>
            </a:extLst>
          </p:cNvPr>
          <p:cNvSpPr>
            <a:spLocks noGrp="1"/>
          </p:cNvSpPr>
          <p:nvPr>
            <p:ph type="dt" sz="half" idx="10"/>
          </p:nvPr>
        </p:nvSpPr>
        <p:spPr/>
        <p:txBody>
          <a:bodyPr/>
          <a:lstStyle/>
          <a:p>
            <a:fld id="{080B29DD-A9EB-44F3-9E14-EF9A7743A48E}" type="datetimeFigureOut">
              <a:rPr lang="en-US" smtClean="0"/>
              <a:t>12/3/2024</a:t>
            </a:fld>
            <a:endParaRPr lang="en-US"/>
          </a:p>
        </p:txBody>
      </p:sp>
      <p:sp>
        <p:nvSpPr>
          <p:cNvPr id="6" name="Footer Placeholder 5">
            <a:extLst>
              <a:ext uri="{FF2B5EF4-FFF2-40B4-BE49-F238E27FC236}">
                <a16:creationId xmlns:a16="http://schemas.microsoft.com/office/drawing/2014/main" id="{9462468F-B78B-2472-BC87-7F1DF5552F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DEBC52-E3D2-C371-E747-276F3DB52B5C}"/>
              </a:ext>
            </a:extLst>
          </p:cNvPr>
          <p:cNvSpPr>
            <a:spLocks noGrp="1"/>
          </p:cNvSpPr>
          <p:nvPr>
            <p:ph type="sldNum" sz="quarter" idx="12"/>
          </p:nvPr>
        </p:nvSpPr>
        <p:spPr/>
        <p:txBody>
          <a:bodyPr/>
          <a:lstStyle/>
          <a:p>
            <a:fld id="{9AE9B3A4-1819-44F0-A570-1F774DE36DE3}" type="slidenum">
              <a:rPr lang="en-US" smtClean="0"/>
              <a:t>‹#›</a:t>
            </a:fld>
            <a:endParaRPr lang="en-US"/>
          </a:p>
        </p:txBody>
      </p:sp>
    </p:spTree>
    <p:extLst>
      <p:ext uri="{BB962C8B-B14F-4D97-AF65-F5344CB8AC3E}">
        <p14:creationId xmlns:p14="http://schemas.microsoft.com/office/powerpoint/2010/main" val="3220255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049AD5-ACBD-7E2B-BE99-C1C1864A16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7922D4-1874-A2F5-571C-BD4C6CFFC9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4A35FB-2A9D-E3E2-806D-0F9659ED84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0B29DD-A9EB-44F3-9E14-EF9A7743A48E}" type="datetimeFigureOut">
              <a:rPr lang="en-US" smtClean="0"/>
              <a:t>12/3/2024</a:t>
            </a:fld>
            <a:endParaRPr lang="en-US"/>
          </a:p>
        </p:txBody>
      </p:sp>
      <p:sp>
        <p:nvSpPr>
          <p:cNvPr id="5" name="Footer Placeholder 4">
            <a:extLst>
              <a:ext uri="{FF2B5EF4-FFF2-40B4-BE49-F238E27FC236}">
                <a16:creationId xmlns:a16="http://schemas.microsoft.com/office/drawing/2014/main" id="{6962A662-EA03-54EA-9802-DF16AD5864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6BE14A-1517-3320-D3AD-62D5CF8190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E9B3A4-1819-44F0-A570-1F774DE36DE3}" type="slidenum">
              <a:rPr lang="en-US" smtClean="0"/>
              <a:t>‹#›</a:t>
            </a:fld>
            <a:endParaRPr lang="en-US"/>
          </a:p>
        </p:txBody>
      </p:sp>
    </p:spTree>
    <p:extLst>
      <p:ext uri="{BB962C8B-B14F-4D97-AF65-F5344CB8AC3E}">
        <p14:creationId xmlns:p14="http://schemas.microsoft.com/office/powerpoint/2010/main" val="3556985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6BAA5-84D9-E4FA-B774-79FD0E5ADB2F}"/>
              </a:ext>
            </a:extLst>
          </p:cNvPr>
          <p:cNvSpPr>
            <a:spLocks noGrp="1"/>
          </p:cNvSpPr>
          <p:nvPr>
            <p:ph type="ctrTitle"/>
          </p:nvPr>
        </p:nvSpPr>
        <p:spPr/>
        <p:txBody>
          <a:bodyPr>
            <a:normAutofit/>
          </a:bodyPr>
          <a:lstStyle/>
          <a:p>
            <a:r>
              <a:rPr lang="en-IN" dirty="0">
                <a:effectLst/>
                <a:latin typeface="Calibri" panose="020F0502020204030204" pitchFamily="34" charset="0"/>
                <a:ea typeface="Calibri" panose="020F0502020204030204" pitchFamily="34" charset="0"/>
                <a:cs typeface="Cordia New" panose="020B0304020202020204" pitchFamily="34" charset="-34"/>
              </a:rPr>
              <a:t>Customer Segmentation </a:t>
            </a:r>
            <a:r>
              <a:rPr lang="en-IN" dirty="0">
                <a:latin typeface="Calibri" panose="020F0502020204030204" pitchFamily="34" charset="0"/>
                <a:ea typeface="Calibri" panose="020F0502020204030204" pitchFamily="34" charset="0"/>
                <a:cs typeface="Cordia New" panose="020B0304020202020204" pitchFamily="34" charset="-34"/>
              </a:rPr>
              <a:t>U</a:t>
            </a:r>
            <a:r>
              <a:rPr lang="en-IN" dirty="0">
                <a:effectLst/>
                <a:latin typeface="Calibri" panose="020F0502020204030204" pitchFamily="34" charset="0"/>
                <a:ea typeface="Calibri" panose="020F0502020204030204" pitchFamily="34" charset="0"/>
                <a:cs typeface="Cordia New" panose="020B0304020202020204" pitchFamily="34" charset="-34"/>
              </a:rPr>
              <a:t>sing </a:t>
            </a:r>
            <a:r>
              <a:rPr lang="en-IN" dirty="0">
                <a:latin typeface="Calibri" panose="020F0502020204030204" pitchFamily="34" charset="0"/>
                <a:ea typeface="Calibri" panose="020F0502020204030204" pitchFamily="34" charset="0"/>
                <a:cs typeface="Cordia New" panose="020B0304020202020204" pitchFamily="34" charset="-34"/>
              </a:rPr>
              <a:t>M</a:t>
            </a:r>
            <a:r>
              <a:rPr lang="en-IN" dirty="0">
                <a:effectLst/>
                <a:latin typeface="Calibri" panose="020F0502020204030204" pitchFamily="34" charset="0"/>
                <a:ea typeface="Calibri" panose="020F0502020204030204" pitchFamily="34" charset="0"/>
                <a:cs typeface="Cordia New" panose="020B0304020202020204" pitchFamily="34" charset="-34"/>
              </a:rPr>
              <a:t>achine </a:t>
            </a:r>
            <a:r>
              <a:rPr lang="en-IN" dirty="0">
                <a:latin typeface="Calibri" panose="020F0502020204030204" pitchFamily="34" charset="0"/>
                <a:ea typeface="Calibri" panose="020F0502020204030204" pitchFamily="34" charset="0"/>
                <a:cs typeface="Cordia New" panose="020B0304020202020204" pitchFamily="34" charset="-34"/>
              </a:rPr>
              <a:t>L</a:t>
            </a:r>
            <a:r>
              <a:rPr lang="en-IN" dirty="0">
                <a:effectLst/>
                <a:latin typeface="Calibri" panose="020F0502020204030204" pitchFamily="34" charset="0"/>
                <a:ea typeface="Calibri" panose="020F0502020204030204" pitchFamily="34" charset="0"/>
                <a:cs typeface="Cordia New" panose="020B0304020202020204" pitchFamily="34" charset="-34"/>
              </a:rPr>
              <a:t>earning</a:t>
            </a:r>
            <a:endParaRPr lang="en-US" dirty="0"/>
          </a:p>
        </p:txBody>
      </p:sp>
      <p:sp>
        <p:nvSpPr>
          <p:cNvPr id="3" name="Subtitle 2">
            <a:extLst>
              <a:ext uri="{FF2B5EF4-FFF2-40B4-BE49-F238E27FC236}">
                <a16:creationId xmlns:a16="http://schemas.microsoft.com/office/drawing/2014/main" id="{840892C7-2CC4-7ACB-28EB-EA1D106CF2C9}"/>
              </a:ext>
            </a:extLst>
          </p:cNvPr>
          <p:cNvSpPr>
            <a:spLocks noGrp="1"/>
          </p:cNvSpPr>
          <p:nvPr>
            <p:ph type="subTitle" idx="1"/>
          </p:nvPr>
        </p:nvSpPr>
        <p:spPr>
          <a:xfrm>
            <a:off x="7884826" y="4561409"/>
            <a:ext cx="4122296" cy="1655762"/>
          </a:xfrm>
        </p:spPr>
        <p:txBody>
          <a:bodyPr/>
          <a:lstStyle/>
          <a:p>
            <a:r>
              <a:rPr lang="en-US" dirty="0"/>
              <a:t>Presented by</a:t>
            </a:r>
          </a:p>
          <a:p>
            <a:r>
              <a:rPr lang="en-US" dirty="0"/>
              <a:t>A. Senthil Murugan</a:t>
            </a:r>
          </a:p>
          <a:p>
            <a:r>
              <a:rPr lang="en-US" dirty="0"/>
              <a:t>II MSc data analytics   </a:t>
            </a:r>
          </a:p>
        </p:txBody>
      </p:sp>
    </p:spTree>
    <p:extLst>
      <p:ext uri="{BB962C8B-B14F-4D97-AF65-F5344CB8AC3E}">
        <p14:creationId xmlns:p14="http://schemas.microsoft.com/office/powerpoint/2010/main" val="2691192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C946D-099A-CB2B-1ABA-20314197AF74}"/>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E776E3D3-F8BB-40B2-160E-72A35E41CC12}"/>
              </a:ext>
            </a:extLst>
          </p:cNvPr>
          <p:cNvSpPr>
            <a:spLocks noGrp="1"/>
          </p:cNvSpPr>
          <p:nvPr>
            <p:ph idx="1"/>
          </p:nvPr>
        </p:nvSpPr>
        <p:spPr>
          <a:xfrm>
            <a:off x="838200" y="1825625"/>
            <a:ext cx="10515600" cy="4351338"/>
          </a:xfrm>
        </p:spPr>
        <p:txBody>
          <a:bodyPr/>
          <a:lstStyle/>
          <a:p>
            <a:pPr marL="0" indent="0">
              <a:buNone/>
            </a:pPr>
            <a:endParaRPr lang="en-US" dirty="0"/>
          </a:p>
        </p:txBody>
      </p:sp>
      <p:sp>
        <p:nvSpPr>
          <p:cNvPr id="4" name="Oval 3">
            <a:extLst>
              <a:ext uri="{FF2B5EF4-FFF2-40B4-BE49-F238E27FC236}">
                <a16:creationId xmlns:a16="http://schemas.microsoft.com/office/drawing/2014/main" id="{FAA61471-A49C-9F0A-7193-0EAC136898EA}"/>
              </a:ext>
            </a:extLst>
          </p:cNvPr>
          <p:cNvSpPr/>
          <p:nvPr/>
        </p:nvSpPr>
        <p:spPr>
          <a:xfrm>
            <a:off x="1351359" y="1864450"/>
            <a:ext cx="2404047" cy="11842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Loading &amp; Inspection</a:t>
            </a:r>
          </a:p>
        </p:txBody>
      </p:sp>
      <p:cxnSp>
        <p:nvCxnSpPr>
          <p:cNvPr id="6" name="Straight Arrow Connector 5">
            <a:extLst>
              <a:ext uri="{FF2B5EF4-FFF2-40B4-BE49-F238E27FC236}">
                <a16:creationId xmlns:a16="http://schemas.microsoft.com/office/drawing/2014/main" id="{58D86DFC-D39E-7750-86D5-AE98EAF9AAEB}"/>
              </a:ext>
            </a:extLst>
          </p:cNvPr>
          <p:cNvCxnSpPr>
            <a:cxnSpLocks/>
            <a:stCxn id="4" idx="6"/>
          </p:cNvCxnSpPr>
          <p:nvPr/>
        </p:nvCxnSpPr>
        <p:spPr>
          <a:xfrm>
            <a:off x="3755406" y="2456562"/>
            <a:ext cx="63895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626BEF3B-1227-2122-953E-0573D638244F}"/>
              </a:ext>
            </a:extLst>
          </p:cNvPr>
          <p:cNvSpPr/>
          <p:nvPr/>
        </p:nvSpPr>
        <p:spPr>
          <a:xfrm>
            <a:off x="7436510" y="2064067"/>
            <a:ext cx="2353456" cy="94435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Exploratory Data Analysis (EDA)</a:t>
            </a:r>
          </a:p>
        </p:txBody>
      </p:sp>
      <p:cxnSp>
        <p:nvCxnSpPr>
          <p:cNvPr id="9" name="Straight Arrow Connector 8">
            <a:extLst>
              <a:ext uri="{FF2B5EF4-FFF2-40B4-BE49-F238E27FC236}">
                <a16:creationId xmlns:a16="http://schemas.microsoft.com/office/drawing/2014/main" id="{2000210D-8E7C-137B-1A22-C50BCFB13ECB}"/>
              </a:ext>
            </a:extLst>
          </p:cNvPr>
          <p:cNvCxnSpPr>
            <a:cxnSpLocks/>
          </p:cNvCxnSpPr>
          <p:nvPr/>
        </p:nvCxnSpPr>
        <p:spPr>
          <a:xfrm>
            <a:off x="6753639" y="2456562"/>
            <a:ext cx="6595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430041E-E1EA-6315-52C5-9417896B9FB2}"/>
              </a:ext>
            </a:extLst>
          </p:cNvPr>
          <p:cNvSpPr/>
          <p:nvPr/>
        </p:nvSpPr>
        <p:spPr>
          <a:xfrm>
            <a:off x="7436510" y="3464483"/>
            <a:ext cx="2353456" cy="944349"/>
          </a:xfrm>
          <a:prstGeom prst="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RFM Analysis</a:t>
            </a:r>
          </a:p>
        </p:txBody>
      </p:sp>
      <p:sp>
        <p:nvSpPr>
          <p:cNvPr id="117" name="Rectangle 116">
            <a:extLst>
              <a:ext uri="{FF2B5EF4-FFF2-40B4-BE49-F238E27FC236}">
                <a16:creationId xmlns:a16="http://schemas.microsoft.com/office/drawing/2014/main" id="{2D288640-F75F-FC61-DAB8-9FD6F09E19D1}"/>
              </a:ext>
            </a:extLst>
          </p:cNvPr>
          <p:cNvSpPr/>
          <p:nvPr/>
        </p:nvSpPr>
        <p:spPr>
          <a:xfrm>
            <a:off x="4331533" y="3499430"/>
            <a:ext cx="2353456" cy="944349"/>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K-Means Clustering</a:t>
            </a:r>
          </a:p>
        </p:txBody>
      </p:sp>
      <p:sp>
        <p:nvSpPr>
          <p:cNvPr id="120" name="TextBox 119">
            <a:extLst>
              <a:ext uri="{FF2B5EF4-FFF2-40B4-BE49-F238E27FC236}">
                <a16:creationId xmlns:a16="http://schemas.microsoft.com/office/drawing/2014/main" id="{2813E4FE-7C8E-4861-483C-FFE9BD3B81E0}"/>
              </a:ext>
            </a:extLst>
          </p:cNvPr>
          <p:cNvSpPr txBox="1"/>
          <p:nvPr/>
        </p:nvSpPr>
        <p:spPr>
          <a:xfrm>
            <a:off x="8725546" y="3797085"/>
            <a:ext cx="184731" cy="369332"/>
          </a:xfrm>
          <a:prstGeom prst="rect">
            <a:avLst/>
          </a:prstGeom>
          <a:noFill/>
        </p:spPr>
        <p:txBody>
          <a:bodyPr wrap="none" rtlCol="0">
            <a:spAutoFit/>
          </a:bodyPr>
          <a:lstStyle/>
          <a:p>
            <a:endParaRPr lang="en-US" dirty="0"/>
          </a:p>
        </p:txBody>
      </p:sp>
      <p:cxnSp>
        <p:nvCxnSpPr>
          <p:cNvPr id="122" name="Straight Arrow Connector 121">
            <a:extLst>
              <a:ext uri="{FF2B5EF4-FFF2-40B4-BE49-F238E27FC236}">
                <a16:creationId xmlns:a16="http://schemas.microsoft.com/office/drawing/2014/main" id="{C2430AEF-1BF8-9192-B17A-154002B8E89D}"/>
              </a:ext>
            </a:extLst>
          </p:cNvPr>
          <p:cNvCxnSpPr>
            <a:cxnSpLocks/>
            <a:stCxn id="117" idx="1"/>
          </p:cNvCxnSpPr>
          <p:nvPr/>
        </p:nvCxnSpPr>
        <p:spPr>
          <a:xfrm flipH="1">
            <a:off x="3673027" y="3971605"/>
            <a:ext cx="6585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5" name="Rectangle 124">
            <a:extLst>
              <a:ext uri="{FF2B5EF4-FFF2-40B4-BE49-F238E27FC236}">
                <a16:creationId xmlns:a16="http://schemas.microsoft.com/office/drawing/2014/main" id="{0AEED6D4-57C6-3262-6B97-8D25AAE825AB}"/>
              </a:ext>
            </a:extLst>
          </p:cNvPr>
          <p:cNvSpPr/>
          <p:nvPr/>
        </p:nvSpPr>
        <p:spPr>
          <a:xfrm>
            <a:off x="1300520" y="3509576"/>
            <a:ext cx="2353456" cy="944349"/>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Cluster Assignment</a:t>
            </a:r>
          </a:p>
        </p:txBody>
      </p:sp>
      <p:sp>
        <p:nvSpPr>
          <p:cNvPr id="128" name="Rectangle 127">
            <a:extLst>
              <a:ext uri="{FF2B5EF4-FFF2-40B4-BE49-F238E27FC236}">
                <a16:creationId xmlns:a16="http://schemas.microsoft.com/office/drawing/2014/main" id="{1FAFFF8B-6CA1-EDC3-D22D-4B3BD8B6A38E}"/>
              </a:ext>
            </a:extLst>
          </p:cNvPr>
          <p:cNvSpPr/>
          <p:nvPr/>
        </p:nvSpPr>
        <p:spPr>
          <a:xfrm>
            <a:off x="1319571" y="5056495"/>
            <a:ext cx="2353456" cy="94691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Cluster Analysis</a:t>
            </a:r>
          </a:p>
        </p:txBody>
      </p:sp>
      <p:cxnSp>
        <p:nvCxnSpPr>
          <p:cNvPr id="129" name="Straight Arrow Connector 128">
            <a:extLst>
              <a:ext uri="{FF2B5EF4-FFF2-40B4-BE49-F238E27FC236}">
                <a16:creationId xmlns:a16="http://schemas.microsoft.com/office/drawing/2014/main" id="{1C49BBCF-ECC6-ECF0-7252-26257755667A}"/>
              </a:ext>
            </a:extLst>
          </p:cNvPr>
          <p:cNvCxnSpPr>
            <a:cxnSpLocks/>
          </p:cNvCxnSpPr>
          <p:nvPr/>
        </p:nvCxnSpPr>
        <p:spPr>
          <a:xfrm flipH="1">
            <a:off x="6684989" y="3967234"/>
            <a:ext cx="6959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id="{A4DF4A87-F109-09CF-1E99-1E0C55D77233}"/>
              </a:ext>
            </a:extLst>
          </p:cNvPr>
          <p:cNvSpPr/>
          <p:nvPr/>
        </p:nvSpPr>
        <p:spPr>
          <a:xfrm>
            <a:off x="4319156" y="5056495"/>
            <a:ext cx="2353456" cy="944349"/>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Visualization</a:t>
            </a:r>
          </a:p>
        </p:txBody>
      </p:sp>
      <p:cxnSp>
        <p:nvCxnSpPr>
          <p:cNvPr id="146" name="Straight Arrow Connector 145">
            <a:extLst>
              <a:ext uri="{FF2B5EF4-FFF2-40B4-BE49-F238E27FC236}">
                <a16:creationId xmlns:a16="http://schemas.microsoft.com/office/drawing/2014/main" id="{25A26B0A-EA05-B546-BEC3-735FC42B3A06}"/>
              </a:ext>
            </a:extLst>
          </p:cNvPr>
          <p:cNvCxnSpPr>
            <a:cxnSpLocks/>
          </p:cNvCxnSpPr>
          <p:nvPr/>
        </p:nvCxnSpPr>
        <p:spPr>
          <a:xfrm>
            <a:off x="2563688" y="4496261"/>
            <a:ext cx="0" cy="5602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3" name="Oval 152">
            <a:extLst>
              <a:ext uri="{FF2B5EF4-FFF2-40B4-BE49-F238E27FC236}">
                <a16:creationId xmlns:a16="http://schemas.microsoft.com/office/drawing/2014/main" id="{3E650735-355B-3398-9DF5-C63AC00A72EB}"/>
              </a:ext>
            </a:extLst>
          </p:cNvPr>
          <p:cNvSpPr/>
          <p:nvPr/>
        </p:nvSpPr>
        <p:spPr>
          <a:xfrm>
            <a:off x="7336002" y="4948475"/>
            <a:ext cx="2404047" cy="11842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Saving the Data</a:t>
            </a:r>
          </a:p>
        </p:txBody>
      </p:sp>
      <p:cxnSp>
        <p:nvCxnSpPr>
          <p:cNvPr id="154" name="Straight Arrow Connector 153">
            <a:extLst>
              <a:ext uri="{FF2B5EF4-FFF2-40B4-BE49-F238E27FC236}">
                <a16:creationId xmlns:a16="http://schemas.microsoft.com/office/drawing/2014/main" id="{07C3D539-BC46-2975-21C7-4269F1924E2A}"/>
              </a:ext>
            </a:extLst>
          </p:cNvPr>
          <p:cNvCxnSpPr>
            <a:cxnSpLocks/>
          </p:cNvCxnSpPr>
          <p:nvPr/>
        </p:nvCxnSpPr>
        <p:spPr>
          <a:xfrm>
            <a:off x="6672612" y="5484275"/>
            <a:ext cx="6843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57F89C04-6DDA-201E-EEFE-01697721A2BA}"/>
              </a:ext>
            </a:extLst>
          </p:cNvPr>
          <p:cNvCxnSpPr>
            <a:cxnSpLocks/>
          </p:cNvCxnSpPr>
          <p:nvPr/>
        </p:nvCxnSpPr>
        <p:spPr>
          <a:xfrm>
            <a:off x="8538025" y="3008417"/>
            <a:ext cx="0" cy="4910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18251AB-34FD-50B8-B87B-00902BB3ECA4}"/>
              </a:ext>
            </a:extLst>
          </p:cNvPr>
          <p:cNvSpPr/>
          <p:nvPr/>
        </p:nvSpPr>
        <p:spPr>
          <a:xfrm>
            <a:off x="4400183" y="2046015"/>
            <a:ext cx="2353456" cy="94435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calculation</a:t>
            </a:r>
          </a:p>
        </p:txBody>
      </p:sp>
      <p:cxnSp>
        <p:nvCxnSpPr>
          <p:cNvPr id="13" name="Straight Arrow Connector 12">
            <a:extLst>
              <a:ext uri="{FF2B5EF4-FFF2-40B4-BE49-F238E27FC236}">
                <a16:creationId xmlns:a16="http://schemas.microsoft.com/office/drawing/2014/main" id="{B6080AC9-D1C7-FA47-6183-C1D8D4287B8D}"/>
              </a:ext>
            </a:extLst>
          </p:cNvPr>
          <p:cNvCxnSpPr>
            <a:cxnSpLocks/>
          </p:cNvCxnSpPr>
          <p:nvPr/>
        </p:nvCxnSpPr>
        <p:spPr>
          <a:xfrm>
            <a:off x="3710044" y="5484275"/>
            <a:ext cx="6843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3581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0005F-1F6B-BB94-48EB-CCF92AACB008}"/>
              </a:ext>
            </a:extLst>
          </p:cNvPr>
          <p:cNvSpPr>
            <a:spLocks noGrp="1"/>
          </p:cNvSpPr>
          <p:nvPr>
            <p:ph type="title"/>
          </p:nvPr>
        </p:nvSpPr>
        <p:spPr/>
        <p:txBody>
          <a:bodyPr/>
          <a:lstStyle/>
          <a:p>
            <a:r>
              <a:rPr lang="en-US" dirty="0"/>
              <a:t>Implementation</a:t>
            </a:r>
          </a:p>
        </p:txBody>
      </p:sp>
      <p:pic>
        <p:nvPicPr>
          <p:cNvPr id="6" name="Content Placeholder 5">
            <a:extLst>
              <a:ext uri="{FF2B5EF4-FFF2-40B4-BE49-F238E27FC236}">
                <a16:creationId xmlns:a16="http://schemas.microsoft.com/office/drawing/2014/main" id="{19A634FD-4C2F-CA6B-30BE-55DC0CF9D3E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9812" y="1825624"/>
            <a:ext cx="4658375" cy="4351337"/>
          </a:xfrm>
        </p:spPr>
      </p:pic>
      <p:pic>
        <p:nvPicPr>
          <p:cNvPr id="8" name="Content Placeholder 7">
            <a:extLst>
              <a:ext uri="{FF2B5EF4-FFF2-40B4-BE49-F238E27FC236}">
                <a16:creationId xmlns:a16="http://schemas.microsoft.com/office/drawing/2014/main" id="{FB28DC04-F639-AA18-CEDD-37E35E4D2F79}"/>
              </a:ext>
            </a:extLst>
          </p:cNvPr>
          <p:cNvPicPr>
            <a:picLocks noGrp="1" noChangeAspect="1"/>
          </p:cNvPicPr>
          <p:nvPr>
            <p:ph sz="half" idx="2"/>
          </p:nvPr>
        </p:nvPicPr>
        <p:blipFill>
          <a:blip r:embed="rId3"/>
          <a:stretch>
            <a:fillRect/>
          </a:stretch>
        </p:blipFill>
        <p:spPr>
          <a:xfrm>
            <a:off x="6565220" y="1825625"/>
            <a:ext cx="4395559" cy="4351338"/>
          </a:xfrm>
        </p:spPr>
      </p:pic>
    </p:spTree>
    <p:extLst>
      <p:ext uri="{BB962C8B-B14F-4D97-AF65-F5344CB8AC3E}">
        <p14:creationId xmlns:p14="http://schemas.microsoft.com/office/powerpoint/2010/main" val="3759978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9B28EC8-B319-C34A-0927-770B972E97AD}"/>
              </a:ext>
            </a:extLst>
          </p:cNvPr>
          <p:cNvPicPr>
            <a:picLocks noChangeAspect="1"/>
          </p:cNvPicPr>
          <p:nvPr/>
        </p:nvPicPr>
        <p:blipFill>
          <a:blip r:embed="rId2"/>
          <a:stretch>
            <a:fillRect/>
          </a:stretch>
        </p:blipFill>
        <p:spPr>
          <a:xfrm>
            <a:off x="2576021" y="228153"/>
            <a:ext cx="7039957" cy="6401693"/>
          </a:xfrm>
          <a:prstGeom prst="rect">
            <a:avLst/>
          </a:prstGeom>
        </p:spPr>
      </p:pic>
    </p:spTree>
    <p:extLst>
      <p:ext uri="{BB962C8B-B14F-4D97-AF65-F5344CB8AC3E}">
        <p14:creationId xmlns:p14="http://schemas.microsoft.com/office/powerpoint/2010/main" val="866625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8E3171B-947C-8690-07A3-B6EB2DBA306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214203"/>
            <a:ext cx="5181600" cy="4736892"/>
          </a:xfrm>
        </p:spPr>
      </p:pic>
      <p:pic>
        <p:nvPicPr>
          <p:cNvPr id="17" name="Content Placeholder 16">
            <a:extLst>
              <a:ext uri="{FF2B5EF4-FFF2-40B4-BE49-F238E27FC236}">
                <a16:creationId xmlns:a16="http://schemas.microsoft.com/office/drawing/2014/main" id="{BE95F909-8A56-A83F-9061-08E406F75F38}"/>
              </a:ext>
            </a:extLst>
          </p:cNvPr>
          <p:cNvPicPr>
            <a:picLocks noGrp="1" noChangeAspect="1"/>
          </p:cNvPicPr>
          <p:nvPr>
            <p:ph sz="half" idx="2"/>
          </p:nvPr>
        </p:nvPicPr>
        <p:blipFill>
          <a:blip r:embed="rId3"/>
          <a:stretch>
            <a:fillRect/>
          </a:stretch>
        </p:blipFill>
        <p:spPr>
          <a:xfrm>
            <a:off x="6172200" y="1409074"/>
            <a:ext cx="5181600" cy="3942415"/>
          </a:xfrm>
        </p:spPr>
      </p:pic>
    </p:spTree>
    <p:extLst>
      <p:ext uri="{BB962C8B-B14F-4D97-AF65-F5344CB8AC3E}">
        <p14:creationId xmlns:p14="http://schemas.microsoft.com/office/powerpoint/2010/main" val="3610029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B9EFEE10-167C-6B89-21A2-45DC1753B28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256266"/>
            <a:ext cx="5181600" cy="4669318"/>
          </a:xfrm>
        </p:spPr>
      </p:pic>
      <p:pic>
        <p:nvPicPr>
          <p:cNvPr id="18" name="Picture 17">
            <a:extLst>
              <a:ext uri="{FF2B5EF4-FFF2-40B4-BE49-F238E27FC236}">
                <a16:creationId xmlns:a16="http://schemas.microsoft.com/office/drawing/2014/main" id="{5CE0AAB8-79C6-6B68-02D6-0984108C65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5662" y="4715573"/>
            <a:ext cx="3277057" cy="1009791"/>
          </a:xfrm>
          <a:prstGeom prst="rect">
            <a:avLst/>
          </a:prstGeom>
        </p:spPr>
      </p:pic>
      <p:pic>
        <p:nvPicPr>
          <p:cNvPr id="4" name="Picture 2">
            <a:extLst>
              <a:ext uri="{FF2B5EF4-FFF2-40B4-BE49-F238E27FC236}">
                <a16:creationId xmlns:a16="http://schemas.microsoft.com/office/drawing/2014/main" id="{2EE7CD1C-045E-395B-3482-37B05659BE4F}"/>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6263390" y="1256266"/>
            <a:ext cx="5181600" cy="3459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078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5EF399-2E2F-E935-A679-B3F853053E72}"/>
              </a:ext>
            </a:extLst>
          </p:cNvPr>
          <p:cNvSpPr>
            <a:spLocks noGrp="1"/>
          </p:cNvSpPr>
          <p:nvPr>
            <p:ph type="title"/>
          </p:nvPr>
        </p:nvSpPr>
        <p:spPr>
          <a:xfrm>
            <a:off x="838200" y="2418777"/>
            <a:ext cx="10515600" cy="1325563"/>
          </a:xfrm>
        </p:spPr>
        <p:txBody>
          <a:bodyPr/>
          <a:lstStyle/>
          <a:p>
            <a:pPr algn="ctr"/>
            <a:r>
              <a:rPr lang="en-US" dirty="0"/>
              <a:t>Visualizations</a:t>
            </a:r>
          </a:p>
        </p:txBody>
      </p:sp>
    </p:spTree>
    <p:extLst>
      <p:ext uri="{BB962C8B-B14F-4D97-AF65-F5344CB8AC3E}">
        <p14:creationId xmlns:p14="http://schemas.microsoft.com/office/powerpoint/2010/main" val="1090706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645A8-3C50-D948-96AB-53EA741CEB8D}"/>
              </a:ext>
            </a:extLst>
          </p:cNvPr>
          <p:cNvSpPr>
            <a:spLocks noGrp="1"/>
          </p:cNvSpPr>
          <p:nvPr>
            <p:ph type="title"/>
          </p:nvPr>
        </p:nvSpPr>
        <p:spPr/>
        <p:txBody>
          <a:bodyPr>
            <a:normAutofit fontScale="90000"/>
          </a:bodyPr>
          <a:lstStyle/>
          <a:p>
            <a:r>
              <a:rPr lang="en-US" sz="4900" b="1" kern="100" dirty="0">
                <a:effectLst/>
                <a:ea typeface="Calibri" panose="020F0502020204030204" pitchFamily="34" charset="0"/>
                <a:cs typeface="Times New Roman" panose="02020603050405020304" pitchFamily="18" charset="0"/>
              </a:rPr>
              <a:t>  Bar Plots of RFM Features by Cluster</a:t>
            </a:r>
            <a:br>
              <a:rPr lang="en-US" sz="3200" kern="100" dirty="0">
                <a:effectLst/>
                <a:ea typeface="Calibri" panose="020F0502020204030204" pitchFamily="34" charset="0"/>
                <a:cs typeface="Times New Roman" panose="02020603050405020304" pitchFamily="18" charset="0"/>
              </a:rPr>
            </a:br>
            <a:endParaRPr lang="en-US" sz="6000" dirty="0"/>
          </a:p>
        </p:txBody>
      </p:sp>
      <p:sp>
        <p:nvSpPr>
          <p:cNvPr id="5" name="Content Placeholder 4">
            <a:extLst>
              <a:ext uri="{FF2B5EF4-FFF2-40B4-BE49-F238E27FC236}">
                <a16:creationId xmlns:a16="http://schemas.microsoft.com/office/drawing/2014/main" id="{C1131DA9-274E-B8D3-33B5-6F1290AB5A46}"/>
              </a:ext>
            </a:extLst>
          </p:cNvPr>
          <p:cNvSpPr>
            <a:spLocks noGrp="1"/>
          </p:cNvSpPr>
          <p:nvPr>
            <p:ph sz="half" idx="2"/>
          </p:nvPr>
        </p:nvSpPr>
        <p:spPr>
          <a:xfrm>
            <a:off x="7000406" y="1825625"/>
            <a:ext cx="4353393" cy="4351338"/>
          </a:xfrm>
        </p:spPr>
        <p:txBody>
          <a:bodyPr>
            <a:normAutofit fontScale="62500" lnSpcReduction="20000"/>
          </a:bodyPr>
          <a:lstStyle/>
          <a:p>
            <a:pPr marR="0" indent="0" algn="just">
              <a:lnSpc>
                <a:spcPct val="150000"/>
              </a:lnSpc>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Insights: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Recency: Clusters with lower average recency show more recent engagement with customers. These customers are likely still active and can be nurtured further. Clusters with higher recency may indicate a need for re-engagement strategies, as these customers have not interacted recently.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Frequency: Clusters with a higher frequency of purchases are likely the most loyal and engaged customers. They should be a priority for retention strategies, such as loyalty programs or exclusive offers.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Monetary: Clusters with higher monetary values represent high-value customers. Retaining these customers is critical to revenue, and offering personalized experiences or high-end products could further solidify their loyalty</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6" name="Content Placeholder 5">
            <a:extLst>
              <a:ext uri="{FF2B5EF4-FFF2-40B4-BE49-F238E27FC236}">
                <a16:creationId xmlns:a16="http://schemas.microsoft.com/office/drawing/2014/main" id="{B53E8E49-78C2-4EE7-FF91-35169C514555}"/>
              </a:ext>
            </a:extLst>
          </p:cNvPr>
          <p:cNvPicPr>
            <a:picLocks noGrp="1" noChangeAspect="1"/>
          </p:cNvPicPr>
          <p:nvPr>
            <p:ph sz="half" idx="1"/>
          </p:nvPr>
        </p:nvPicPr>
        <p:blipFill>
          <a:blip r:embed="rId2"/>
          <a:stretch>
            <a:fillRect/>
          </a:stretch>
        </p:blipFill>
        <p:spPr>
          <a:xfrm>
            <a:off x="838200" y="2008683"/>
            <a:ext cx="6162206" cy="3792510"/>
          </a:xfrm>
          <a:prstGeom prst="rect">
            <a:avLst/>
          </a:prstGeom>
        </p:spPr>
      </p:pic>
    </p:spTree>
    <p:extLst>
      <p:ext uri="{BB962C8B-B14F-4D97-AF65-F5344CB8AC3E}">
        <p14:creationId xmlns:p14="http://schemas.microsoft.com/office/powerpoint/2010/main" val="719046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06DA16-14C2-57C5-3ADE-2986C9DBA2A0}"/>
              </a:ext>
            </a:extLst>
          </p:cNvPr>
          <p:cNvSpPr>
            <a:spLocks noGrp="1"/>
          </p:cNvSpPr>
          <p:nvPr>
            <p:ph type="title"/>
          </p:nvPr>
        </p:nvSpPr>
        <p:spPr/>
        <p:txBody>
          <a:bodyPr>
            <a:normAutofit/>
          </a:bodyPr>
          <a:lstStyle/>
          <a:p>
            <a:r>
              <a:rPr lang="en-US" b="1" dirty="0">
                <a:effectLst/>
                <a:ea typeface="Calibri" panose="020F0502020204030204" pitchFamily="34" charset="0"/>
              </a:rPr>
              <a:t>Scatter Plot of Frequency vs. Monetary</a:t>
            </a:r>
            <a:endParaRPr lang="en-US" dirty="0"/>
          </a:p>
        </p:txBody>
      </p:sp>
      <p:sp>
        <p:nvSpPr>
          <p:cNvPr id="7" name="Content Placeholder 6">
            <a:extLst>
              <a:ext uri="{FF2B5EF4-FFF2-40B4-BE49-F238E27FC236}">
                <a16:creationId xmlns:a16="http://schemas.microsoft.com/office/drawing/2014/main" id="{F1806B8C-C7CD-DE22-4F98-000C87649AF5}"/>
              </a:ext>
            </a:extLst>
          </p:cNvPr>
          <p:cNvSpPr>
            <a:spLocks noGrp="1"/>
          </p:cNvSpPr>
          <p:nvPr>
            <p:ph sz="half" idx="2"/>
          </p:nvPr>
        </p:nvSpPr>
        <p:spPr>
          <a:xfrm>
            <a:off x="6670622" y="1825625"/>
            <a:ext cx="4683177" cy="4351338"/>
          </a:xfrm>
        </p:spPr>
        <p:txBody>
          <a:bodyPr>
            <a:normAutofit fontScale="85000" lnSpcReduction="20000"/>
          </a:bodyPr>
          <a:lstStyle/>
          <a:p>
            <a:pPr marR="0" indent="0" algn="just">
              <a:lnSpc>
                <a:spcPct val="150000"/>
              </a:lnSpc>
              <a:spcAft>
                <a:spcPts val="800"/>
              </a:spcAft>
              <a:buNone/>
            </a:pPr>
            <a:r>
              <a:rPr lang="en-US" sz="1800" b="1" kern="100" dirty="0">
                <a:latin typeface="Times New Roman" panose="02020603050405020304" pitchFamily="18" charset="0"/>
                <a:ea typeface="Calibri" panose="020F0502020204030204" pitchFamily="34" charset="0"/>
                <a:cs typeface="Times New Roman" panose="02020603050405020304" pitchFamily="18" charset="0"/>
              </a:rPr>
              <a:t>I</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nsights: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Relationship between Frequency and Spending: The scatter plot shows that clusters with higher frequency generally tend to have higher monetary values. This indicates that frequent buyers also tend to spend more, suggesting a strong correlation between purchase frequency and customer value.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Cluster Outliers: Some clusters may show low frequency but high monetary values, which could represent high-value customers who make infrequent but large purchases. These customers may respond well to special, high-end promotions.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8" name="Content Placeholder 7">
            <a:extLst>
              <a:ext uri="{FF2B5EF4-FFF2-40B4-BE49-F238E27FC236}">
                <a16:creationId xmlns:a16="http://schemas.microsoft.com/office/drawing/2014/main" id="{935208F4-2AEE-ACC8-CCC2-C98340223BB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87032"/>
            <a:ext cx="5832422" cy="4228523"/>
          </a:xfrm>
          <a:prstGeom prst="rect">
            <a:avLst/>
          </a:prstGeom>
        </p:spPr>
      </p:pic>
    </p:spTree>
    <p:extLst>
      <p:ext uri="{BB962C8B-B14F-4D97-AF65-F5344CB8AC3E}">
        <p14:creationId xmlns:p14="http://schemas.microsoft.com/office/powerpoint/2010/main" val="501197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3650A-C357-8859-269F-096BCE6D479D}"/>
              </a:ext>
            </a:extLst>
          </p:cNvPr>
          <p:cNvSpPr>
            <a:spLocks noGrp="1"/>
          </p:cNvSpPr>
          <p:nvPr>
            <p:ph type="title"/>
          </p:nvPr>
        </p:nvSpPr>
        <p:spPr/>
        <p:txBody>
          <a:bodyPr>
            <a:normAutofit/>
          </a:bodyPr>
          <a:lstStyle/>
          <a:p>
            <a:r>
              <a:rPr lang="en-US" b="1" dirty="0">
                <a:effectLst/>
                <a:ea typeface="Calibri" panose="020F0502020204030204" pitchFamily="34" charset="0"/>
              </a:rPr>
              <a:t>Bar Plots of Categorical Features by Cluster</a:t>
            </a:r>
            <a:endParaRPr lang="en-US" dirty="0"/>
          </a:p>
        </p:txBody>
      </p:sp>
      <p:sp>
        <p:nvSpPr>
          <p:cNvPr id="4" name="Content Placeholder 3">
            <a:extLst>
              <a:ext uri="{FF2B5EF4-FFF2-40B4-BE49-F238E27FC236}">
                <a16:creationId xmlns:a16="http://schemas.microsoft.com/office/drawing/2014/main" id="{7B83899D-ABDA-52AD-2F1D-EA62647BA736}"/>
              </a:ext>
            </a:extLst>
          </p:cNvPr>
          <p:cNvSpPr>
            <a:spLocks noGrp="1"/>
          </p:cNvSpPr>
          <p:nvPr>
            <p:ph sz="half" idx="2"/>
          </p:nvPr>
        </p:nvSpPr>
        <p:spPr>
          <a:xfrm>
            <a:off x="7435120" y="1825625"/>
            <a:ext cx="3918679" cy="4351338"/>
          </a:xfrm>
        </p:spPr>
        <p:txBody>
          <a:bodyPr>
            <a:normAutofit fontScale="70000" lnSpcReduction="20000"/>
          </a:bodyPr>
          <a:lstStyle/>
          <a:p>
            <a:pPr marR="0" indent="0" algn="just">
              <a:lnSpc>
                <a:spcPct val="150000"/>
              </a:lnSpc>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Insights: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Web vs. Store Purchases: Some clusters show a strong preference for online shopping (e.g.,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NumWebPurchases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while others lean toward physical stores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NumStorePurchases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Clusters with higher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NumCatalogPurchases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indicate a continued interest in traditional channels, and marketing efforts could focus on these specific customer preferences.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Deals and Offers: Clusters with a higher number of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NumDealsPurchases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show that customers are more price-sensitive or deal-driven. Offering more promotions, discounts, or special offers to these clusters may increase engagement and spending</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6FD3470B-4AAB-9AE2-61A3-31B8DFC967B4}"/>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1825625"/>
            <a:ext cx="6596920" cy="4351337"/>
          </a:xfrm>
          <a:prstGeom prst="rect">
            <a:avLst/>
          </a:prstGeom>
        </p:spPr>
      </p:pic>
    </p:spTree>
    <p:extLst>
      <p:ext uri="{BB962C8B-B14F-4D97-AF65-F5344CB8AC3E}">
        <p14:creationId xmlns:p14="http://schemas.microsoft.com/office/powerpoint/2010/main" val="204915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2F109-E793-2736-AD0C-618410ED2BB6}"/>
              </a:ext>
            </a:extLst>
          </p:cNvPr>
          <p:cNvSpPr>
            <a:spLocks noGrp="1"/>
          </p:cNvSpPr>
          <p:nvPr>
            <p:ph type="title"/>
          </p:nvPr>
        </p:nvSpPr>
        <p:spPr/>
        <p:txBody>
          <a:bodyPr>
            <a:normAutofit/>
          </a:bodyPr>
          <a:lstStyle/>
          <a:p>
            <a:r>
              <a:rPr lang="en-US" b="1" dirty="0">
                <a:effectLst/>
                <a:ea typeface="Calibri" panose="020F0502020204030204" pitchFamily="34" charset="0"/>
              </a:rPr>
              <a:t>Scatter Plots of Income vs. Spending Categories</a:t>
            </a:r>
            <a:endParaRPr lang="en-US" dirty="0"/>
          </a:p>
        </p:txBody>
      </p:sp>
      <p:sp>
        <p:nvSpPr>
          <p:cNvPr id="4" name="Content Placeholder 3">
            <a:extLst>
              <a:ext uri="{FF2B5EF4-FFF2-40B4-BE49-F238E27FC236}">
                <a16:creationId xmlns:a16="http://schemas.microsoft.com/office/drawing/2014/main" id="{36FB38CB-B1CC-0AA3-C08E-2312516F7FBC}"/>
              </a:ext>
            </a:extLst>
          </p:cNvPr>
          <p:cNvSpPr>
            <a:spLocks noGrp="1"/>
          </p:cNvSpPr>
          <p:nvPr>
            <p:ph sz="half" idx="2"/>
          </p:nvPr>
        </p:nvSpPr>
        <p:spPr>
          <a:xfrm>
            <a:off x="7150308" y="1825625"/>
            <a:ext cx="4203492" cy="4351338"/>
          </a:xfrm>
        </p:spPr>
        <p:txBody>
          <a:bodyPr>
            <a:normAutofit fontScale="70000" lnSpcReduction="20000"/>
          </a:bodyPr>
          <a:lstStyle/>
          <a:p>
            <a:pPr marR="0" indent="0" algn="just">
              <a:lnSpc>
                <a:spcPct val="150000"/>
              </a:lnSpc>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Insights: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Income and Product Category Preferences: Higher-income customers tend to spend more on premium categories such as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MntWines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MntMeatProducts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Lower-income clusters may spend less overall but could be targeted with value-driven offers or bundles in categories like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MntFruits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MntSweetProducts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Cluster Differentiation by Spending Category: The scatter plots reveal that certain clusters are more inclined toward specific product categories. For example, one cluster may spend disproportionately more on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MntFishProducts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while others favor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MntWines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2">
            <a:extLst>
              <a:ext uri="{FF2B5EF4-FFF2-40B4-BE49-F238E27FC236}">
                <a16:creationId xmlns:a16="http://schemas.microsoft.com/office/drawing/2014/main" id="{09A86A19-658E-9291-885A-BF5E0BAF596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1825624"/>
            <a:ext cx="6312108" cy="4200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313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2C9A0-B8E6-9767-37FC-AC4109231503}"/>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4DDD2BA9-550A-588A-11EB-1FCF8ADAC5AF}"/>
              </a:ext>
            </a:extLst>
          </p:cNvPr>
          <p:cNvSpPr>
            <a:spLocks noGrp="1"/>
          </p:cNvSpPr>
          <p:nvPr>
            <p:ph idx="1"/>
          </p:nvPr>
        </p:nvSpPr>
        <p:spPr/>
        <p:txBody>
          <a:bodyPr/>
          <a:lstStyle/>
          <a:p>
            <a:pPr marL="0" indent="0">
              <a:buNone/>
            </a:pPr>
            <a:r>
              <a:rPr lang="en-US" dirty="0"/>
              <a:t>	In business, it is essential to tailor marketing strategies and offers to specific customers in order to enhance customer satisfaction, loyalty, and profitability. However, doing this effectively can be challenging due to the diverse characteristics and behaviors of the customer base. To address this issue, customer segmentation is employed, dividing a company's customers into distinct groups that share similar traits. This approach allows businesses to create more targeted and effective marketing strategies.</a:t>
            </a:r>
          </a:p>
        </p:txBody>
      </p:sp>
    </p:spTree>
    <p:extLst>
      <p:ext uri="{BB962C8B-B14F-4D97-AF65-F5344CB8AC3E}">
        <p14:creationId xmlns:p14="http://schemas.microsoft.com/office/powerpoint/2010/main" val="515313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49BA-3F01-3FF2-4C94-0E4E0F2E2A7D}"/>
              </a:ext>
            </a:extLst>
          </p:cNvPr>
          <p:cNvSpPr>
            <a:spLocks noGrp="1"/>
          </p:cNvSpPr>
          <p:nvPr>
            <p:ph type="title"/>
          </p:nvPr>
        </p:nvSpPr>
        <p:spPr/>
        <p:txBody>
          <a:bodyPr>
            <a:normAutofit/>
          </a:bodyPr>
          <a:lstStyle/>
          <a:p>
            <a:r>
              <a:rPr lang="en-US" b="1" dirty="0">
                <a:effectLst/>
                <a:ea typeface="Calibri" panose="020F0502020204030204" pitchFamily="34" charset="0"/>
              </a:rPr>
              <a:t>Heatmap of Campaign Response by Cluster</a:t>
            </a:r>
            <a:endParaRPr lang="en-US" dirty="0"/>
          </a:p>
        </p:txBody>
      </p:sp>
      <p:sp>
        <p:nvSpPr>
          <p:cNvPr id="4" name="Content Placeholder 3">
            <a:extLst>
              <a:ext uri="{FF2B5EF4-FFF2-40B4-BE49-F238E27FC236}">
                <a16:creationId xmlns:a16="http://schemas.microsoft.com/office/drawing/2014/main" id="{F3CA693F-534C-A839-8817-3EF58FBF2881}"/>
              </a:ext>
            </a:extLst>
          </p:cNvPr>
          <p:cNvSpPr>
            <a:spLocks noGrp="1"/>
          </p:cNvSpPr>
          <p:nvPr>
            <p:ph sz="half" idx="2"/>
          </p:nvPr>
        </p:nvSpPr>
        <p:spPr>
          <a:xfrm>
            <a:off x="6430780" y="1825625"/>
            <a:ext cx="4923020" cy="4351338"/>
          </a:xfrm>
        </p:spPr>
        <p:txBody>
          <a:bodyPr>
            <a:normAutofit fontScale="77500" lnSpcReduction="20000"/>
          </a:bodyPr>
          <a:lstStyle/>
          <a:p>
            <a:pPr marR="0" indent="0" algn="just">
              <a:lnSpc>
                <a:spcPct val="150000"/>
              </a:lnSpc>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Insights: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buFont typeface="Symbol" panose="05050102010706020507" pitchFamily="18" charset="2"/>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Campaign Effectiveness by Cluster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 heatmap shows that some clusters have higher campaign acceptance rates than others. Clusters with consistently high responses to multiple campaigns are particularly valuable and should be targeted with ongoing marketing efforts. Conversely, clusters with low campaign response rates might require more personalized or different approaches to drive engagement.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Aft>
                <a:spcPts val="800"/>
              </a:spcAft>
              <a:buFont typeface="Symbol" panose="05050102010706020507" pitchFamily="18" charset="2"/>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Targeting Strategy</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 heatmap helps prioritize which clusters to focus on for future campaigns based on their previous response rates, optimizing marketing budgets by focusing on segments that are more likely to convert.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2">
            <a:extLst>
              <a:ext uri="{FF2B5EF4-FFF2-40B4-BE49-F238E27FC236}">
                <a16:creationId xmlns:a16="http://schemas.microsoft.com/office/drawing/2014/main" id="{5093E912-8C12-4AF1-E3AD-06BFBFCEEA8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5397708" cy="4095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9537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DCC27A-47DA-97E8-8294-EF75313AE209}"/>
              </a:ext>
            </a:extLst>
          </p:cNvPr>
          <p:cNvSpPr>
            <a:spLocks noGrp="1"/>
          </p:cNvSpPr>
          <p:nvPr>
            <p:ph type="title"/>
          </p:nvPr>
        </p:nvSpPr>
        <p:spPr/>
        <p:txBody>
          <a:bodyPr>
            <a:normAutofit/>
          </a:bodyPr>
          <a:lstStyle/>
          <a:p>
            <a:r>
              <a:rPr lang="en-US" b="1" kern="100" dirty="0">
                <a:effectLst/>
                <a:ea typeface="Calibri" panose="020F0502020204030204" pitchFamily="34" charset="0"/>
                <a:cs typeface="Times New Roman" panose="02020603050405020304" pitchFamily="18" charset="0"/>
              </a:rPr>
              <a:t>Bar Plots of Product Preferences by Cluster</a:t>
            </a:r>
            <a:br>
              <a:rPr lang="en-US" kern="100" dirty="0">
                <a:effectLst/>
                <a:ea typeface="Calibri" panose="020F0502020204030204" pitchFamily="34" charset="0"/>
                <a:cs typeface="Times New Roman" panose="02020603050405020304" pitchFamily="18" charset="0"/>
              </a:rPr>
            </a:br>
            <a:endParaRPr lang="en-US" dirty="0"/>
          </a:p>
        </p:txBody>
      </p:sp>
      <p:sp>
        <p:nvSpPr>
          <p:cNvPr id="7" name="Content Placeholder 6">
            <a:extLst>
              <a:ext uri="{FF2B5EF4-FFF2-40B4-BE49-F238E27FC236}">
                <a16:creationId xmlns:a16="http://schemas.microsoft.com/office/drawing/2014/main" id="{149533A3-51D9-6B01-0E2E-C65388656B63}"/>
              </a:ext>
            </a:extLst>
          </p:cNvPr>
          <p:cNvSpPr>
            <a:spLocks noGrp="1"/>
          </p:cNvSpPr>
          <p:nvPr>
            <p:ph sz="half" idx="2"/>
          </p:nvPr>
        </p:nvSpPr>
        <p:spPr>
          <a:xfrm>
            <a:off x="6805534" y="1825625"/>
            <a:ext cx="4548265" cy="4351338"/>
          </a:xfrm>
        </p:spPr>
        <p:txBody>
          <a:bodyPr>
            <a:normAutofit fontScale="70000" lnSpcReduction="20000"/>
          </a:bodyPr>
          <a:lstStyle/>
          <a:p>
            <a:pPr marR="0" indent="0" algn="just">
              <a:lnSpc>
                <a:spcPct val="150000"/>
              </a:lnSpc>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Insights: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buFont typeface="Symbol" panose="05050102010706020507" pitchFamily="18" charset="2"/>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Product Preference Differences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 bar plots show clear distinctions in product category preferences across clusters. For instance, some clusters have high spending on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MntWines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suggesting these customers may value premium or luxury products. Clusters with higher spending on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MntMeatProducts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could represent more value-conscious customers who prioritize practical purchases over indulgence.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trategic Promotions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These insights can guide product-level marketing strategies. For example, clusters that show lower spending in certain categories could be targeted with cross-selling efforts or promotions to increase their average spend.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8" name="Picture 2">
            <a:extLst>
              <a:ext uri="{FF2B5EF4-FFF2-40B4-BE49-F238E27FC236}">
                <a16:creationId xmlns:a16="http://schemas.microsoft.com/office/drawing/2014/main" id="{FE05977A-D7CD-0A1B-2025-6E8351A38CF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199" y="1825625"/>
            <a:ext cx="596733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642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CFAC5-F9D3-EE39-88A8-1AB8B60D5B05}"/>
              </a:ext>
            </a:extLst>
          </p:cNvPr>
          <p:cNvSpPr>
            <a:spLocks noGrp="1"/>
          </p:cNvSpPr>
          <p:nvPr>
            <p:ph type="title"/>
          </p:nvPr>
        </p:nvSpPr>
        <p:spPr/>
        <p:txBody>
          <a:bodyPr>
            <a:normAutofit/>
          </a:bodyPr>
          <a:lstStyle/>
          <a:p>
            <a:r>
              <a:rPr lang="en-US" b="1" dirty="0">
                <a:effectLst/>
                <a:ea typeface="Calibri" panose="020F0502020204030204" pitchFamily="34" charset="0"/>
              </a:rPr>
              <a:t>Cluster Characteristics and Analysis</a:t>
            </a:r>
            <a:endParaRPr lang="en-US" dirty="0"/>
          </a:p>
        </p:txBody>
      </p:sp>
      <p:sp>
        <p:nvSpPr>
          <p:cNvPr id="3" name="Content Placeholder 2">
            <a:extLst>
              <a:ext uri="{FF2B5EF4-FFF2-40B4-BE49-F238E27FC236}">
                <a16:creationId xmlns:a16="http://schemas.microsoft.com/office/drawing/2014/main" id="{BD6D90AA-3424-B1BA-5BBF-EFE993B8677A}"/>
              </a:ext>
            </a:extLst>
          </p:cNvPr>
          <p:cNvSpPr>
            <a:spLocks noGrp="1"/>
          </p:cNvSpPr>
          <p:nvPr>
            <p:ph idx="1"/>
          </p:nvPr>
        </p:nvSpPr>
        <p:spPr/>
        <p:txBody>
          <a:bodyPr>
            <a:normAutofit lnSpcReduction="10000"/>
          </a:bodyPr>
          <a:lstStyle/>
          <a:p>
            <a:pPr marL="0" indent="0">
              <a:buNone/>
            </a:pPr>
            <a:r>
              <a:rPr lang="en-US" sz="2400" b="1" kern="100" dirty="0">
                <a:effectLst/>
                <a:ea typeface="Calibri" panose="020F0502020204030204" pitchFamily="34" charset="0"/>
                <a:cs typeface="Times New Roman" panose="02020603050405020304" pitchFamily="18" charset="0"/>
              </a:rPr>
              <a:t>1. Cluster Size</a:t>
            </a:r>
            <a:r>
              <a:rPr lang="en-US" sz="2400" kern="100" dirty="0">
                <a:effectLst/>
                <a:ea typeface="Calibri" panose="020F0502020204030204" pitchFamily="34" charset="0"/>
                <a:cs typeface="Times New Roman" panose="02020603050405020304" pitchFamily="18" charset="0"/>
              </a:rPr>
              <a:t>: Number of customers in each cluster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400" kern="100" dirty="0">
                <a:effectLst/>
                <a:ea typeface="Calibri" panose="020F0502020204030204" pitchFamily="34" charset="0"/>
                <a:cs typeface="Times New Roman" panose="02020603050405020304" pitchFamily="18" charset="0"/>
              </a:rPr>
              <a:t>Table  presents the number of customers in each cluster, providing insights into the distribution and relative size of each customer segment identified through clustering analysis.</a:t>
            </a:r>
          </a:p>
          <a:p>
            <a:pPr marL="0" indent="0">
              <a:buNone/>
            </a:pPr>
            <a:endParaRPr lang="en-US" dirty="0"/>
          </a:p>
        </p:txBody>
      </p:sp>
      <p:graphicFrame>
        <p:nvGraphicFramePr>
          <p:cNvPr id="8" name="Table 7">
            <a:extLst>
              <a:ext uri="{FF2B5EF4-FFF2-40B4-BE49-F238E27FC236}">
                <a16:creationId xmlns:a16="http://schemas.microsoft.com/office/drawing/2014/main" id="{7F346E1C-7295-DC68-C2F6-879C20CE6778}"/>
              </a:ext>
            </a:extLst>
          </p:cNvPr>
          <p:cNvGraphicFramePr>
            <a:graphicFrameLocks noGrp="1"/>
          </p:cNvGraphicFramePr>
          <p:nvPr>
            <p:extLst>
              <p:ext uri="{D42A27DB-BD31-4B8C-83A1-F6EECF244321}">
                <p14:modId xmlns:p14="http://schemas.microsoft.com/office/powerpoint/2010/main" val="4147555247"/>
              </p:ext>
            </p:extLst>
          </p:nvPr>
        </p:nvGraphicFramePr>
        <p:xfrm>
          <a:off x="2203553" y="2353457"/>
          <a:ext cx="7030388" cy="2368445"/>
        </p:xfrm>
        <a:graphic>
          <a:graphicData uri="http://schemas.openxmlformats.org/drawingml/2006/table">
            <a:tbl>
              <a:tblPr firstRow="1" firstCol="1" bandRow="1">
                <a:tableStyleId>{5C22544A-7EE6-4342-B048-85BDC9FD1C3A}</a:tableStyleId>
              </a:tblPr>
              <a:tblGrid>
                <a:gridCol w="3515194">
                  <a:extLst>
                    <a:ext uri="{9D8B030D-6E8A-4147-A177-3AD203B41FA5}">
                      <a16:colId xmlns:a16="http://schemas.microsoft.com/office/drawing/2014/main" val="2273898272"/>
                    </a:ext>
                  </a:extLst>
                </a:gridCol>
                <a:gridCol w="3515194">
                  <a:extLst>
                    <a:ext uri="{9D8B030D-6E8A-4147-A177-3AD203B41FA5}">
                      <a16:colId xmlns:a16="http://schemas.microsoft.com/office/drawing/2014/main" val="1678976773"/>
                    </a:ext>
                  </a:extLst>
                </a:gridCol>
              </a:tblGrid>
              <a:tr h="473689">
                <a:tc>
                  <a:txBody>
                    <a:bodyPr/>
                    <a:lstStyle/>
                    <a:p>
                      <a:pPr marL="457200" marR="0" algn="just">
                        <a:lnSpc>
                          <a:spcPct val="150000"/>
                        </a:lnSpc>
                        <a:spcAft>
                          <a:spcPts val="800"/>
                        </a:spcAft>
                      </a:pPr>
                      <a:r>
                        <a:rPr lang="en-US" sz="1200" kern="100">
                          <a:effectLst/>
                        </a:rPr>
                        <a:t>Cluster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algn="just">
                        <a:lnSpc>
                          <a:spcPct val="150000"/>
                        </a:lnSpc>
                        <a:spcAft>
                          <a:spcPts val="800"/>
                        </a:spcAft>
                      </a:pPr>
                      <a:r>
                        <a:rPr lang="en-US" sz="1200" kern="100">
                          <a:effectLst/>
                        </a:rPr>
                        <a:t>Number of customers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3999744"/>
                  </a:ext>
                </a:extLst>
              </a:tr>
              <a:tr h="473689">
                <a:tc>
                  <a:txBody>
                    <a:bodyPr/>
                    <a:lstStyle/>
                    <a:p>
                      <a:pPr marL="457200" marR="0" algn="just">
                        <a:lnSpc>
                          <a:spcPct val="150000"/>
                        </a:lnSpc>
                        <a:spcAft>
                          <a:spcPts val="800"/>
                        </a:spcAft>
                      </a:pPr>
                      <a:r>
                        <a:rPr lang="en-US" sz="1200" kern="100">
                          <a:effectLst/>
                        </a:rPr>
                        <a:t>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algn="just">
                        <a:lnSpc>
                          <a:spcPct val="150000"/>
                        </a:lnSpc>
                        <a:spcAft>
                          <a:spcPts val="800"/>
                        </a:spcAft>
                      </a:pPr>
                      <a:r>
                        <a:rPr lang="en-US" sz="1200" kern="100" dirty="0">
                          <a:effectLst/>
                        </a:rPr>
                        <a:t>637</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6138418"/>
                  </a:ext>
                </a:extLst>
              </a:tr>
              <a:tr h="473689">
                <a:tc>
                  <a:txBody>
                    <a:bodyPr/>
                    <a:lstStyle/>
                    <a:p>
                      <a:pPr marL="457200" marR="0" algn="just">
                        <a:lnSpc>
                          <a:spcPct val="150000"/>
                        </a:lnSpc>
                        <a:spcAft>
                          <a:spcPts val="800"/>
                        </a:spcAft>
                      </a:pPr>
                      <a:r>
                        <a:rPr lang="en-US" sz="1200" kern="100" dirty="0">
                          <a:effectLst/>
                        </a:rPr>
                        <a:t>1</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algn="just">
                        <a:lnSpc>
                          <a:spcPct val="150000"/>
                        </a:lnSpc>
                        <a:spcAft>
                          <a:spcPts val="800"/>
                        </a:spcAft>
                      </a:pPr>
                      <a:r>
                        <a:rPr lang="en-US" sz="1200" kern="100">
                          <a:effectLst/>
                        </a:rPr>
                        <a:t>481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9563265"/>
                  </a:ext>
                </a:extLst>
              </a:tr>
              <a:tr h="473689">
                <a:tc>
                  <a:txBody>
                    <a:bodyPr/>
                    <a:lstStyle/>
                    <a:p>
                      <a:pPr marL="457200" marR="0" algn="just">
                        <a:lnSpc>
                          <a:spcPct val="150000"/>
                        </a:lnSpc>
                        <a:spcAft>
                          <a:spcPts val="800"/>
                        </a:spcAft>
                      </a:pPr>
                      <a:r>
                        <a:rPr lang="en-US" sz="1200" kern="100">
                          <a:effectLst/>
                        </a:rPr>
                        <a:t>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algn="just">
                        <a:lnSpc>
                          <a:spcPct val="150000"/>
                        </a:lnSpc>
                        <a:spcAft>
                          <a:spcPts val="800"/>
                        </a:spcAft>
                      </a:pPr>
                      <a:r>
                        <a:rPr lang="en-US" sz="1200" kern="100">
                          <a:effectLst/>
                        </a:rPr>
                        <a:t>637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805891"/>
                  </a:ext>
                </a:extLst>
              </a:tr>
              <a:tr h="473689">
                <a:tc>
                  <a:txBody>
                    <a:bodyPr/>
                    <a:lstStyle/>
                    <a:p>
                      <a:pPr marL="457200" marR="0" algn="just">
                        <a:lnSpc>
                          <a:spcPct val="150000"/>
                        </a:lnSpc>
                        <a:spcAft>
                          <a:spcPts val="800"/>
                        </a:spcAft>
                      </a:pPr>
                      <a:r>
                        <a:rPr lang="en-US" sz="1200" kern="100">
                          <a:effectLst/>
                        </a:rPr>
                        <a:t>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algn="just">
                        <a:lnSpc>
                          <a:spcPct val="150000"/>
                        </a:lnSpc>
                        <a:spcAft>
                          <a:spcPts val="800"/>
                        </a:spcAft>
                      </a:pPr>
                      <a:r>
                        <a:rPr lang="en-US" sz="1200" kern="100" dirty="0">
                          <a:effectLst/>
                        </a:rPr>
                        <a:t>485</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8285878"/>
                  </a:ext>
                </a:extLst>
              </a:tr>
            </a:tbl>
          </a:graphicData>
        </a:graphic>
      </p:graphicFrame>
    </p:spTree>
    <p:extLst>
      <p:ext uri="{BB962C8B-B14F-4D97-AF65-F5344CB8AC3E}">
        <p14:creationId xmlns:p14="http://schemas.microsoft.com/office/powerpoint/2010/main" val="1785149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16D98D-A701-35FF-77ED-8BE7BEBFFFF1}"/>
              </a:ext>
            </a:extLst>
          </p:cNvPr>
          <p:cNvSpPr>
            <a:spLocks noGrp="1"/>
          </p:cNvSpPr>
          <p:nvPr>
            <p:ph idx="1"/>
          </p:nvPr>
        </p:nvSpPr>
        <p:spPr>
          <a:xfrm>
            <a:off x="838200" y="869430"/>
            <a:ext cx="10515600" cy="5307533"/>
          </a:xfrm>
        </p:spPr>
        <p:txBody>
          <a:bodyPr>
            <a:normAutofit lnSpcReduction="10000"/>
          </a:bodyPr>
          <a:lstStyle/>
          <a:p>
            <a:pPr marL="0" indent="0">
              <a:buNone/>
            </a:pPr>
            <a:r>
              <a:rPr lang="en-US" sz="2400" b="1" kern="100" dirty="0">
                <a:effectLst/>
                <a:ea typeface="Calibri" panose="020F0502020204030204" pitchFamily="34" charset="0"/>
                <a:cs typeface="Times New Roman" panose="02020603050405020304" pitchFamily="18" charset="0"/>
              </a:rPr>
              <a:t>2.</a:t>
            </a:r>
            <a:r>
              <a:rPr lang="en-US" sz="2400" kern="100" dirty="0">
                <a:effectLst/>
                <a:ea typeface="Calibri" panose="020F0502020204030204" pitchFamily="34" charset="0"/>
                <a:cs typeface="Times New Roman" panose="02020603050405020304" pitchFamily="18" charset="0"/>
              </a:rPr>
              <a:t> </a:t>
            </a:r>
            <a:r>
              <a:rPr lang="en-US" sz="2400" b="1" kern="100" dirty="0">
                <a:effectLst/>
                <a:ea typeface="Calibri" panose="020F0502020204030204" pitchFamily="34" charset="0"/>
                <a:cs typeface="Times New Roman" panose="02020603050405020304" pitchFamily="18" charset="0"/>
              </a:rPr>
              <a:t>Average RFM Scores</a:t>
            </a:r>
            <a:r>
              <a:rPr lang="en-US" sz="2400" kern="100" dirty="0">
                <a:effectLst/>
                <a:ea typeface="Calibri" panose="020F0502020204030204" pitchFamily="34" charset="0"/>
                <a:cs typeface="Times New Roman" panose="02020603050405020304" pitchFamily="18" charset="0"/>
              </a:rPr>
              <a:t>: Mean values for each cluster, facilitating clear comparisons.</a:t>
            </a:r>
          </a:p>
          <a:p>
            <a:pPr marL="0" indent="0">
              <a:buNone/>
            </a:pPr>
            <a:endParaRPr lang="en-US" sz="2400" kern="100" dirty="0">
              <a:ea typeface="Calibri" panose="020F0502020204030204" pitchFamily="34" charset="0"/>
              <a:cs typeface="Times New Roman" panose="02020603050405020304" pitchFamily="18" charset="0"/>
            </a:endParaRPr>
          </a:p>
          <a:p>
            <a:pPr marL="0" indent="0">
              <a:buNone/>
            </a:pPr>
            <a:endParaRPr lang="en-US" sz="2400" kern="100" dirty="0">
              <a:effectLst/>
              <a:ea typeface="Calibri" panose="020F0502020204030204" pitchFamily="34" charset="0"/>
              <a:cs typeface="Times New Roman" panose="02020603050405020304" pitchFamily="18" charset="0"/>
            </a:endParaRPr>
          </a:p>
          <a:p>
            <a:pPr marL="0" indent="0">
              <a:buNone/>
            </a:pPr>
            <a:endParaRPr lang="en-US" sz="2400" kern="100" dirty="0">
              <a:ea typeface="Calibri" panose="020F0502020204030204" pitchFamily="34" charset="0"/>
              <a:cs typeface="Times New Roman" panose="02020603050405020304" pitchFamily="18" charset="0"/>
            </a:endParaRPr>
          </a:p>
          <a:p>
            <a:pPr marL="0" indent="0">
              <a:buNone/>
            </a:pPr>
            <a:endParaRPr lang="en-US" sz="2400" kern="100" dirty="0">
              <a:effectLst/>
              <a:ea typeface="Calibri" panose="020F0502020204030204" pitchFamily="34" charset="0"/>
              <a:cs typeface="Times New Roman" panose="02020603050405020304" pitchFamily="18" charset="0"/>
            </a:endParaRPr>
          </a:p>
          <a:p>
            <a:pPr marL="0" indent="0">
              <a:buNone/>
            </a:pPr>
            <a:endParaRPr lang="en-US" sz="2400" kern="100" dirty="0">
              <a:ea typeface="Calibri" panose="020F0502020204030204" pitchFamily="34" charset="0"/>
              <a:cs typeface="Times New Roman" panose="02020603050405020304" pitchFamily="18" charset="0"/>
            </a:endParaRPr>
          </a:p>
          <a:p>
            <a:pPr marL="0" indent="0">
              <a:buNone/>
            </a:pPr>
            <a:endParaRPr lang="en-US" sz="2400" kern="100" dirty="0">
              <a:effectLst/>
              <a:ea typeface="Calibri" panose="020F0502020204030204" pitchFamily="34" charset="0"/>
              <a:cs typeface="Times New Roman" panose="02020603050405020304" pitchFamily="18" charset="0"/>
            </a:endParaRPr>
          </a:p>
          <a:p>
            <a:pPr marL="0" indent="0">
              <a:buNone/>
            </a:pPr>
            <a:endParaRPr lang="en-US" sz="2400" kern="100" dirty="0">
              <a:ea typeface="Calibri" panose="020F0502020204030204" pitchFamily="34" charset="0"/>
              <a:cs typeface="Times New Roman" panose="02020603050405020304" pitchFamily="18" charset="0"/>
            </a:endParaRPr>
          </a:p>
          <a:p>
            <a:pPr marL="0" indent="0">
              <a:buNone/>
            </a:pPr>
            <a:endParaRPr lang="en-US" sz="2400" kern="100" dirty="0">
              <a:effectLst/>
              <a:ea typeface="Calibri" panose="020F0502020204030204" pitchFamily="34" charset="0"/>
              <a:cs typeface="Times New Roman" panose="02020603050405020304" pitchFamily="18" charset="0"/>
            </a:endParaRPr>
          </a:p>
          <a:p>
            <a:pPr marL="0" indent="0">
              <a:buNone/>
            </a:pPr>
            <a:r>
              <a:rPr lang="en-US" sz="2400" kern="100" dirty="0">
                <a:effectLst/>
                <a:ea typeface="Calibri" panose="020F0502020204030204" pitchFamily="34" charset="0"/>
                <a:cs typeface="Times New Roman" panose="02020603050405020304" pitchFamily="18" charset="0"/>
              </a:rPr>
              <a:t>Table displays the average Recency, Frequency, and Monetary (RFM) scores for each customer cluster, allowing for a comparative analysis of customer engagement and value across different segments.</a:t>
            </a:r>
          </a:p>
          <a:p>
            <a:pPr marL="0" indent="0">
              <a:buNone/>
            </a:pPr>
            <a:endParaRPr lang="en-US" sz="2400" kern="100" dirty="0">
              <a:effectLst/>
              <a:ea typeface="Calibri" panose="020F0502020204030204" pitchFamily="34" charset="0"/>
              <a:cs typeface="Times New Roman" panose="02020603050405020304" pitchFamily="18" charset="0"/>
            </a:endParaRPr>
          </a:p>
          <a:p>
            <a:pPr marL="0" indent="0">
              <a:buNone/>
            </a:pPr>
            <a:endParaRPr lang="en-US" dirty="0"/>
          </a:p>
        </p:txBody>
      </p:sp>
      <p:graphicFrame>
        <p:nvGraphicFramePr>
          <p:cNvPr id="4" name="Table 3">
            <a:extLst>
              <a:ext uri="{FF2B5EF4-FFF2-40B4-BE49-F238E27FC236}">
                <a16:creationId xmlns:a16="http://schemas.microsoft.com/office/drawing/2014/main" id="{0165B8EE-6D42-5C94-A4B8-0286BE7BDBF1}"/>
              </a:ext>
            </a:extLst>
          </p:cNvPr>
          <p:cNvGraphicFramePr>
            <a:graphicFrameLocks noGrp="1"/>
          </p:cNvGraphicFramePr>
          <p:nvPr>
            <p:extLst>
              <p:ext uri="{D42A27DB-BD31-4B8C-83A1-F6EECF244321}">
                <p14:modId xmlns:p14="http://schemas.microsoft.com/office/powerpoint/2010/main" val="2032312888"/>
              </p:ext>
            </p:extLst>
          </p:nvPr>
        </p:nvGraphicFramePr>
        <p:xfrm>
          <a:off x="1454047" y="1603948"/>
          <a:ext cx="8634333" cy="2983044"/>
        </p:xfrm>
        <a:graphic>
          <a:graphicData uri="http://schemas.openxmlformats.org/drawingml/2006/table">
            <a:tbl>
              <a:tblPr firstRow="1" firstCol="1" bandRow="1">
                <a:tableStyleId>{5C22544A-7EE6-4342-B048-85BDC9FD1C3A}</a:tableStyleId>
              </a:tblPr>
              <a:tblGrid>
                <a:gridCol w="2128252">
                  <a:extLst>
                    <a:ext uri="{9D8B030D-6E8A-4147-A177-3AD203B41FA5}">
                      <a16:colId xmlns:a16="http://schemas.microsoft.com/office/drawing/2014/main" val="3955079756"/>
                    </a:ext>
                  </a:extLst>
                </a:gridCol>
                <a:gridCol w="2148663">
                  <a:extLst>
                    <a:ext uri="{9D8B030D-6E8A-4147-A177-3AD203B41FA5}">
                      <a16:colId xmlns:a16="http://schemas.microsoft.com/office/drawing/2014/main" val="2328001770"/>
                    </a:ext>
                  </a:extLst>
                </a:gridCol>
                <a:gridCol w="2191748">
                  <a:extLst>
                    <a:ext uri="{9D8B030D-6E8A-4147-A177-3AD203B41FA5}">
                      <a16:colId xmlns:a16="http://schemas.microsoft.com/office/drawing/2014/main" val="3913733757"/>
                    </a:ext>
                  </a:extLst>
                </a:gridCol>
                <a:gridCol w="2165670">
                  <a:extLst>
                    <a:ext uri="{9D8B030D-6E8A-4147-A177-3AD203B41FA5}">
                      <a16:colId xmlns:a16="http://schemas.microsoft.com/office/drawing/2014/main" val="1618593747"/>
                    </a:ext>
                  </a:extLst>
                </a:gridCol>
              </a:tblGrid>
              <a:tr h="1031788">
                <a:tc>
                  <a:txBody>
                    <a:bodyPr/>
                    <a:lstStyle/>
                    <a:p>
                      <a:pPr marL="457200" marR="0" algn="just">
                        <a:lnSpc>
                          <a:spcPct val="150000"/>
                        </a:lnSpc>
                        <a:spcAft>
                          <a:spcPts val="800"/>
                        </a:spcAft>
                      </a:pPr>
                      <a:r>
                        <a:rPr lang="en-US" sz="1200" kern="100">
                          <a:effectLst/>
                        </a:rPr>
                        <a:t>Cluster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algn="just">
                        <a:lnSpc>
                          <a:spcPct val="150000"/>
                        </a:lnSpc>
                        <a:spcAft>
                          <a:spcPts val="800"/>
                        </a:spcAft>
                      </a:pPr>
                      <a:r>
                        <a:rPr lang="en-US" sz="1200" kern="100">
                          <a:effectLst/>
                        </a:rPr>
                        <a:t>Average Recency (days)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algn="just">
                        <a:lnSpc>
                          <a:spcPct val="150000"/>
                        </a:lnSpc>
                        <a:spcAft>
                          <a:spcPts val="800"/>
                        </a:spcAft>
                      </a:pPr>
                      <a:r>
                        <a:rPr lang="en-US" sz="1200" kern="100">
                          <a:effectLst/>
                        </a:rPr>
                        <a:t>Average Frequency (purchases)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algn="just">
                        <a:lnSpc>
                          <a:spcPct val="150000"/>
                        </a:lnSpc>
                        <a:spcAft>
                          <a:spcPts val="800"/>
                        </a:spcAft>
                      </a:pPr>
                      <a:r>
                        <a:rPr lang="en-US" sz="1200" kern="100">
                          <a:effectLst/>
                        </a:rPr>
                        <a:t>Average Monetary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2398900"/>
                  </a:ext>
                </a:extLst>
              </a:tr>
              <a:tr h="487814">
                <a:tc>
                  <a:txBody>
                    <a:bodyPr/>
                    <a:lstStyle/>
                    <a:p>
                      <a:pPr marL="457200" marR="0" algn="just">
                        <a:lnSpc>
                          <a:spcPct val="150000"/>
                        </a:lnSpc>
                        <a:spcAft>
                          <a:spcPts val="800"/>
                        </a:spcAft>
                      </a:pPr>
                      <a:r>
                        <a:rPr lang="en-US" sz="1200" kern="100">
                          <a:effectLst/>
                        </a:rPr>
                        <a:t>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algn="just">
                        <a:lnSpc>
                          <a:spcPct val="150000"/>
                        </a:lnSpc>
                        <a:spcAft>
                          <a:spcPts val="800"/>
                        </a:spcAft>
                      </a:pPr>
                      <a:r>
                        <a:rPr lang="en-US" sz="1200" kern="100">
                          <a:effectLst/>
                        </a:rPr>
                        <a:t>24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algn="just">
                        <a:lnSpc>
                          <a:spcPct val="150000"/>
                        </a:lnSpc>
                        <a:spcAft>
                          <a:spcPts val="800"/>
                        </a:spcAft>
                      </a:pPr>
                      <a:r>
                        <a:rPr lang="en-US" sz="1200" kern="100">
                          <a:effectLst/>
                        </a:rPr>
                        <a:t>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algn="just">
                        <a:lnSpc>
                          <a:spcPct val="150000"/>
                        </a:lnSpc>
                        <a:spcAft>
                          <a:spcPts val="800"/>
                        </a:spcAft>
                      </a:pPr>
                      <a:r>
                        <a:rPr lang="en-US" sz="1200" kern="100">
                          <a:effectLst/>
                        </a:rPr>
                        <a:t>109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129152"/>
                  </a:ext>
                </a:extLst>
              </a:tr>
              <a:tr h="487814">
                <a:tc>
                  <a:txBody>
                    <a:bodyPr/>
                    <a:lstStyle/>
                    <a:p>
                      <a:pPr marL="457200" marR="0" algn="just">
                        <a:lnSpc>
                          <a:spcPct val="150000"/>
                        </a:lnSpc>
                        <a:spcAft>
                          <a:spcPts val="800"/>
                        </a:spcAft>
                      </a:pPr>
                      <a:r>
                        <a:rPr lang="en-US" sz="1200" kern="10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algn="just">
                        <a:lnSpc>
                          <a:spcPct val="150000"/>
                        </a:lnSpc>
                        <a:spcAft>
                          <a:spcPts val="800"/>
                        </a:spcAft>
                      </a:pPr>
                      <a:r>
                        <a:rPr lang="en-US" sz="1200" kern="100" dirty="0">
                          <a:effectLst/>
                        </a:rPr>
                        <a:t>73</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algn="just">
                        <a:lnSpc>
                          <a:spcPct val="150000"/>
                        </a:lnSpc>
                        <a:spcAft>
                          <a:spcPts val="800"/>
                        </a:spcAft>
                      </a:pPr>
                      <a:r>
                        <a:rPr lang="en-US" sz="1200" kern="100" dirty="0">
                          <a:effectLst/>
                        </a:rPr>
                        <a:t>11</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algn="just">
                        <a:lnSpc>
                          <a:spcPct val="150000"/>
                        </a:lnSpc>
                        <a:spcAft>
                          <a:spcPts val="800"/>
                        </a:spcAft>
                      </a:pPr>
                      <a:r>
                        <a:rPr lang="en-US" sz="1200" kern="100">
                          <a:effectLst/>
                        </a:rPr>
                        <a:t>1,047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0901974"/>
                  </a:ext>
                </a:extLst>
              </a:tr>
              <a:tr h="487814">
                <a:tc>
                  <a:txBody>
                    <a:bodyPr/>
                    <a:lstStyle/>
                    <a:p>
                      <a:pPr marL="457200" marR="0" algn="just">
                        <a:lnSpc>
                          <a:spcPct val="150000"/>
                        </a:lnSpc>
                        <a:spcAft>
                          <a:spcPts val="800"/>
                        </a:spcAft>
                      </a:pPr>
                      <a:r>
                        <a:rPr lang="en-US" sz="1200" kern="100">
                          <a:effectLst/>
                        </a:rPr>
                        <a:t>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algn="just">
                        <a:lnSpc>
                          <a:spcPct val="150000"/>
                        </a:lnSpc>
                        <a:spcAft>
                          <a:spcPts val="800"/>
                        </a:spcAft>
                      </a:pPr>
                      <a:r>
                        <a:rPr lang="en-US" sz="1200" kern="100">
                          <a:effectLst/>
                        </a:rPr>
                        <a:t>75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algn="just">
                        <a:lnSpc>
                          <a:spcPct val="150000"/>
                        </a:lnSpc>
                        <a:spcAft>
                          <a:spcPts val="800"/>
                        </a:spcAft>
                      </a:pPr>
                      <a:r>
                        <a:rPr lang="en-US" sz="1200" kern="100">
                          <a:effectLst/>
                        </a:rPr>
                        <a:t>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algn="just">
                        <a:lnSpc>
                          <a:spcPct val="150000"/>
                        </a:lnSpc>
                        <a:spcAft>
                          <a:spcPts val="800"/>
                        </a:spcAft>
                      </a:pPr>
                      <a:r>
                        <a:rPr lang="en-US" sz="1200" kern="100">
                          <a:effectLst/>
                        </a:rPr>
                        <a:t>132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0615029"/>
                  </a:ext>
                </a:extLst>
              </a:tr>
              <a:tr h="487814">
                <a:tc>
                  <a:txBody>
                    <a:bodyPr/>
                    <a:lstStyle/>
                    <a:p>
                      <a:pPr marL="457200" marR="0" algn="just">
                        <a:lnSpc>
                          <a:spcPct val="150000"/>
                        </a:lnSpc>
                        <a:spcAft>
                          <a:spcPts val="800"/>
                        </a:spcAft>
                      </a:pPr>
                      <a:r>
                        <a:rPr lang="en-US" sz="1200" kern="100">
                          <a:effectLst/>
                        </a:rPr>
                        <a:t>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algn="just">
                        <a:lnSpc>
                          <a:spcPct val="150000"/>
                        </a:lnSpc>
                        <a:spcAft>
                          <a:spcPts val="800"/>
                        </a:spcAft>
                      </a:pPr>
                      <a:r>
                        <a:rPr lang="en-US" sz="1200" kern="100">
                          <a:effectLst/>
                        </a:rPr>
                        <a:t>24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algn="just">
                        <a:lnSpc>
                          <a:spcPct val="150000"/>
                        </a:lnSpc>
                        <a:spcAft>
                          <a:spcPts val="800"/>
                        </a:spcAft>
                      </a:pPr>
                      <a:r>
                        <a:rPr lang="en-US" sz="1200" kern="100">
                          <a:effectLst/>
                        </a:rPr>
                        <a:t>11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algn="just">
                        <a:lnSpc>
                          <a:spcPct val="150000"/>
                        </a:lnSpc>
                        <a:spcAft>
                          <a:spcPts val="800"/>
                        </a:spcAft>
                      </a:pPr>
                      <a:r>
                        <a:rPr lang="en-US" sz="1200" kern="100" dirty="0">
                          <a:effectLst/>
                        </a:rPr>
                        <a:t>940</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1693289"/>
                  </a:ext>
                </a:extLst>
              </a:tr>
            </a:tbl>
          </a:graphicData>
        </a:graphic>
      </p:graphicFrame>
    </p:spTree>
    <p:extLst>
      <p:ext uri="{BB962C8B-B14F-4D97-AF65-F5344CB8AC3E}">
        <p14:creationId xmlns:p14="http://schemas.microsoft.com/office/powerpoint/2010/main" val="1400504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D371B-FCA1-F6C0-AC66-BBD7D8BDACE9}"/>
              </a:ext>
            </a:extLst>
          </p:cNvPr>
          <p:cNvSpPr>
            <a:spLocks noGrp="1"/>
          </p:cNvSpPr>
          <p:nvPr>
            <p:ph type="title"/>
          </p:nvPr>
        </p:nvSpPr>
        <p:spPr>
          <a:xfrm>
            <a:off x="838200" y="365125"/>
            <a:ext cx="10515600" cy="1103911"/>
          </a:xfrm>
        </p:spPr>
        <p:txBody>
          <a:bodyPr>
            <a:normAutofit/>
          </a:bodyPr>
          <a:lstStyle/>
          <a:p>
            <a:r>
              <a:rPr lang="en-US" b="1" dirty="0">
                <a:effectLst/>
                <a:ea typeface="Calibri" panose="020F0502020204030204" pitchFamily="34" charset="0"/>
              </a:rPr>
              <a:t>Descriptive Labels</a:t>
            </a:r>
            <a:endParaRPr lang="en-US" dirty="0"/>
          </a:p>
        </p:txBody>
      </p:sp>
      <p:sp>
        <p:nvSpPr>
          <p:cNvPr id="3" name="Content Placeholder 2">
            <a:extLst>
              <a:ext uri="{FF2B5EF4-FFF2-40B4-BE49-F238E27FC236}">
                <a16:creationId xmlns:a16="http://schemas.microsoft.com/office/drawing/2014/main" id="{B7459D37-5069-6BBD-B931-5B6F2FE29DC2}"/>
              </a:ext>
            </a:extLst>
          </p:cNvPr>
          <p:cNvSpPr>
            <a:spLocks noGrp="1"/>
          </p:cNvSpPr>
          <p:nvPr>
            <p:ph idx="1"/>
          </p:nvPr>
        </p:nvSpPr>
        <p:spPr>
          <a:xfrm>
            <a:off x="838200" y="1469036"/>
            <a:ext cx="10515600" cy="4707927"/>
          </a:xfrm>
        </p:spPr>
        <p:txBody>
          <a:bodyPr>
            <a:normAutofit/>
          </a:bodyPr>
          <a:lstStyle/>
          <a:p>
            <a:pPr indent="0" algn="just">
              <a:lnSpc>
                <a:spcPct val="100000"/>
              </a:lnSpc>
              <a:spcAft>
                <a:spcPts val="800"/>
              </a:spcAft>
              <a:buNone/>
            </a:pPr>
            <a:r>
              <a:rPr lang="en-US" sz="2600" kern="100" dirty="0">
                <a:effectLst/>
                <a:ea typeface="Calibri" panose="020F0502020204030204" pitchFamily="34" charset="0"/>
                <a:cs typeface="Times New Roman" panose="02020603050405020304" pitchFamily="18" charset="0"/>
              </a:rPr>
              <a:t>Meaningful labels to each cluster based on their characteristics (e.g., "High Value," "At Risk")</a:t>
            </a:r>
            <a:endParaRPr lang="en-US" sz="2400" b="1" kern="100" dirty="0">
              <a:effectLst/>
              <a:ea typeface="Calibri" panose="020F0502020204030204" pitchFamily="34" charset="0"/>
              <a:cs typeface="Times New Roman" panose="02020603050405020304" pitchFamily="18" charset="0"/>
            </a:endParaRPr>
          </a:p>
          <a:p>
            <a:pPr marR="0" indent="0" algn="just">
              <a:lnSpc>
                <a:spcPct val="100000"/>
              </a:lnSpc>
              <a:spcAft>
                <a:spcPts val="800"/>
              </a:spcAft>
              <a:buNone/>
            </a:pPr>
            <a:r>
              <a:rPr lang="en-US" sz="2400" b="1" kern="100" dirty="0">
                <a:effectLst/>
                <a:ea typeface="Calibri" panose="020F0502020204030204" pitchFamily="34" charset="0"/>
                <a:cs typeface="Times New Roman" panose="02020603050405020304" pitchFamily="18" charset="0"/>
              </a:rPr>
              <a:t>Cluster 0: </a:t>
            </a:r>
            <a:r>
              <a:rPr lang="en-US" sz="2400" kern="100" dirty="0">
                <a:effectLst/>
                <a:ea typeface="Calibri" panose="020F0502020204030204" pitchFamily="34" charset="0"/>
                <a:cs typeface="Times New Roman" panose="02020603050405020304" pitchFamily="18" charset="0"/>
              </a:rPr>
              <a:t> Represents </a:t>
            </a:r>
            <a:r>
              <a:rPr lang="en-US" sz="2400" b="1" kern="100" dirty="0">
                <a:effectLst/>
                <a:ea typeface="Calibri" panose="020F0502020204030204" pitchFamily="34" charset="0"/>
                <a:cs typeface="Times New Roman" panose="02020603050405020304" pitchFamily="18" charset="0"/>
              </a:rPr>
              <a:t>low-value customers</a:t>
            </a:r>
            <a:r>
              <a:rPr lang="en-US" sz="2400" kern="100" dirty="0">
                <a:effectLst/>
                <a:ea typeface="Calibri" panose="020F0502020204030204" pitchFamily="34" charset="0"/>
                <a:cs typeface="Times New Roman" panose="02020603050405020304" pitchFamily="18" charset="0"/>
              </a:rPr>
              <a:t> who purchase infrequently and have low monetary contributions. These customers are engaged recently but may require incentives to increase their frequency and spending.</a:t>
            </a:r>
          </a:p>
          <a:p>
            <a:pPr marR="0" indent="0" algn="just">
              <a:lnSpc>
                <a:spcPct val="100000"/>
              </a:lnSpc>
              <a:spcAft>
                <a:spcPts val="800"/>
              </a:spcAft>
              <a:buNone/>
            </a:pPr>
            <a:r>
              <a:rPr lang="en-US" sz="2400" b="1" kern="100" dirty="0">
                <a:effectLst/>
                <a:ea typeface="Calibri" panose="020F0502020204030204" pitchFamily="34" charset="0"/>
                <a:cs typeface="Times New Roman" panose="02020603050405020304" pitchFamily="18" charset="0"/>
              </a:rPr>
              <a:t>Cluster 1:</a:t>
            </a:r>
            <a:r>
              <a:rPr lang="en-US" sz="2400" kern="100" dirty="0">
                <a:effectLst/>
                <a:ea typeface="Calibri" panose="020F0502020204030204" pitchFamily="34" charset="0"/>
                <a:cs typeface="Times New Roman" panose="02020603050405020304" pitchFamily="18" charset="0"/>
              </a:rPr>
              <a:t> Includes </a:t>
            </a:r>
            <a:r>
              <a:rPr lang="en-US" sz="2400" b="1" kern="100" dirty="0">
                <a:effectLst/>
                <a:ea typeface="Calibri" panose="020F0502020204030204" pitchFamily="34" charset="0"/>
                <a:cs typeface="Times New Roman" panose="02020603050405020304" pitchFamily="18" charset="0"/>
              </a:rPr>
              <a:t>high-value, loyal customers</a:t>
            </a:r>
            <a:r>
              <a:rPr lang="en-US" sz="2400" kern="100" dirty="0">
                <a:effectLst/>
                <a:ea typeface="Calibri" panose="020F0502020204030204" pitchFamily="34" charset="0"/>
                <a:cs typeface="Times New Roman" panose="02020603050405020304" pitchFamily="18" charset="0"/>
              </a:rPr>
              <a:t> who have made multiple purchases but haven’t engaged recently. They should be prioritized for loyalty programs and exclusive offers to maintain their loyalty and re-engage them.</a:t>
            </a:r>
          </a:p>
          <a:p>
            <a:pPr>
              <a:lnSpc>
                <a:spcPct val="100000"/>
              </a:lnSpc>
            </a:pPr>
            <a:endParaRPr lang="en-US" sz="2400" dirty="0"/>
          </a:p>
        </p:txBody>
      </p:sp>
    </p:spTree>
    <p:extLst>
      <p:ext uri="{BB962C8B-B14F-4D97-AF65-F5344CB8AC3E}">
        <p14:creationId xmlns:p14="http://schemas.microsoft.com/office/powerpoint/2010/main" val="2270815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D56C0-8013-DA5F-B9DA-1015FDBA1FC9}"/>
              </a:ext>
            </a:extLst>
          </p:cNvPr>
          <p:cNvSpPr>
            <a:spLocks noGrp="1"/>
          </p:cNvSpPr>
          <p:nvPr>
            <p:ph idx="1"/>
          </p:nvPr>
        </p:nvSpPr>
        <p:spPr>
          <a:xfrm>
            <a:off x="838200" y="704538"/>
            <a:ext cx="10515600" cy="5788337"/>
          </a:xfrm>
        </p:spPr>
        <p:txBody>
          <a:bodyPr>
            <a:noAutofit/>
          </a:bodyPr>
          <a:lstStyle/>
          <a:p>
            <a:pPr marR="0" indent="0" algn="just">
              <a:lnSpc>
                <a:spcPct val="100000"/>
              </a:lnSpc>
              <a:spcAft>
                <a:spcPts val="800"/>
              </a:spcAft>
              <a:buNone/>
            </a:pPr>
            <a:endParaRPr lang="en-US" sz="2400" b="1" kern="100" dirty="0">
              <a:effectLst/>
              <a:ea typeface="Calibri" panose="020F0502020204030204" pitchFamily="34" charset="0"/>
              <a:cs typeface="Times New Roman" panose="02020603050405020304" pitchFamily="18" charset="0"/>
            </a:endParaRPr>
          </a:p>
          <a:p>
            <a:pPr marR="0" indent="0" algn="just">
              <a:lnSpc>
                <a:spcPct val="100000"/>
              </a:lnSpc>
              <a:spcAft>
                <a:spcPts val="800"/>
              </a:spcAft>
              <a:buNone/>
            </a:pPr>
            <a:endParaRPr lang="en-US" sz="2400" b="1" kern="100" dirty="0">
              <a:ea typeface="Calibri" panose="020F0502020204030204" pitchFamily="34" charset="0"/>
              <a:cs typeface="Times New Roman" panose="02020603050405020304" pitchFamily="18" charset="0"/>
            </a:endParaRPr>
          </a:p>
          <a:p>
            <a:pPr marR="0" indent="0" algn="just">
              <a:lnSpc>
                <a:spcPct val="100000"/>
              </a:lnSpc>
              <a:spcAft>
                <a:spcPts val="800"/>
              </a:spcAft>
              <a:buNone/>
            </a:pPr>
            <a:r>
              <a:rPr lang="en-US" sz="2400" b="1" kern="100" dirty="0">
                <a:effectLst/>
                <a:ea typeface="Calibri" panose="020F0502020204030204" pitchFamily="34" charset="0"/>
                <a:cs typeface="Times New Roman" panose="02020603050405020304" pitchFamily="18" charset="0"/>
              </a:rPr>
              <a:t>Cluster 2:</a:t>
            </a:r>
            <a:r>
              <a:rPr lang="en-US" sz="2400" kern="100" dirty="0">
                <a:effectLst/>
                <a:ea typeface="Calibri" panose="020F0502020204030204" pitchFamily="34" charset="0"/>
                <a:cs typeface="Times New Roman" panose="02020603050405020304" pitchFamily="18" charset="0"/>
              </a:rPr>
              <a:t> Represents </a:t>
            </a:r>
            <a:r>
              <a:rPr lang="en-US" sz="2400" b="1" kern="100" dirty="0">
                <a:effectLst/>
                <a:ea typeface="Calibri" panose="020F0502020204030204" pitchFamily="34" charset="0"/>
                <a:cs typeface="Times New Roman" panose="02020603050405020304" pitchFamily="18" charset="0"/>
              </a:rPr>
              <a:t>new or occasional customers</a:t>
            </a:r>
            <a:r>
              <a:rPr lang="en-US" sz="2400" kern="100" dirty="0">
                <a:effectLst/>
                <a:ea typeface="Calibri" panose="020F0502020204030204" pitchFamily="34" charset="0"/>
                <a:cs typeface="Times New Roman" panose="02020603050405020304" pitchFamily="18" charset="0"/>
              </a:rPr>
              <a:t> who have made few purchases but show potential for growth. Targeted marketing efforts, such as personalized onboarding strategies, can help encourage more frequent purchases and increase their monetary contributions.</a:t>
            </a:r>
          </a:p>
          <a:p>
            <a:pPr marR="0" indent="0" algn="just">
              <a:lnSpc>
                <a:spcPct val="100000"/>
              </a:lnSpc>
              <a:spcAft>
                <a:spcPts val="800"/>
              </a:spcAft>
              <a:buNone/>
            </a:pPr>
            <a:r>
              <a:rPr lang="en-US" sz="2400" b="1" kern="100" dirty="0">
                <a:effectLst/>
                <a:ea typeface="Calibri" panose="020F0502020204030204" pitchFamily="34" charset="0"/>
                <a:cs typeface="Times New Roman" panose="02020603050405020304" pitchFamily="18" charset="0"/>
              </a:rPr>
              <a:t>Cluster 3:</a:t>
            </a:r>
            <a:r>
              <a:rPr lang="en-US" sz="2400" kern="100" dirty="0">
                <a:effectLst/>
                <a:ea typeface="Calibri" panose="020F0502020204030204" pitchFamily="34" charset="0"/>
                <a:cs typeface="Times New Roman" panose="02020603050405020304" pitchFamily="18" charset="0"/>
              </a:rPr>
              <a:t> Includes </a:t>
            </a:r>
            <a:r>
              <a:rPr lang="en-US" sz="2400" b="1" kern="100" dirty="0">
                <a:effectLst/>
                <a:ea typeface="Calibri" panose="020F0502020204030204" pitchFamily="34" charset="0"/>
                <a:cs typeface="Times New Roman" panose="02020603050405020304" pitchFamily="18" charset="0"/>
              </a:rPr>
              <a:t>high-engagement customers</a:t>
            </a:r>
            <a:r>
              <a:rPr lang="en-US" sz="2400" kern="100" dirty="0">
                <a:effectLst/>
                <a:ea typeface="Calibri" panose="020F0502020204030204" pitchFamily="34" charset="0"/>
                <a:cs typeface="Times New Roman" panose="02020603050405020304" pitchFamily="18" charset="0"/>
              </a:rPr>
              <a:t> who have a higher purchase frequency but may not have high monetary contributions. They require further analysis to determine how to boost their spending and improve overall profitability.</a:t>
            </a:r>
          </a:p>
          <a:p>
            <a:pPr marL="0" indent="0">
              <a:lnSpc>
                <a:spcPct val="100000"/>
              </a:lnSpc>
              <a:buNone/>
            </a:pPr>
            <a:endParaRPr lang="en-US" sz="2400" dirty="0"/>
          </a:p>
        </p:txBody>
      </p:sp>
    </p:spTree>
    <p:extLst>
      <p:ext uri="{BB962C8B-B14F-4D97-AF65-F5344CB8AC3E}">
        <p14:creationId xmlns:p14="http://schemas.microsoft.com/office/powerpoint/2010/main" val="3812604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11EDE-1526-81CB-1DEE-1DCB9E79C2B8}"/>
              </a:ext>
            </a:extLst>
          </p:cNvPr>
          <p:cNvSpPr>
            <a:spLocks noGrp="1"/>
          </p:cNvSpPr>
          <p:nvPr>
            <p:ph type="title"/>
          </p:nvPr>
        </p:nvSpPr>
        <p:spPr/>
        <p:txBody>
          <a:bodyPr/>
          <a:lstStyle/>
          <a:p>
            <a:r>
              <a:rPr lang="en-US" dirty="0"/>
              <a:t>Saved the clustered data</a:t>
            </a:r>
          </a:p>
        </p:txBody>
      </p:sp>
      <p:sp>
        <p:nvSpPr>
          <p:cNvPr id="6" name="Content Placeholder 5">
            <a:extLst>
              <a:ext uri="{FF2B5EF4-FFF2-40B4-BE49-F238E27FC236}">
                <a16:creationId xmlns:a16="http://schemas.microsoft.com/office/drawing/2014/main" id="{88A4AE1C-9C36-0C35-C62D-B9CD2CE8293C}"/>
              </a:ext>
            </a:extLst>
          </p:cNvPr>
          <p:cNvSpPr>
            <a:spLocks noGrp="1"/>
          </p:cNvSpPr>
          <p:nvPr>
            <p:ph idx="1"/>
          </p:nvPr>
        </p:nvSpPr>
        <p:spPr>
          <a:xfrm>
            <a:off x="838200" y="1424066"/>
            <a:ext cx="10515600" cy="4752897"/>
          </a:xfrm>
        </p:spPr>
        <p:txBody>
          <a:bodyPr>
            <a:normAutofit/>
          </a:bodyPr>
          <a:lstStyle/>
          <a:p>
            <a:pPr marL="0" indent="0">
              <a:buNone/>
            </a:pPr>
            <a:endParaRPr lang="en-US" sz="2400" dirty="0">
              <a:effectLst/>
              <a:ea typeface="Calibri" panose="020F0502020204030204" pitchFamily="34" charset="0"/>
            </a:endParaRPr>
          </a:p>
          <a:p>
            <a:pPr marL="0" indent="0">
              <a:buNone/>
            </a:pPr>
            <a:endParaRPr lang="en-US" sz="2400" dirty="0">
              <a:ea typeface="Calibri" panose="020F0502020204030204" pitchFamily="34" charset="0"/>
            </a:endParaRPr>
          </a:p>
          <a:p>
            <a:pPr marL="0" indent="0">
              <a:buNone/>
            </a:pPr>
            <a:endParaRPr lang="en-US" sz="2400" dirty="0">
              <a:effectLst/>
              <a:ea typeface="Calibri" panose="020F0502020204030204" pitchFamily="34" charset="0"/>
            </a:endParaRPr>
          </a:p>
          <a:p>
            <a:pPr marL="0" indent="0">
              <a:buNone/>
            </a:pPr>
            <a:endParaRPr lang="en-US" sz="2400" dirty="0">
              <a:ea typeface="Calibri" panose="020F0502020204030204" pitchFamily="34" charset="0"/>
            </a:endParaRPr>
          </a:p>
          <a:p>
            <a:pPr marL="0" indent="0">
              <a:buNone/>
            </a:pPr>
            <a:endParaRPr lang="en-US" sz="2400" dirty="0">
              <a:effectLst/>
              <a:ea typeface="Calibri" panose="020F0502020204030204" pitchFamily="34" charset="0"/>
            </a:endParaRPr>
          </a:p>
          <a:p>
            <a:pPr marL="0" indent="0">
              <a:buNone/>
            </a:pPr>
            <a:endParaRPr lang="en-US" sz="2400" dirty="0">
              <a:ea typeface="Calibri" panose="020F0502020204030204" pitchFamily="34" charset="0"/>
            </a:endParaRPr>
          </a:p>
          <a:p>
            <a:pPr marL="0" indent="0">
              <a:buNone/>
            </a:pPr>
            <a:endParaRPr lang="en-US" sz="2400" dirty="0">
              <a:effectLst/>
              <a:ea typeface="Calibri" panose="020F0502020204030204" pitchFamily="34" charset="0"/>
            </a:endParaRPr>
          </a:p>
          <a:p>
            <a:pPr marL="0" indent="0">
              <a:buNone/>
            </a:pPr>
            <a:endParaRPr lang="en-US" sz="2400" dirty="0">
              <a:effectLst/>
              <a:ea typeface="Calibri" panose="020F0502020204030204" pitchFamily="34" charset="0"/>
            </a:endParaRPr>
          </a:p>
          <a:p>
            <a:pPr marL="0" indent="0">
              <a:buNone/>
            </a:pPr>
            <a:r>
              <a:rPr lang="en-US" sz="2400" dirty="0">
                <a:effectLst/>
                <a:ea typeface="Calibri" panose="020F0502020204030204" pitchFamily="34" charset="0"/>
              </a:rPr>
              <a:t>Saved cluster file Screenshot shows a screenshot of the newly created clustered CSV file named 'cluster-file,' which includes the calculated Frequency and Monetary values, along with the cluster assignments for each customer</a:t>
            </a:r>
            <a:endParaRPr lang="en-US" sz="2400" dirty="0"/>
          </a:p>
        </p:txBody>
      </p:sp>
      <p:pic>
        <p:nvPicPr>
          <p:cNvPr id="10" name="Picture 9">
            <a:extLst>
              <a:ext uri="{FF2B5EF4-FFF2-40B4-BE49-F238E27FC236}">
                <a16:creationId xmlns:a16="http://schemas.microsoft.com/office/drawing/2014/main" id="{B17A1E28-6E99-63B7-F344-946674270F3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3849" y="1690688"/>
            <a:ext cx="8499423" cy="3256066"/>
          </a:xfrm>
          <a:prstGeom prst="rect">
            <a:avLst/>
          </a:prstGeom>
          <a:noFill/>
          <a:ln>
            <a:noFill/>
          </a:ln>
        </p:spPr>
      </p:pic>
    </p:spTree>
    <p:extLst>
      <p:ext uri="{BB962C8B-B14F-4D97-AF65-F5344CB8AC3E}">
        <p14:creationId xmlns:p14="http://schemas.microsoft.com/office/powerpoint/2010/main" val="43550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6BFFFA-7463-0E10-9DFC-23564B1C52D4}"/>
              </a:ext>
            </a:extLst>
          </p:cNvPr>
          <p:cNvSpPr>
            <a:spLocks noGrp="1"/>
          </p:cNvSpPr>
          <p:nvPr>
            <p:ph type="title"/>
          </p:nvPr>
        </p:nvSpPr>
        <p:spPr>
          <a:xfrm>
            <a:off x="1003091" y="2418777"/>
            <a:ext cx="10515600" cy="1325563"/>
          </a:xfrm>
          <a:noFill/>
        </p:spPr>
        <p:txBody>
          <a:bodyPr/>
          <a:lstStyle/>
          <a:p>
            <a:pPr algn="ctr"/>
            <a:r>
              <a:rPr lang="en-US" dirty="0"/>
              <a:t>Thank you</a:t>
            </a:r>
          </a:p>
        </p:txBody>
      </p:sp>
    </p:spTree>
    <p:extLst>
      <p:ext uri="{BB962C8B-B14F-4D97-AF65-F5344CB8AC3E}">
        <p14:creationId xmlns:p14="http://schemas.microsoft.com/office/powerpoint/2010/main" val="2955432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A3B3-4E63-CCEA-ABB7-C0A0EFE6FE4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9C3D564-066E-17E6-FDC0-D8555A7B7A75}"/>
              </a:ext>
            </a:extLst>
          </p:cNvPr>
          <p:cNvSpPr>
            <a:spLocks noGrp="1"/>
          </p:cNvSpPr>
          <p:nvPr>
            <p:ph idx="1"/>
          </p:nvPr>
        </p:nvSpPr>
        <p:spPr/>
        <p:txBody>
          <a:bodyPr>
            <a:normAutofit/>
          </a:bodyPr>
          <a:lstStyle/>
          <a:p>
            <a:r>
              <a:rPr lang="en-IN" sz="2400" i="0" kern="100" dirty="0">
                <a:effectLst/>
                <a:ea typeface="Calibri Light" panose="020F0302020204030204" pitchFamily="34" charset="0"/>
                <a:cs typeface="Calibri Light" panose="020F0302020204030204" pitchFamily="34" charset="0"/>
              </a:rPr>
              <a:t>Machine learning is the field of artificial intelligence that enables computers to learn from and make decisions based on data. </a:t>
            </a:r>
          </a:p>
          <a:p>
            <a:r>
              <a:rPr lang="en-IN" sz="2400" i="0" kern="100" dirty="0">
                <a:effectLst/>
                <a:ea typeface="Calibri Light" panose="020F0302020204030204" pitchFamily="34" charset="0"/>
                <a:cs typeface="Calibri Light" panose="020F0302020204030204" pitchFamily="34" charset="0"/>
              </a:rPr>
              <a:t>Instead of being explicitly programmed to perform specific tasks, machine learning algorithms use statistical techniques to identify patterns in data, allowing the system to improve its performance over time with experience.</a:t>
            </a:r>
            <a:r>
              <a:rPr lang="en-US" sz="2400" kern="0" spc="-39" dirty="0">
                <a:ea typeface="Open Sans" pitchFamily="34" charset="-122"/>
                <a:cs typeface="Open Sans" pitchFamily="34" charset="-120"/>
              </a:rPr>
              <a:t> </a:t>
            </a:r>
          </a:p>
          <a:p>
            <a:r>
              <a:rPr lang="en-US" sz="2400" dirty="0"/>
              <a:t>Machine learning models can adapt to new data without human intervention, making them flexible for changing situations.</a:t>
            </a:r>
            <a:endParaRPr lang="en-US" sz="2400" kern="0" spc="-39" dirty="0">
              <a:ea typeface="Open Sans" pitchFamily="34" charset="-122"/>
              <a:cs typeface="Open Sans" pitchFamily="34" charset="-120"/>
            </a:endParaRPr>
          </a:p>
          <a:p>
            <a:r>
              <a:rPr lang="en-US" sz="2400" dirty="0"/>
              <a:t>This project leverages K-Means clustering, an unsupervised machine learning algorithm, to analyze customer transaction data and segment customers into meaningful groups.</a:t>
            </a:r>
          </a:p>
        </p:txBody>
      </p:sp>
    </p:spTree>
    <p:extLst>
      <p:ext uri="{BB962C8B-B14F-4D97-AF65-F5344CB8AC3E}">
        <p14:creationId xmlns:p14="http://schemas.microsoft.com/office/powerpoint/2010/main" val="3335359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BB10C-C530-49D3-E8DD-817491F9E5F6}"/>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25E38E62-64C8-5E91-7B6E-86D5B01D65FA}"/>
              </a:ext>
            </a:extLst>
          </p:cNvPr>
          <p:cNvSpPr>
            <a:spLocks noGrp="1"/>
          </p:cNvSpPr>
          <p:nvPr>
            <p:ph idx="1"/>
          </p:nvPr>
        </p:nvSpPr>
        <p:spPr/>
        <p:txBody>
          <a:bodyPr>
            <a:normAutofit fontScale="85000" lnSpcReduction="10000"/>
          </a:bodyPr>
          <a:lstStyle/>
          <a:p>
            <a:r>
              <a:rPr lang="en-US" dirty="0"/>
              <a:t>To Identify Customer Groups: Segment customers into distinct groups based on their purchasing behaviors, including recency, frequency, and monetary value.</a:t>
            </a:r>
          </a:p>
          <a:p>
            <a:r>
              <a:rPr lang="en-US" dirty="0"/>
              <a:t> To Enhance Targeted Marketing: Develop targeted marketing strategies tailored to each customer segment to improve engagement and conversion rates.</a:t>
            </a:r>
          </a:p>
          <a:p>
            <a:r>
              <a:rPr lang="en-US" dirty="0"/>
              <a:t>To Improve Customer Retention: Recognize high-value customers and design loyalty programs to enhance retention and increase customer lifetime value.</a:t>
            </a:r>
          </a:p>
          <a:p>
            <a:r>
              <a:rPr lang="en-US" dirty="0"/>
              <a:t>To Optimize Marketing Resources: Allocate marketing resources more efficiently by focusing efforts on the most profitable customer segments.</a:t>
            </a:r>
          </a:p>
          <a:p>
            <a:r>
              <a:rPr lang="en-US" dirty="0"/>
              <a:t>To Provide Business Insights: Generate actionable insights from customer data to inform strategic business decisions and improve overall marketing effectiveness.</a:t>
            </a:r>
          </a:p>
        </p:txBody>
      </p:sp>
    </p:spTree>
    <p:extLst>
      <p:ext uri="{BB962C8B-B14F-4D97-AF65-F5344CB8AC3E}">
        <p14:creationId xmlns:p14="http://schemas.microsoft.com/office/powerpoint/2010/main" val="2415537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4E2E2-0C59-79A1-DBEC-BE958F191EFC}"/>
              </a:ext>
            </a:extLst>
          </p:cNvPr>
          <p:cNvSpPr>
            <a:spLocks noGrp="1"/>
          </p:cNvSpPr>
          <p:nvPr>
            <p:ph type="title"/>
          </p:nvPr>
        </p:nvSpPr>
        <p:spPr>
          <a:xfrm>
            <a:off x="838200" y="119921"/>
            <a:ext cx="10515600" cy="652071"/>
          </a:xfrm>
        </p:spPr>
        <p:txBody>
          <a:bodyPr>
            <a:noAutofit/>
          </a:bodyPr>
          <a:lstStyle/>
          <a:p>
            <a:r>
              <a:rPr lang="en-IN" kern="100" dirty="0">
                <a:effectLst/>
                <a:ea typeface="DengXian Light" panose="02010600030101010101" pitchFamily="2" charset="-122"/>
                <a:cs typeface="Angsana New" panose="02020603050405020304" pitchFamily="18" charset="-34"/>
              </a:rPr>
              <a:t>Literature</a:t>
            </a:r>
            <a:r>
              <a:rPr lang="en-IN" b="1" kern="100" dirty="0">
                <a:effectLst/>
                <a:ea typeface="DengXian Light" panose="02010600030101010101" pitchFamily="2" charset="-122"/>
                <a:cs typeface="Angsana New" panose="02020603050405020304" pitchFamily="18" charset="-34"/>
              </a:rPr>
              <a:t> </a:t>
            </a:r>
            <a:r>
              <a:rPr lang="en-IN" kern="100" dirty="0">
                <a:effectLst/>
                <a:ea typeface="DengXian Light" panose="02010600030101010101" pitchFamily="2" charset="-122"/>
                <a:cs typeface="Angsana New" panose="02020603050405020304" pitchFamily="18" charset="-34"/>
              </a:rPr>
              <a:t>survey</a:t>
            </a:r>
            <a:endParaRPr lang="en-US" dirty="0"/>
          </a:p>
        </p:txBody>
      </p:sp>
      <p:graphicFrame>
        <p:nvGraphicFramePr>
          <p:cNvPr id="7" name="Content Placeholder 6">
            <a:extLst>
              <a:ext uri="{FF2B5EF4-FFF2-40B4-BE49-F238E27FC236}">
                <a16:creationId xmlns:a16="http://schemas.microsoft.com/office/drawing/2014/main" id="{1F0F7513-C79C-8402-A32C-3A5CBEA56820}"/>
              </a:ext>
            </a:extLst>
          </p:cNvPr>
          <p:cNvGraphicFramePr>
            <a:graphicFrameLocks noGrp="1"/>
          </p:cNvGraphicFramePr>
          <p:nvPr>
            <p:ph idx="1"/>
            <p:extLst>
              <p:ext uri="{D42A27DB-BD31-4B8C-83A1-F6EECF244321}">
                <p14:modId xmlns:p14="http://schemas.microsoft.com/office/powerpoint/2010/main" val="700046263"/>
              </p:ext>
            </p:extLst>
          </p:nvPr>
        </p:nvGraphicFramePr>
        <p:xfrm>
          <a:off x="838200" y="899410"/>
          <a:ext cx="10515600" cy="5486181"/>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620552860"/>
                    </a:ext>
                  </a:extLst>
                </a:gridCol>
                <a:gridCol w="2628900">
                  <a:extLst>
                    <a:ext uri="{9D8B030D-6E8A-4147-A177-3AD203B41FA5}">
                      <a16:colId xmlns:a16="http://schemas.microsoft.com/office/drawing/2014/main" val="447679537"/>
                    </a:ext>
                  </a:extLst>
                </a:gridCol>
                <a:gridCol w="2628900">
                  <a:extLst>
                    <a:ext uri="{9D8B030D-6E8A-4147-A177-3AD203B41FA5}">
                      <a16:colId xmlns:a16="http://schemas.microsoft.com/office/drawing/2014/main" val="4159360525"/>
                    </a:ext>
                  </a:extLst>
                </a:gridCol>
                <a:gridCol w="2628900">
                  <a:extLst>
                    <a:ext uri="{9D8B030D-6E8A-4147-A177-3AD203B41FA5}">
                      <a16:colId xmlns:a16="http://schemas.microsoft.com/office/drawing/2014/main" val="2214295927"/>
                    </a:ext>
                  </a:extLst>
                </a:gridCol>
              </a:tblGrid>
              <a:tr h="824459">
                <a:tc>
                  <a:txBody>
                    <a:bodyPr/>
                    <a:lstStyle/>
                    <a:p>
                      <a:pPr marL="0" marR="0" algn="l">
                        <a:lnSpc>
                          <a:spcPct val="107000"/>
                        </a:lnSpc>
                        <a:spcBef>
                          <a:spcPts val="200"/>
                        </a:spcBef>
                        <a:spcAft>
                          <a:spcPts val="0"/>
                        </a:spcAft>
                      </a:pPr>
                      <a:r>
                        <a:rPr lang="en-IN" sz="1400" b="1" i="0" kern="100" dirty="0">
                          <a:solidFill>
                            <a:schemeClr val="tx1"/>
                          </a:solidFill>
                          <a:effectLst/>
                          <a:latin typeface="Calibri Light" panose="020F0302020204030204" pitchFamily="34" charset="0"/>
                          <a:ea typeface="DengXian Light" panose="02010600030101010101" pitchFamily="2" charset="-122"/>
                          <a:cs typeface="Angsana New" panose="02020603050405020304" pitchFamily="18" charset="-34"/>
                        </a:rPr>
                        <a:t>Author Name</a:t>
                      </a:r>
                      <a:endParaRPr lang="en-US" sz="1400" b="1" i="1" kern="100" dirty="0">
                        <a:solidFill>
                          <a:schemeClr val="tx1"/>
                        </a:solidFill>
                        <a:effectLst/>
                        <a:latin typeface="Calibri" panose="020F0502020204030204" pitchFamily="34" charset="0"/>
                        <a:ea typeface="DengXian Light" panose="02010600030101010101" pitchFamily="2" charset="-122"/>
                        <a:cs typeface="Cordia New" panose="020B0304020202020204" pitchFamily="34" charset="-34"/>
                      </a:endParaRPr>
                    </a:p>
                  </a:txBody>
                  <a:tcPr marL="68580" marR="68580" marT="0" marB="0" anchor="ctr">
                    <a:solidFill>
                      <a:schemeClr val="bg1">
                        <a:lumMod val="85000"/>
                      </a:schemeClr>
                    </a:solidFill>
                  </a:tcPr>
                </a:tc>
                <a:tc>
                  <a:txBody>
                    <a:bodyPr/>
                    <a:lstStyle/>
                    <a:p>
                      <a:pPr marL="0" marR="0" algn="l">
                        <a:lnSpc>
                          <a:spcPct val="107000"/>
                        </a:lnSpc>
                        <a:spcBef>
                          <a:spcPts val="200"/>
                        </a:spcBef>
                        <a:spcAft>
                          <a:spcPts val="0"/>
                        </a:spcAft>
                      </a:pPr>
                      <a:r>
                        <a:rPr lang="en-IN" sz="1400" b="1" i="0" kern="100" dirty="0">
                          <a:solidFill>
                            <a:schemeClr val="tx1"/>
                          </a:solidFill>
                          <a:effectLst/>
                          <a:latin typeface="Calibri Light" panose="020F0302020204030204" pitchFamily="34" charset="0"/>
                          <a:ea typeface="DengXian Light" panose="02010600030101010101" pitchFamily="2" charset="-122"/>
                          <a:cs typeface="Angsana New" panose="02020603050405020304" pitchFamily="18" charset="-34"/>
                        </a:rPr>
                        <a:t>Algorithm</a:t>
                      </a:r>
                      <a:endParaRPr lang="en-US" sz="1400" b="1" i="1" kern="100" dirty="0">
                        <a:solidFill>
                          <a:schemeClr val="tx1"/>
                        </a:solidFill>
                        <a:effectLst/>
                        <a:latin typeface="Calibri" panose="020F0502020204030204" pitchFamily="34" charset="0"/>
                        <a:ea typeface="DengXian Light" panose="02010600030101010101" pitchFamily="2" charset="-122"/>
                        <a:cs typeface="Cordia New" panose="020B0304020202020204" pitchFamily="34" charset="-34"/>
                      </a:endParaRPr>
                    </a:p>
                  </a:txBody>
                  <a:tcPr marL="68580" marR="68580" marT="0" marB="0" anchor="ctr">
                    <a:solidFill>
                      <a:schemeClr val="bg1">
                        <a:lumMod val="85000"/>
                      </a:schemeClr>
                    </a:solidFill>
                  </a:tcPr>
                </a:tc>
                <a:tc>
                  <a:txBody>
                    <a:bodyPr/>
                    <a:lstStyle/>
                    <a:p>
                      <a:pPr marL="0" marR="0" algn="l">
                        <a:lnSpc>
                          <a:spcPct val="107000"/>
                        </a:lnSpc>
                        <a:spcBef>
                          <a:spcPts val="200"/>
                        </a:spcBef>
                        <a:spcAft>
                          <a:spcPts val="0"/>
                        </a:spcAft>
                      </a:pPr>
                      <a:r>
                        <a:rPr lang="en-IN" sz="1400" b="1" i="0" kern="100" dirty="0">
                          <a:solidFill>
                            <a:schemeClr val="tx1"/>
                          </a:solidFill>
                          <a:effectLst/>
                          <a:latin typeface="Calibri Light" panose="020F0302020204030204" pitchFamily="34" charset="0"/>
                          <a:ea typeface="DengXian Light" panose="02010600030101010101" pitchFamily="2" charset="-122"/>
                          <a:cs typeface="Angsana New" panose="02020603050405020304" pitchFamily="18" charset="-34"/>
                        </a:rPr>
                        <a:t>Description</a:t>
                      </a:r>
                      <a:endParaRPr lang="en-US" sz="1400" b="1" i="1" kern="100" dirty="0">
                        <a:solidFill>
                          <a:schemeClr val="tx1"/>
                        </a:solidFill>
                        <a:effectLst/>
                        <a:latin typeface="Calibri" panose="020F0502020204030204" pitchFamily="34" charset="0"/>
                        <a:ea typeface="DengXian Light" panose="02010600030101010101" pitchFamily="2" charset="-122"/>
                        <a:cs typeface="Cordia New" panose="020B0304020202020204" pitchFamily="34" charset="-34"/>
                      </a:endParaRPr>
                    </a:p>
                  </a:txBody>
                  <a:tcPr marL="68580" marR="68580" marT="0" marB="0" anchor="ctr">
                    <a:solidFill>
                      <a:schemeClr val="bg1">
                        <a:lumMod val="85000"/>
                      </a:schemeClr>
                    </a:solidFill>
                  </a:tcPr>
                </a:tc>
                <a:tc>
                  <a:txBody>
                    <a:bodyPr/>
                    <a:lstStyle/>
                    <a:p>
                      <a:pPr marL="0" marR="0" algn="l">
                        <a:lnSpc>
                          <a:spcPct val="107000"/>
                        </a:lnSpc>
                        <a:spcBef>
                          <a:spcPts val="200"/>
                        </a:spcBef>
                        <a:spcAft>
                          <a:spcPts val="0"/>
                        </a:spcAft>
                      </a:pPr>
                      <a:r>
                        <a:rPr lang="en-IN" sz="1400" b="1" i="0" kern="100" dirty="0">
                          <a:solidFill>
                            <a:schemeClr val="tx1"/>
                          </a:solidFill>
                          <a:effectLst/>
                          <a:latin typeface="Calibri Light" panose="020F0302020204030204" pitchFamily="34" charset="0"/>
                          <a:ea typeface="DengXian Light" panose="02010600030101010101" pitchFamily="2" charset="-122"/>
                          <a:cs typeface="Angsana New" panose="02020603050405020304" pitchFamily="18" charset="-34"/>
                        </a:rPr>
                        <a:t>Output</a:t>
                      </a:r>
                      <a:endParaRPr lang="en-US" sz="1400" b="1" i="1" kern="100" dirty="0">
                        <a:solidFill>
                          <a:schemeClr val="tx1"/>
                        </a:solidFill>
                        <a:effectLst/>
                        <a:latin typeface="Calibri" panose="020F0502020204030204" pitchFamily="34" charset="0"/>
                        <a:ea typeface="DengXian Light" panose="02010600030101010101" pitchFamily="2" charset="-122"/>
                        <a:cs typeface="Cordia New" panose="020B0304020202020204" pitchFamily="34" charset="-34"/>
                      </a:endParaRPr>
                    </a:p>
                  </a:txBody>
                  <a:tcPr marL="68580" marR="68580" marT="0" marB="0" anchor="ctr">
                    <a:solidFill>
                      <a:schemeClr val="bg1">
                        <a:lumMod val="85000"/>
                      </a:schemeClr>
                    </a:solidFill>
                  </a:tcPr>
                </a:tc>
                <a:extLst>
                  <a:ext uri="{0D108BD9-81ED-4DB2-BD59-A6C34878D82A}">
                    <a16:rowId xmlns:a16="http://schemas.microsoft.com/office/drawing/2014/main" val="1219760741"/>
                  </a:ext>
                </a:extLst>
              </a:tr>
              <a:tr h="929422">
                <a:tc>
                  <a:txBody>
                    <a:bodyPr/>
                    <a:lstStyle/>
                    <a:p>
                      <a:pPr marL="0" marR="0" algn="l">
                        <a:lnSpc>
                          <a:spcPct val="107000"/>
                        </a:lnSpc>
                        <a:spcBef>
                          <a:spcPts val="200"/>
                        </a:spcBef>
                        <a:spcAft>
                          <a:spcPts val="0"/>
                        </a:spcAft>
                      </a:pPr>
                      <a:r>
                        <a:rPr lang="en-IN" sz="1100" b="1" i="0" kern="100" dirty="0">
                          <a:solidFill>
                            <a:schemeClr val="tx1"/>
                          </a:solidFill>
                          <a:effectLst/>
                          <a:latin typeface="Calibri" panose="020F0502020204030204" pitchFamily="34" charset="0"/>
                          <a:ea typeface="DengXian Light" panose="02010600030101010101" pitchFamily="2" charset="-122"/>
                          <a:cs typeface="Cordia New" panose="020B0304020202020204" pitchFamily="34" charset="-34"/>
                        </a:rPr>
                        <a:t>A. Jain, M. Murty, P. Flynn</a:t>
                      </a:r>
                      <a:endParaRPr lang="en-US" sz="1100" b="1" i="1" kern="100" dirty="0">
                        <a:solidFill>
                          <a:schemeClr val="tx1"/>
                        </a:solidFill>
                        <a:effectLst/>
                        <a:latin typeface="Calibri" panose="020F0502020204030204" pitchFamily="34" charset="0"/>
                        <a:ea typeface="DengXian Light" panose="02010600030101010101" pitchFamily="2" charset="-122"/>
                        <a:cs typeface="Cordia New" panose="020B0304020202020204" pitchFamily="34" charset="-34"/>
                      </a:endParaRPr>
                    </a:p>
                  </a:txBody>
                  <a:tcPr marL="9525" marR="9525" marT="9525" marB="9525">
                    <a:solidFill>
                      <a:schemeClr val="bg1">
                        <a:lumMod val="85000"/>
                      </a:schemeClr>
                    </a:solidFill>
                  </a:tcPr>
                </a:tc>
                <a:tc>
                  <a:txBody>
                    <a:bodyPr/>
                    <a:lstStyle/>
                    <a:p>
                      <a:pPr marL="0" marR="0" algn="l">
                        <a:lnSpc>
                          <a:spcPct val="107000"/>
                        </a:lnSpc>
                        <a:spcBef>
                          <a:spcPts val="200"/>
                        </a:spcBef>
                        <a:spcAft>
                          <a:spcPts val="0"/>
                        </a:spcAft>
                      </a:pPr>
                      <a:r>
                        <a:rPr lang="en-IN" sz="1100" b="1" i="0" kern="100" dirty="0">
                          <a:solidFill>
                            <a:schemeClr val="tx1"/>
                          </a:solidFill>
                          <a:effectLst/>
                          <a:latin typeface="Calibri" panose="020F0502020204030204" pitchFamily="34" charset="0"/>
                          <a:ea typeface="DengXian Light" panose="02010600030101010101" pitchFamily="2" charset="-122"/>
                          <a:cs typeface="Cordia New" panose="020B0304020202020204" pitchFamily="34" charset="-34"/>
                        </a:rPr>
                        <a:t>K-means Clustering</a:t>
                      </a:r>
                      <a:endParaRPr lang="en-US" sz="1100" b="1" i="1" kern="100" dirty="0">
                        <a:solidFill>
                          <a:schemeClr val="tx1"/>
                        </a:solidFill>
                        <a:effectLst/>
                        <a:latin typeface="Calibri" panose="020F0502020204030204" pitchFamily="34" charset="0"/>
                        <a:ea typeface="DengXian Light" panose="02010600030101010101" pitchFamily="2" charset="-122"/>
                        <a:cs typeface="Cordia New" panose="020B0304020202020204" pitchFamily="34" charset="-34"/>
                      </a:endParaRPr>
                    </a:p>
                  </a:txBody>
                  <a:tcPr marL="68580" marR="68580" marT="0" marB="0">
                    <a:solidFill>
                      <a:schemeClr val="bg1">
                        <a:lumMod val="85000"/>
                      </a:schemeClr>
                    </a:solidFill>
                  </a:tcPr>
                </a:tc>
                <a:tc>
                  <a:txBody>
                    <a:bodyPr/>
                    <a:lstStyle/>
                    <a:p>
                      <a:pPr marL="0" marR="0" algn="l">
                        <a:lnSpc>
                          <a:spcPct val="107000"/>
                        </a:lnSpc>
                        <a:spcBef>
                          <a:spcPts val="200"/>
                        </a:spcBef>
                        <a:spcAft>
                          <a:spcPts val="0"/>
                        </a:spcAft>
                      </a:pPr>
                      <a:r>
                        <a:rPr lang="en-IN" sz="1100" b="1" i="0" kern="100">
                          <a:solidFill>
                            <a:schemeClr val="tx1"/>
                          </a:solidFill>
                          <a:effectLst/>
                          <a:latin typeface="Calibri" panose="020F0502020204030204" pitchFamily="34" charset="0"/>
                          <a:ea typeface="DengXian Light" panose="02010600030101010101" pitchFamily="2" charset="-122"/>
                          <a:cs typeface="Cordia New" panose="020B0304020202020204" pitchFamily="34" charset="-34"/>
                        </a:rPr>
                        <a:t>Focuses on enhancements to the K-means algorithm, including improved initialization and centroid selection, to optimize clustering outcomes for customer segmentation.</a:t>
                      </a:r>
                      <a:endParaRPr lang="en-US" sz="1100" b="1" i="1" kern="100">
                        <a:solidFill>
                          <a:schemeClr val="tx1"/>
                        </a:solidFill>
                        <a:effectLst/>
                        <a:latin typeface="Calibri" panose="020F0502020204030204" pitchFamily="34" charset="0"/>
                        <a:ea typeface="DengXian Light" panose="02010600030101010101" pitchFamily="2" charset="-122"/>
                        <a:cs typeface="Cordia New" panose="020B0304020202020204" pitchFamily="34" charset="-34"/>
                      </a:endParaRPr>
                    </a:p>
                  </a:txBody>
                  <a:tcPr marL="68580" marR="68580" marT="0" marB="0">
                    <a:solidFill>
                      <a:schemeClr val="bg1">
                        <a:lumMod val="85000"/>
                      </a:schemeClr>
                    </a:solidFill>
                  </a:tcPr>
                </a:tc>
                <a:tc>
                  <a:txBody>
                    <a:bodyPr/>
                    <a:lstStyle/>
                    <a:p>
                      <a:pPr marL="0" marR="0" algn="l">
                        <a:lnSpc>
                          <a:spcPct val="107000"/>
                        </a:lnSpc>
                        <a:spcBef>
                          <a:spcPts val="200"/>
                        </a:spcBef>
                        <a:spcAft>
                          <a:spcPts val="0"/>
                        </a:spcAft>
                      </a:pPr>
                      <a:r>
                        <a:rPr lang="en-IN" sz="1100" b="1" i="0" kern="100" dirty="0">
                          <a:solidFill>
                            <a:schemeClr val="tx1"/>
                          </a:solidFill>
                          <a:effectLst/>
                          <a:latin typeface="Calibri" panose="020F0502020204030204" pitchFamily="34" charset="0"/>
                          <a:ea typeface="DengXian Light" panose="02010600030101010101" pitchFamily="2" charset="-122"/>
                          <a:cs typeface="Cordia New" panose="020B0304020202020204" pitchFamily="34" charset="-34"/>
                        </a:rPr>
                        <a:t>Improved clustering accuracy and more meaningful customer segments.</a:t>
                      </a:r>
                      <a:endParaRPr lang="en-US" sz="1100" b="1" i="1" kern="100" dirty="0">
                        <a:solidFill>
                          <a:schemeClr val="tx1"/>
                        </a:solidFill>
                        <a:effectLst/>
                        <a:latin typeface="Calibri" panose="020F0502020204030204" pitchFamily="34" charset="0"/>
                        <a:ea typeface="DengXian Light" panose="02010600030101010101" pitchFamily="2" charset="-122"/>
                        <a:cs typeface="Cordia New" panose="020B0304020202020204" pitchFamily="34" charset="-34"/>
                      </a:endParaRPr>
                    </a:p>
                  </a:txBody>
                  <a:tcPr marL="68580" marR="68580" marT="0" marB="0">
                    <a:solidFill>
                      <a:schemeClr val="bg1">
                        <a:lumMod val="85000"/>
                      </a:schemeClr>
                    </a:solidFill>
                  </a:tcPr>
                </a:tc>
                <a:extLst>
                  <a:ext uri="{0D108BD9-81ED-4DB2-BD59-A6C34878D82A}">
                    <a16:rowId xmlns:a16="http://schemas.microsoft.com/office/drawing/2014/main" val="1108060044"/>
                  </a:ext>
                </a:extLst>
              </a:tr>
              <a:tr h="919933">
                <a:tc>
                  <a:txBody>
                    <a:bodyPr/>
                    <a:lstStyle/>
                    <a:p>
                      <a:pPr marL="0" marR="0" algn="l">
                        <a:lnSpc>
                          <a:spcPct val="107000"/>
                        </a:lnSpc>
                        <a:spcBef>
                          <a:spcPts val="200"/>
                        </a:spcBef>
                        <a:spcAft>
                          <a:spcPts val="0"/>
                        </a:spcAft>
                      </a:pPr>
                      <a:r>
                        <a:rPr lang="en-IN" sz="1100" b="1" i="0" kern="100">
                          <a:solidFill>
                            <a:schemeClr val="tx1"/>
                          </a:solidFill>
                          <a:effectLst/>
                          <a:latin typeface="Calibri" panose="020F0502020204030204" pitchFamily="34" charset="0"/>
                          <a:ea typeface="DengXian Light" panose="02010600030101010101" pitchFamily="2" charset="-122"/>
                          <a:cs typeface="Cordia New" panose="020B0304020202020204" pitchFamily="34" charset="-34"/>
                        </a:rPr>
                        <a:t>J. Han, M. Kamber, J. Pei</a:t>
                      </a:r>
                      <a:endParaRPr lang="en-US" sz="1100" b="1" i="1" kern="100">
                        <a:solidFill>
                          <a:schemeClr val="tx1"/>
                        </a:solidFill>
                        <a:effectLst/>
                        <a:latin typeface="Calibri" panose="020F0502020204030204" pitchFamily="34" charset="0"/>
                        <a:ea typeface="DengXian Light" panose="02010600030101010101" pitchFamily="2" charset="-122"/>
                        <a:cs typeface="Cordia New" panose="020B0304020202020204" pitchFamily="34" charset="-34"/>
                      </a:endParaRPr>
                    </a:p>
                  </a:txBody>
                  <a:tcPr marL="68580" marR="68580" marT="0" marB="0">
                    <a:solidFill>
                      <a:schemeClr val="bg1">
                        <a:lumMod val="85000"/>
                      </a:schemeClr>
                    </a:solidFill>
                  </a:tcPr>
                </a:tc>
                <a:tc>
                  <a:txBody>
                    <a:bodyPr/>
                    <a:lstStyle/>
                    <a:p>
                      <a:pPr marL="0" marR="0" algn="l">
                        <a:lnSpc>
                          <a:spcPct val="107000"/>
                        </a:lnSpc>
                        <a:spcBef>
                          <a:spcPts val="200"/>
                        </a:spcBef>
                        <a:spcAft>
                          <a:spcPts val="0"/>
                        </a:spcAft>
                      </a:pPr>
                      <a:r>
                        <a:rPr lang="en-IN" sz="1100" b="1" i="0" kern="100" dirty="0">
                          <a:solidFill>
                            <a:schemeClr val="tx1"/>
                          </a:solidFill>
                          <a:effectLst/>
                          <a:latin typeface="Calibri" panose="020F0502020204030204" pitchFamily="34" charset="0"/>
                          <a:ea typeface="DengXian Light" panose="02010600030101010101" pitchFamily="2" charset="-122"/>
                          <a:cs typeface="Cordia New" panose="020B0304020202020204" pitchFamily="34" charset="-34"/>
                        </a:rPr>
                        <a:t>DBSCAN (Density-Based Spatial Clustering of Applications with Noise)</a:t>
                      </a:r>
                      <a:endParaRPr lang="en-US" sz="1100" b="1" i="1" kern="100" dirty="0">
                        <a:solidFill>
                          <a:schemeClr val="tx1"/>
                        </a:solidFill>
                        <a:effectLst/>
                        <a:latin typeface="Calibri" panose="020F0502020204030204" pitchFamily="34" charset="0"/>
                        <a:ea typeface="DengXian Light" panose="02010600030101010101" pitchFamily="2" charset="-122"/>
                        <a:cs typeface="Cordia New" panose="020B0304020202020204" pitchFamily="34" charset="-34"/>
                      </a:endParaRPr>
                    </a:p>
                  </a:txBody>
                  <a:tcPr marL="68580" marR="68580" marT="0" marB="0">
                    <a:solidFill>
                      <a:schemeClr val="bg1">
                        <a:lumMod val="85000"/>
                      </a:schemeClr>
                    </a:solidFill>
                  </a:tcPr>
                </a:tc>
                <a:tc>
                  <a:txBody>
                    <a:bodyPr/>
                    <a:lstStyle/>
                    <a:p>
                      <a:pPr marL="0" marR="0" algn="l">
                        <a:lnSpc>
                          <a:spcPct val="107000"/>
                        </a:lnSpc>
                        <a:spcBef>
                          <a:spcPts val="200"/>
                        </a:spcBef>
                        <a:spcAft>
                          <a:spcPts val="0"/>
                        </a:spcAft>
                      </a:pPr>
                      <a:r>
                        <a:rPr lang="en-IN" sz="1100" b="1" i="0" kern="100" dirty="0">
                          <a:solidFill>
                            <a:schemeClr val="tx1"/>
                          </a:solidFill>
                          <a:effectLst/>
                          <a:latin typeface="Calibri" panose="020F0502020204030204" pitchFamily="34" charset="0"/>
                          <a:ea typeface="DengXian Light" panose="02010600030101010101" pitchFamily="2" charset="-122"/>
                          <a:cs typeface="Cordia New" panose="020B0304020202020204" pitchFamily="34" charset="-34"/>
                        </a:rPr>
                        <a:t>Applies DBSCAN to customer segmentation, highlighting its ability to discover clusters of varying shapes and densities without needing to specify the number of clusters in advance.</a:t>
                      </a:r>
                      <a:endParaRPr lang="en-US" sz="1100" b="1" i="1" kern="100" dirty="0">
                        <a:solidFill>
                          <a:schemeClr val="tx1"/>
                        </a:solidFill>
                        <a:effectLst/>
                        <a:latin typeface="Calibri" panose="020F0502020204030204" pitchFamily="34" charset="0"/>
                        <a:ea typeface="DengXian Light" panose="02010600030101010101" pitchFamily="2" charset="-122"/>
                        <a:cs typeface="Cordia New" panose="020B0304020202020204" pitchFamily="34" charset="-34"/>
                      </a:endParaRPr>
                    </a:p>
                  </a:txBody>
                  <a:tcPr marL="68580" marR="68580" marT="0" marB="0">
                    <a:solidFill>
                      <a:schemeClr val="bg1">
                        <a:lumMod val="85000"/>
                      </a:schemeClr>
                    </a:solidFill>
                  </a:tcPr>
                </a:tc>
                <a:tc>
                  <a:txBody>
                    <a:bodyPr/>
                    <a:lstStyle/>
                    <a:p>
                      <a:pPr marL="0" marR="0" algn="l">
                        <a:lnSpc>
                          <a:spcPct val="107000"/>
                        </a:lnSpc>
                        <a:spcBef>
                          <a:spcPts val="200"/>
                        </a:spcBef>
                        <a:spcAft>
                          <a:spcPts val="0"/>
                        </a:spcAft>
                      </a:pPr>
                      <a:r>
                        <a:rPr lang="en-IN" sz="1100" b="1" i="0" kern="100" dirty="0">
                          <a:solidFill>
                            <a:schemeClr val="tx1"/>
                          </a:solidFill>
                          <a:effectLst/>
                          <a:latin typeface="Calibri" panose="020F0502020204030204" pitchFamily="34" charset="0"/>
                          <a:ea typeface="DengXian Light" panose="02010600030101010101" pitchFamily="2" charset="-122"/>
                          <a:cs typeface="Cordia New" panose="020B0304020202020204" pitchFamily="34" charset="-34"/>
                        </a:rPr>
                        <a:t>Identification of customer segments with varying densities and irregular shapes.</a:t>
                      </a:r>
                      <a:endParaRPr lang="en-US" sz="1100" b="1" i="1" kern="100" dirty="0">
                        <a:solidFill>
                          <a:schemeClr val="tx1"/>
                        </a:solidFill>
                        <a:effectLst/>
                        <a:latin typeface="Calibri" panose="020F0502020204030204" pitchFamily="34" charset="0"/>
                        <a:ea typeface="DengXian Light" panose="02010600030101010101" pitchFamily="2" charset="-122"/>
                        <a:cs typeface="Cordia New" panose="020B0304020202020204" pitchFamily="34" charset="-34"/>
                      </a:endParaRPr>
                    </a:p>
                  </a:txBody>
                  <a:tcPr marL="68580" marR="68580" marT="0" marB="0">
                    <a:solidFill>
                      <a:schemeClr val="bg1">
                        <a:lumMod val="85000"/>
                      </a:schemeClr>
                    </a:solidFill>
                  </a:tcPr>
                </a:tc>
                <a:extLst>
                  <a:ext uri="{0D108BD9-81ED-4DB2-BD59-A6C34878D82A}">
                    <a16:rowId xmlns:a16="http://schemas.microsoft.com/office/drawing/2014/main" val="895763515"/>
                  </a:ext>
                </a:extLst>
              </a:tr>
              <a:tr h="919933">
                <a:tc>
                  <a:txBody>
                    <a:bodyPr/>
                    <a:lstStyle/>
                    <a:p>
                      <a:pPr marL="0" marR="0" algn="l">
                        <a:lnSpc>
                          <a:spcPct val="107000"/>
                        </a:lnSpc>
                        <a:spcBef>
                          <a:spcPts val="200"/>
                        </a:spcBef>
                        <a:spcAft>
                          <a:spcPts val="0"/>
                        </a:spcAft>
                      </a:pPr>
                      <a:r>
                        <a:rPr lang="en-IN" sz="1100" b="1" i="0" kern="100" dirty="0">
                          <a:solidFill>
                            <a:schemeClr val="tx1"/>
                          </a:solidFill>
                          <a:effectLst/>
                          <a:latin typeface="Calibri" panose="020F0502020204030204" pitchFamily="34" charset="0"/>
                          <a:ea typeface="DengXian Light" panose="02010600030101010101" pitchFamily="2" charset="-122"/>
                          <a:cs typeface="Cordia New" panose="020B0304020202020204" pitchFamily="34" charset="-34"/>
                        </a:rPr>
                        <a:t>R. A. Johnson, A. W. Scott</a:t>
                      </a:r>
                      <a:endParaRPr lang="en-US" sz="1100" b="1" i="1" kern="100" dirty="0">
                        <a:solidFill>
                          <a:schemeClr val="tx1"/>
                        </a:solidFill>
                        <a:effectLst/>
                        <a:latin typeface="Calibri" panose="020F0502020204030204" pitchFamily="34" charset="0"/>
                        <a:ea typeface="DengXian Light" panose="02010600030101010101" pitchFamily="2" charset="-122"/>
                        <a:cs typeface="Cordia New" panose="020B0304020202020204" pitchFamily="34" charset="-34"/>
                      </a:endParaRPr>
                    </a:p>
                  </a:txBody>
                  <a:tcPr marL="68580" marR="68580" marT="0" marB="0">
                    <a:solidFill>
                      <a:schemeClr val="bg1">
                        <a:lumMod val="85000"/>
                      </a:schemeClr>
                    </a:solidFill>
                  </a:tcPr>
                </a:tc>
                <a:tc>
                  <a:txBody>
                    <a:bodyPr/>
                    <a:lstStyle/>
                    <a:p>
                      <a:pPr marL="0" marR="0" algn="l">
                        <a:lnSpc>
                          <a:spcPct val="107000"/>
                        </a:lnSpc>
                        <a:spcBef>
                          <a:spcPts val="200"/>
                        </a:spcBef>
                        <a:spcAft>
                          <a:spcPts val="0"/>
                        </a:spcAft>
                      </a:pPr>
                      <a:r>
                        <a:rPr lang="en-IN" sz="1100" b="1" i="0" kern="100" dirty="0">
                          <a:solidFill>
                            <a:schemeClr val="tx1"/>
                          </a:solidFill>
                          <a:effectLst/>
                          <a:latin typeface="Calibri" panose="020F0502020204030204" pitchFamily="34" charset="0"/>
                          <a:ea typeface="DengXian Light" panose="02010600030101010101" pitchFamily="2" charset="-122"/>
                          <a:cs typeface="Cordia New" panose="020B0304020202020204" pitchFamily="34" charset="-34"/>
                        </a:rPr>
                        <a:t>Self-Organizing Maps (SOM)</a:t>
                      </a:r>
                      <a:endParaRPr lang="en-US" sz="1100" b="1" i="1" kern="100" dirty="0">
                        <a:solidFill>
                          <a:schemeClr val="tx1"/>
                        </a:solidFill>
                        <a:effectLst/>
                        <a:latin typeface="Calibri" panose="020F0502020204030204" pitchFamily="34" charset="0"/>
                        <a:ea typeface="DengXian Light" panose="02010600030101010101" pitchFamily="2" charset="-122"/>
                        <a:cs typeface="Cordia New" panose="020B0304020202020204" pitchFamily="34" charset="-34"/>
                      </a:endParaRPr>
                    </a:p>
                  </a:txBody>
                  <a:tcPr marL="68580" marR="68580" marT="0" marB="0">
                    <a:solidFill>
                      <a:schemeClr val="bg1">
                        <a:lumMod val="85000"/>
                      </a:schemeClr>
                    </a:solidFill>
                  </a:tcPr>
                </a:tc>
                <a:tc>
                  <a:txBody>
                    <a:bodyPr/>
                    <a:lstStyle/>
                    <a:p>
                      <a:pPr marL="0" marR="0" algn="l">
                        <a:lnSpc>
                          <a:spcPct val="107000"/>
                        </a:lnSpc>
                        <a:spcBef>
                          <a:spcPts val="200"/>
                        </a:spcBef>
                        <a:spcAft>
                          <a:spcPts val="0"/>
                        </a:spcAft>
                      </a:pPr>
                      <a:r>
                        <a:rPr lang="en-IN" sz="1100" b="1" i="0" kern="100">
                          <a:solidFill>
                            <a:schemeClr val="tx1"/>
                          </a:solidFill>
                          <a:effectLst/>
                          <a:latin typeface="Calibri" panose="020F0502020204030204" pitchFamily="34" charset="0"/>
                          <a:ea typeface="DengXian Light" panose="02010600030101010101" pitchFamily="2" charset="-122"/>
                          <a:cs typeface="Cordia New" panose="020B0304020202020204" pitchFamily="34" charset="-34"/>
                        </a:rPr>
                        <a:t>Explores the use of Self-Organizing Maps for customer segmentation, focusing on their ability to create visual representations of high-dimensional customer data.</a:t>
                      </a:r>
                      <a:endParaRPr lang="en-US" sz="1100" b="1" i="1" kern="100">
                        <a:solidFill>
                          <a:schemeClr val="tx1"/>
                        </a:solidFill>
                        <a:effectLst/>
                        <a:latin typeface="Calibri" panose="020F0502020204030204" pitchFamily="34" charset="0"/>
                        <a:ea typeface="DengXian Light" panose="02010600030101010101" pitchFamily="2" charset="-122"/>
                        <a:cs typeface="Cordia New" panose="020B0304020202020204" pitchFamily="34" charset="-34"/>
                      </a:endParaRPr>
                    </a:p>
                  </a:txBody>
                  <a:tcPr marL="68580" marR="68580" marT="0" marB="0">
                    <a:solidFill>
                      <a:schemeClr val="bg1">
                        <a:lumMod val="85000"/>
                      </a:schemeClr>
                    </a:solidFill>
                  </a:tcPr>
                </a:tc>
                <a:tc>
                  <a:txBody>
                    <a:bodyPr/>
                    <a:lstStyle/>
                    <a:p>
                      <a:pPr marL="0" marR="0" algn="l">
                        <a:lnSpc>
                          <a:spcPct val="107000"/>
                        </a:lnSpc>
                        <a:spcBef>
                          <a:spcPts val="200"/>
                        </a:spcBef>
                        <a:spcAft>
                          <a:spcPts val="0"/>
                        </a:spcAft>
                      </a:pPr>
                      <a:r>
                        <a:rPr lang="en-IN" sz="1100" b="1" i="0" kern="100" dirty="0">
                          <a:solidFill>
                            <a:schemeClr val="tx1"/>
                          </a:solidFill>
                          <a:effectLst/>
                          <a:latin typeface="Calibri" panose="020F0502020204030204" pitchFamily="34" charset="0"/>
                          <a:ea typeface="DengXian Light" panose="02010600030101010101" pitchFamily="2" charset="-122"/>
                          <a:cs typeface="Cordia New" panose="020B0304020202020204" pitchFamily="34" charset="-34"/>
                        </a:rPr>
                        <a:t>Visual clustering of customers in a two-dimensional map, revealing distinct segments.</a:t>
                      </a:r>
                      <a:endParaRPr lang="en-US" sz="1100" b="1" i="1" kern="100" dirty="0">
                        <a:solidFill>
                          <a:schemeClr val="tx1"/>
                        </a:solidFill>
                        <a:effectLst/>
                        <a:latin typeface="Calibri" panose="020F0502020204030204" pitchFamily="34" charset="0"/>
                        <a:ea typeface="DengXian Light" panose="02010600030101010101" pitchFamily="2" charset="-122"/>
                        <a:cs typeface="Cordia New" panose="020B0304020202020204" pitchFamily="34" charset="-34"/>
                      </a:endParaRPr>
                    </a:p>
                  </a:txBody>
                  <a:tcPr marL="68580" marR="68580" marT="0" marB="0">
                    <a:solidFill>
                      <a:schemeClr val="bg1">
                        <a:lumMod val="85000"/>
                      </a:schemeClr>
                    </a:solidFill>
                  </a:tcPr>
                </a:tc>
                <a:extLst>
                  <a:ext uri="{0D108BD9-81ED-4DB2-BD59-A6C34878D82A}">
                    <a16:rowId xmlns:a16="http://schemas.microsoft.com/office/drawing/2014/main" val="546525003"/>
                  </a:ext>
                </a:extLst>
              </a:tr>
              <a:tr h="919933">
                <a:tc>
                  <a:txBody>
                    <a:bodyPr/>
                    <a:lstStyle/>
                    <a:p>
                      <a:pPr marL="0" marR="0" algn="l">
                        <a:lnSpc>
                          <a:spcPct val="107000"/>
                        </a:lnSpc>
                        <a:spcBef>
                          <a:spcPts val="200"/>
                        </a:spcBef>
                        <a:spcAft>
                          <a:spcPts val="0"/>
                        </a:spcAft>
                      </a:pPr>
                      <a:r>
                        <a:rPr lang="en-IN" sz="1100" b="1" i="0" kern="100" dirty="0">
                          <a:solidFill>
                            <a:schemeClr val="tx1"/>
                          </a:solidFill>
                          <a:effectLst/>
                          <a:latin typeface="Calibri" panose="020F0502020204030204" pitchFamily="34" charset="0"/>
                          <a:ea typeface="DengXian Light" panose="02010600030101010101" pitchFamily="2" charset="-122"/>
                          <a:cs typeface="Cordia New" panose="020B0304020202020204" pitchFamily="34" charset="-34"/>
                        </a:rPr>
                        <a:t>S. I. A. Ismail, H. </a:t>
                      </a:r>
                      <a:r>
                        <a:rPr lang="en-IN" sz="1100" b="1" i="0" kern="100" dirty="0" err="1">
                          <a:solidFill>
                            <a:schemeClr val="tx1"/>
                          </a:solidFill>
                          <a:effectLst/>
                          <a:latin typeface="Calibri" panose="020F0502020204030204" pitchFamily="34" charset="0"/>
                          <a:ea typeface="DengXian Light" panose="02010600030101010101" pitchFamily="2" charset="-122"/>
                          <a:cs typeface="Cordia New" panose="020B0304020202020204" pitchFamily="34" charset="-34"/>
                        </a:rPr>
                        <a:t>Almasri</a:t>
                      </a:r>
                      <a:endParaRPr lang="en-US" sz="1100" b="1" i="1" kern="100" dirty="0">
                        <a:solidFill>
                          <a:schemeClr val="tx1"/>
                        </a:solidFill>
                        <a:effectLst/>
                        <a:latin typeface="Calibri" panose="020F0502020204030204" pitchFamily="34" charset="0"/>
                        <a:ea typeface="DengXian Light" panose="02010600030101010101" pitchFamily="2" charset="-122"/>
                        <a:cs typeface="Cordia New" panose="020B0304020202020204" pitchFamily="34" charset="-34"/>
                      </a:endParaRPr>
                    </a:p>
                  </a:txBody>
                  <a:tcPr marL="68580" marR="68580" marT="0" marB="0">
                    <a:solidFill>
                      <a:schemeClr val="bg1">
                        <a:lumMod val="85000"/>
                      </a:schemeClr>
                    </a:solidFill>
                  </a:tcPr>
                </a:tc>
                <a:tc>
                  <a:txBody>
                    <a:bodyPr/>
                    <a:lstStyle/>
                    <a:p>
                      <a:pPr marL="0" marR="0" algn="l">
                        <a:lnSpc>
                          <a:spcPct val="107000"/>
                        </a:lnSpc>
                        <a:spcBef>
                          <a:spcPts val="200"/>
                        </a:spcBef>
                        <a:spcAft>
                          <a:spcPts val="0"/>
                        </a:spcAft>
                      </a:pPr>
                      <a:r>
                        <a:rPr lang="en-IN" sz="1100" b="1" i="0" kern="100">
                          <a:solidFill>
                            <a:schemeClr val="tx1"/>
                          </a:solidFill>
                          <a:effectLst/>
                          <a:latin typeface="Calibri" panose="020F0502020204030204" pitchFamily="34" charset="0"/>
                          <a:ea typeface="DengXian Light" panose="02010600030101010101" pitchFamily="2" charset="-122"/>
                          <a:cs typeface="Cordia New" panose="020B0304020202020204" pitchFamily="34" charset="-34"/>
                        </a:rPr>
                        <a:t>Agglomerative Clustering</a:t>
                      </a:r>
                      <a:endParaRPr lang="en-US" sz="1100" b="1" i="1" kern="100">
                        <a:solidFill>
                          <a:schemeClr val="tx1"/>
                        </a:solidFill>
                        <a:effectLst/>
                        <a:latin typeface="Calibri" panose="020F0502020204030204" pitchFamily="34" charset="0"/>
                        <a:ea typeface="DengXian Light" panose="02010600030101010101" pitchFamily="2" charset="-122"/>
                        <a:cs typeface="Cordia New" panose="020B0304020202020204" pitchFamily="34" charset="-34"/>
                      </a:endParaRPr>
                    </a:p>
                  </a:txBody>
                  <a:tcPr marL="68580" marR="68580" marT="0" marB="0">
                    <a:solidFill>
                      <a:schemeClr val="bg1">
                        <a:lumMod val="85000"/>
                      </a:schemeClr>
                    </a:solidFill>
                  </a:tcPr>
                </a:tc>
                <a:tc>
                  <a:txBody>
                    <a:bodyPr/>
                    <a:lstStyle/>
                    <a:p>
                      <a:pPr marL="0" marR="0" algn="l">
                        <a:lnSpc>
                          <a:spcPct val="107000"/>
                        </a:lnSpc>
                        <a:spcBef>
                          <a:spcPts val="200"/>
                        </a:spcBef>
                        <a:spcAft>
                          <a:spcPts val="0"/>
                        </a:spcAft>
                      </a:pPr>
                      <a:r>
                        <a:rPr lang="en-IN" sz="1100" b="1" i="0" kern="100">
                          <a:solidFill>
                            <a:schemeClr val="tx1"/>
                          </a:solidFill>
                          <a:effectLst/>
                          <a:latin typeface="Calibri" panose="020F0502020204030204" pitchFamily="34" charset="0"/>
                          <a:ea typeface="DengXian Light" panose="02010600030101010101" pitchFamily="2" charset="-122"/>
                          <a:cs typeface="Cordia New" panose="020B0304020202020204" pitchFamily="34" charset="-34"/>
                        </a:rPr>
                        <a:t>Discusses the application of agglomerative hierarchical clustering for customer segmentation, emphasizing its use in identifying clusters based on customer similarity.</a:t>
                      </a:r>
                      <a:endParaRPr lang="en-US" sz="1100" b="1" i="1" kern="100">
                        <a:solidFill>
                          <a:schemeClr val="tx1"/>
                        </a:solidFill>
                        <a:effectLst/>
                        <a:latin typeface="Calibri" panose="020F0502020204030204" pitchFamily="34" charset="0"/>
                        <a:ea typeface="DengXian Light" panose="02010600030101010101" pitchFamily="2" charset="-122"/>
                        <a:cs typeface="Cordia New" panose="020B0304020202020204" pitchFamily="34" charset="-34"/>
                      </a:endParaRPr>
                    </a:p>
                  </a:txBody>
                  <a:tcPr marL="68580" marR="68580" marT="0" marB="0">
                    <a:solidFill>
                      <a:schemeClr val="bg1">
                        <a:lumMod val="85000"/>
                      </a:schemeClr>
                    </a:solidFill>
                  </a:tcPr>
                </a:tc>
                <a:tc>
                  <a:txBody>
                    <a:bodyPr/>
                    <a:lstStyle/>
                    <a:p>
                      <a:pPr marL="0" marR="0" algn="l">
                        <a:lnSpc>
                          <a:spcPct val="107000"/>
                        </a:lnSpc>
                        <a:spcBef>
                          <a:spcPts val="200"/>
                        </a:spcBef>
                        <a:spcAft>
                          <a:spcPts val="0"/>
                        </a:spcAft>
                      </a:pPr>
                      <a:r>
                        <a:rPr lang="en-IN" sz="1100" b="1" i="0" kern="100">
                          <a:solidFill>
                            <a:schemeClr val="tx1"/>
                          </a:solidFill>
                          <a:effectLst/>
                          <a:latin typeface="Calibri" panose="020F0502020204030204" pitchFamily="34" charset="0"/>
                          <a:ea typeface="DengXian Light" panose="02010600030101010101" pitchFamily="2" charset="-122"/>
                          <a:cs typeface="Cordia New" panose="020B0304020202020204" pitchFamily="34" charset="-34"/>
                        </a:rPr>
                        <a:t>Hierarchical clustering results with dendrograms indicating customer groupings.</a:t>
                      </a:r>
                      <a:endParaRPr lang="en-US" sz="1100" b="1" i="1" kern="100">
                        <a:solidFill>
                          <a:schemeClr val="tx1"/>
                        </a:solidFill>
                        <a:effectLst/>
                        <a:latin typeface="Calibri" panose="020F0502020204030204" pitchFamily="34" charset="0"/>
                        <a:ea typeface="DengXian Light" panose="02010600030101010101" pitchFamily="2" charset="-122"/>
                        <a:cs typeface="Cordia New" panose="020B0304020202020204" pitchFamily="34" charset="-34"/>
                      </a:endParaRPr>
                    </a:p>
                  </a:txBody>
                  <a:tcPr marL="68580" marR="68580" marT="0" marB="0">
                    <a:solidFill>
                      <a:schemeClr val="bg1">
                        <a:lumMod val="85000"/>
                      </a:schemeClr>
                    </a:solidFill>
                  </a:tcPr>
                </a:tc>
                <a:extLst>
                  <a:ext uri="{0D108BD9-81ED-4DB2-BD59-A6C34878D82A}">
                    <a16:rowId xmlns:a16="http://schemas.microsoft.com/office/drawing/2014/main" val="103423724"/>
                  </a:ext>
                </a:extLst>
              </a:tr>
              <a:tr h="972501">
                <a:tc>
                  <a:txBody>
                    <a:bodyPr/>
                    <a:lstStyle/>
                    <a:p>
                      <a:pPr marL="0" marR="0" algn="l">
                        <a:lnSpc>
                          <a:spcPct val="107000"/>
                        </a:lnSpc>
                        <a:spcBef>
                          <a:spcPts val="200"/>
                        </a:spcBef>
                        <a:spcAft>
                          <a:spcPts val="0"/>
                        </a:spcAft>
                      </a:pPr>
                      <a:r>
                        <a:rPr lang="en-IN" sz="1100" b="1" i="0" kern="100" dirty="0">
                          <a:solidFill>
                            <a:schemeClr val="tx1"/>
                          </a:solidFill>
                          <a:effectLst/>
                          <a:latin typeface="Calibri" panose="020F0502020204030204" pitchFamily="34" charset="0"/>
                          <a:ea typeface="DengXian Light" panose="02010600030101010101" pitchFamily="2" charset="-122"/>
                          <a:cs typeface="Cordia New" panose="020B0304020202020204" pitchFamily="34" charset="-34"/>
                        </a:rPr>
                        <a:t>A. T. M. Nguyen, T. J. M. Hu</a:t>
                      </a:r>
                      <a:endParaRPr lang="en-US" sz="1100" b="1" i="1" kern="100" dirty="0">
                        <a:solidFill>
                          <a:schemeClr val="tx1"/>
                        </a:solidFill>
                        <a:effectLst/>
                        <a:latin typeface="Calibri" panose="020F0502020204030204" pitchFamily="34" charset="0"/>
                        <a:ea typeface="DengXian Light" panose="02010600030101010101" pitchFamily="2" charset="-122"/>
                        <a:cs typeface="Cordia New" panose="020B0304020202020204" pitchFamily="34" charset="-34"/>
                      </a:endParaRPr>
                    </a:p>
                  </a:txBody>
                  <a:tcPr marL="68580" marR="68580" marT="0" marB="0">
                    <a:solidFill>
                      <a:schemeClr val="bg1">
                        <a:lumMod val="85000"/>
                      </a:schemeClr>
                    </a:solidFill>
                  </a:tcPr>
                </a:tc>
                <a:tc>
                  <a:txBody>
                    <a:bodyPr/>
                    <a:lstStyle/>
                    <a:p>
                      <a:pPr marL="0" marR="0" algn="l">
                        <a:lnSpc>
                          <a:spcPct val="107000"/>
                        </a:lnSpc>
                        <a:spcBef>
                          <a:spcPts val="200"/>
                        </a:spcBef>
                        <a:spcAft>
                          <a:spcPts val="0"/>
                        </a:spcAft>
                      </a:pPr>
                      <a:r>
                        <a:rPr lang="en-IN" sz="1100" b="1" i="0" kern="100">
                          <a:solidFill>
                            <a:schemeClr val="tx1"/>
                          </a:solidFill>
                          <a:effectLst/>
                          <a:latin typeface="Calibri" panose="020F0502020204030204" pitchFamily="34" charset="0"/>
                          <a:ea typeface="DengXian Light" panose="02010600030101010101" pitchFamily="2" charset="-122"/>
                          <a:cs typeface="Cordia New" panose="020B0304020202020204" pitchFamily="34" charset="-34"/>
                        </a:rPr>
                        <a:t>Principal Component Analysis (PCA) + Clustering</a:t>
                      </a:r>
                      <a:endParaRPr lang="en-US" sz="1100" b="1" i="1" kern="100">
                        <a:solidFill>
                          <a:schemeClr val="tx1"/>
                        </a:solidFill>
                        <a:effectLst/>
                        <a:latin typeface="Calibri" panose="020F0502020204030204" pitchFamily="34" charset="0"/>
                        <a:ea typeface="DengXian Light" panose="02010600030101010101" pitchFamily="2" charset="-122"/>
                        <a:cs typeface="Cordia New" panose="020B0304020202020204" pitchFamily="34" charset="-34"/>
                      </a:endParaRPr>
                    </a:p>
                  </a:txBody>
                  <a:tcPr marL="68580" marR="68580" marT="0" marB="0">
                    <a:solidFill>
                      <a:schemeClr val="bg1">
                        <a:lumMod val="85000"/>
                      </a:schemeClr>
                    </a:solidFill>
                  </a:tcPr>
                </a:tc>
                <a:tc>
                  <a:txBody>
                    <a:bodyPr/>
                    <a:lstStyle/>
                    <a:p>
                      <a:pPr marL="0" marR="0" algn="l">
                        <a:lnSpc>
                          <a:spcPct val="107000"/>
                        </a:lnSpc>
                        <a:spcBef>
                          <a:spcPts val="200"/>
                        </a:spcBef>
                        <a:spcAft>
                          <a:spcPts val="0"/>
                        </a:spcAft>
                      </a:pPr>
                      <a:r>
                        <a:rPr lang="en-IN" sz="1100" b="1" i="0" kern="100">
                          <a:solidFill>
                            <a:schemeClr val="tx1"/>
                          </a:solidFill>
                          <a:effectLst/>
                          <a:latin typeface="Calibri" panose="020F0502020204030204" pitchFamily="34" charset="0"/>
                          <a:ea typeface="DengXian Light" panose="02010600030101010101" pitchFamily="2" charset="-122"/>
                          <a:cs typeface="Cordia New" panose="020B0304020202020204" pitchFamily="34" charset="-34"/>
                        </a:rPr>
                        <a:t>Combines PCA with various clustering algorithms (like K-means) to improve segmentation by reducing dimensionality before clustering customer data.</a:t>
                      </a:r>
                      <a:endParaRPr lang="en-US" sz="1100" b="1" i="1" kern="100">
                        <a:solidFill>
                          <a:schemeClr val="tx1"/>
                        </a:solidFill>
                        <a:effectLst/>
                        <a:latin typeface="Calibri" panose="020F0502020204030204" pitchFamily="34" charset="0"/>
                        <a:ea typeface="DengXian Light" panose="02010600030101010101" pitchFamily="2" charset="-122"/>
                        <a:cs typeface="Cordia New" panose="020B0304020202020204" pitchFamily="34" charset="-34"/>
                      </a:endParaRPr>
                    </a:p>
                  </a:txBody>
                  <a:tcPr marL="68580" marR="68580" marT="0" marB="0">
                    <a:solidFill>
                      <a:schemeClr val="bg1">
                        <a:lumMod val="85000"/>
                      </a:schemeClr>
                    </a:solidFill>
                  </a:tcPr>
                </a:tc>
                <a:tc>
                  <a:txBody>
                    <a:bodyPr/>
                    <a:lstStyle/>
                    <a:p>
                      <a:pPr marL="0" marR="0" algn="l">
                        <a:lnSpc>
                          <a:spcPct val="107000"/>
                        </a:lnSpc>
                        <a:spcBef>
                          <a:spcPts val="200"/>
                        </a:spcBef>
                        <a:spcAft>
                          <a:spcPts val="0"/>
                        </a:spcAft>
                      </a:pPr>
                      <a:r>
                        <a:rPr lang="en-IN" sz="1100" b="1" i="0" kern="100" dirty="0">
                          <a:solidFill>
                            <a:schemeClr val="tx1"/>
                          </a:solidFill>
                          <a:effectLst/>
                          <a:latin typeface="Calibri" panose="020F0502020204030204" pitchFamily="34" charset="0"/>
                          <a:ea typeface="DengXian Light" panose="02010600030101010101" pitchFamily="2" charset="-122"/>
                          <a:cs typeface="Cordia New" panose="020B0304020202020204" pitchFamily="34" charset="-34"/>
                        </a:rPr>
                        <a:t>Enhanced cluster separation and reduced dimensionality leading to more interpretable segments.</a:t>
                      </a:r>
                      <a:endParaRPr lang="en-US" sz="1100" b="1" i="1" kern="100" dirty="0">
                        <a:solidFill>
                          <a:schemeClr val="tx1"/>
                        </a:solidFill>
                        <a:effectLst/>
                        <a:latin typeface="Calibri" panose="020F0502020204030204" pitchFamily="34" charset="0"/>
                        <a:ea typeface="DengXian Light" panose="02010600030101010101" pitchFamily="2" charset="-122"/>
                        <a:cs typeface="Cordia New" panose="020B0304020202020204" pitchFamily="34" charset="-34"/>
                      </a:endParaRPr>
                    </a:p>
                    <a:p>
                      <a:pPr marL="0" marR="0" algn="l">
                        <a:lnSpc>
                          <a:spcPct val="107000"/>
                        </a:lnSpc>
                        <a:spcBef>
                          <a:spcPts val="200"/>
                        </a:spcBef>
                        <a:spcAft>
                          <a:spcPts val="0"/>
                        </a:spcAft>
                      </a:pPr>
                      <a:r>
                        <a:rPr lang="en-IN" sz="1100" b="1" i="0" kern="100" dirty="0">
                          <a:solidFill>
                            <a:schemeClr val="tx1"/>
                          </a:solidFill>
                          <a:effectLst/>
                          <a:latin typeface="Calibri" panose="020F0502020204030204" pitchFamily="34" charset="0"/>
                          <a:ea typeface="DengXian Light" panose="02010600030101010101" pitchFamily="2" charset="-122"/>
                          <a:cs typeface="Cordia New" panose="020B0304020202020204" pitchFamily="34" charset="-34"/>
                        </a:rPr>
                        <a:t> </a:t>
                      </a:r>
                      <a:endParaRPr lang="en-US" sz="1100" b="1" i="1" kern="100" dirty="0">
                        <a:solidFill>
                          <a:schemeClr val="tx1"/>
                        </a:solidFill>
                        <a:effectLst/>
                        <a:latin typeface="Calibri" panose="020F0502020204030204" pitchFamily="34" charset="0"/>
                        <a:ea typeface="DengXian Light" panose="02010600030101010101" pitchFamily="2" charset="-122"/>
                        <a:cs typeface="Cordia New" panose="020B0304020202020204" pitchFamily="34" charset="-34"/>
                      </a:endParaRPr>
                    </a:p>
                    <a:p>
                      <a:pPr marL="0" marR="0" algn="l">
                        <a:lnSpc>
                          <a:spcPct val="107000"/>
                        </a:lnSpc>
                        <a:spcBef>
                          <a:spcPts val="200"/>
                        </a:spcBef>
                        <a:spcAft>
                          <a:spcPts val="0"/>
                        </a:spcAft>
                      </a:pPr>
                      <a:r>
                        <a:rPr lang="en-IN" sz="1100" b="1" i="0" kern="100" dirty="0">
                          <a:solidFill>
                            <a:schemeClr val="tx1"/>
                          </a:solidFill>
                          <a:effectLst/>
                          <a:latin typeface="Calibri" panose="020F0502020204030204" pitchFamily="34" charset="0"/>
                          <a:ea typeface="DengXian Light" panose="02010600030101010101" pitchFamily="2" charset="-122"/>
                          <a:cs typeface="Cordia New" panose="020B0304020202020204" pitchFamily="34" charset="-34"/>
                        </a:rPr>
                        <a:t> </a:t>
                      </a:r>
                      <a:endParaRPr lang="en-US" sz="1100" b="1" i="1" kern="100" dirty="0">
                        <a:solidFill>
                          <a:schemeClr val="tx1"/>
                        </a:solidFill>
                        <a:effectLst/>
                        <a:latin typeface="Calibri" panose="020F0502020204030204" pitchFamily="34" charset="0"/>
                        <a:ea typeface="DengXian Light" panose="02010600030101010101" pitchFamily="2" charset="-122"/>
                        <a:cs typeface="Cordia New" panose="020B0304020202020204" pitchFamily="34" charset="-34"/>
                      </a:endParaRPr>
                    </a:p>
                  </a:txBody>
                  <a:tcPr marL="68580" marR="68580" marT="0" marB="0">
                    <a:solidFill>
                      <a:schemeClr val="bg1">
                        <a:lumMod val="85000"/>
                      </a:schemeClr>
                    </a:solidFill>
                  </a:tcPr>
                </a:tc>
                <a:extLst>
                  <a:ext uri="{0D108BD9-81ED-4DB2-BD59-A6C34878D82A}">
                    <a16:rowId xmlns:a16="http://schemas.microsoft.com/office/drawing/2014/main" val="2731337009"/>
                  </a:ext>
                </a:extLst>
              </a:tr>
            </a:tbl>
          </a:graphicData>
        </a:graphic>
      </p:graphicFrame>
    </p:spTree>
    <p:extLst>
      <p:ext uri="{BB962C8B-B14F-4D97-AF65-F5344CB8AC3E}">
        <p14:creationId xmlns:p14="http://schemas.microsoft.com/office/powerpoint/2010/main" val="2873024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FC18D-F27D-90AC-5B4B-8D28A56FA427}"/>
              </a:ext>
            </a:extLst>
          </p:cNvPr>
          <p:cNvSpPr>
            <a:spLocks noGrp="1"/>
          </p:cNvSpPr>
          <p:nvPr>
            <p:ph type="title"/>
          </p:nvPr>
        </p:nvSpPr>
        <p:spPr/>
        <p:txBody>
          <a:bodyPr/>
          <a:lstStyle/>
          <a:p>
            <a:r>
              <a:rPr lang="en-US" dirty="0"/>
              <a:t>Analysis and Algorithm </a:t>
            </a:r>
          </a:p>
        </p:txBody>
      </p:sp>
      <p:sp>
        <p:nvSpPr>
          <p:cNvPr id="3" name="Content Placeholder 2">
            <a:extLst>
              <a:ext uri="{FF2B5EF4-FFF2-40B4-BE49-F238E27FC236}">
                <a16:creationId xmlns:a16="http://schemas.microsoft.com/office/drawing/2014/main" id="{06A09597-626D-8F70-EF00-3EE82D2565ED}"/>
              </a:ext>
            </a:extLst>
          </p:cNvPr>
          <p:cNvSpPr>
            <a:spLocks noGrp="1"/>
          </p:cNvSpPr>
          <p:nvPr>
            <p:ph idx="1"/>
          </p:nvPr>
        </p:nvSpPr>
        <p:spPr/>
        <p:txBody>
          <a:bodyPr>
            <a:normAutofit/>
          </a:bodyPr>
          <a:lstStyle/>
          <a:p>
            <a:r>
              <a:rPr lang="en-IN" sz="2400" i="0" kern="100" dirty="0">
                <a:effectLst/>
                <a:ea typeface="Calibri" panose="020F0502020204030204" pitchFamily="34" charset="0"/>
                <a:cs typeface="Calibri" panose="020F0502020204030204" pitchFamily="34" charset="0"/>
              </a:rPr>
              <a:t>Understanding and segmenting customers is vital for effective marketing and retention.</a:t>
            </a:r>
          </a:p>
          <a:p>
            <a:r>
              <a:rPr lang="en-IN" sz="2400" i="0" kern="100" dirty="0">
                <a:effectLst/>
                <a:ea typeface="Calibri" panose="020F0502020204030204" pitchFamily="34" charset="0"/>
                <a:cs typeface="Calibri" panose="020F0502020204030204" pitchFamily="34" charset="0"/>
              </a:rPr>
              <a:t> This project employs RFM analysis, which evaluates Recency, Frequency, and Monetary metrics from transaction data to classify customers. </a:t>
            </a:r>
          </a:p>
          <a:p>
            <a:r>
              <a:rPr lang="en-US" sz="2400" b="1" dirty="0"/>
              <a:t>Recency</a:t>
            </a:r>
            <a:r>
              <a:rPr lang="en-US" sz="2400" dirty="0"/>
              <a:t> is a measure of the time since a customer's last purchase</a:t>
            </a:r>
          </a:p>
          <a:p>
            <a:r>
              <a:rPr lang="en-US" sz="2400" b="1" dirty="0"/>
              <a:t>Frequency</a:t>
            </a:r>
            <a:r>
              <a:rPr lang="en-US" sz="2400" dirty="0"/>
              <a:t> is a measure of the number of times a customer has made a purchase within a specific period.</a:t>
            </a:r>
          </a:p>
          <a:p>
            <a:r>
              <a:rPr lang="en-US" sz="2400" b="1" dirty="0"/>
              <a:t>Monetary</a:t>
            </a:r>
            <a:r>
              <a:rPr lang="en-US" sz="2400" dirty="0"/>
              <a:t> is a measure of the total amount of money a customer has spent during a specified period.</a:t>
            </a:r>
            <a:endParaRPr lang="en-IN" sz="2400" i="0" kern="100" dirty="0">
              <a:effectLst/>
              <a:ea typeface="Calibri" panose="020F0502020204030204" pitchFamily="34" charset="0"/>
              <a:cs typeface="Calibri" panose="020F0502020204030204" pitchFamily="34" charset="0"/>
            </a:endParaRPr>
          </a:p>
          <a:p>
            <a:endParaRPr lang="en-US" sz="2400"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50584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5D44B4-9F2C-F308-7585-E4A5B6E2CCCB}"/>
              </a:ext>
            </a:extLst>
          </p:cNvPr>
          <p:cNvSpPr>
            <a:spLocks noGrp="1"/>
          </p:cNvSpPr>
          <p:nvPr>
            <p:ph idx="1"/>
          </p:nvPr>
        </p:nvSpPr>
        <p:spPr>
          <a:xfrm>
            <a:off x="838200" y="614597"/>
            <a:ext cx="10515600" cy="5562366"/>
          </a:xfrm>
        </p:spPr>
        <p:txBody>
          <a:bodyPr>
            <a:normAutofit lnSpcReduction="10000"/>
          </a:bodyPr>
          <a:lstStyle/>
          <a:p>
            <a:r>
              <a:rPr lang="en-IN" sz="2400" i="0" kern="100" dirty="0">
                <a:effectLst/>
                <a:ea typeface="Calibri" panose="020F0502020204030204" pitchFamily="34" charset="0"/>
                <a:cs typeface="Calibri" panose="020F0502020204030204" pitchFamily="34" charset="0"/>
              </a:rPr>
              <a:t>These RFM scores enable targeted marketing. </a:t>
            </a:r>
          </a:p>
          <a:p>
            <a:r>
              <a:rPr lang="en-IN" sz="2400" i="0" kern="100" dirty="0">
                <a:effectLst/>
                <a:ea typeface="Calibri" panose="020F0502020204030204" pitchFamily="34" charset="0"/>
                <a:cs typeface="Calibri" panose="020F0502020204030204" pitchFamily="34" charset="0"/>
              </a:rPr>
              <a:t>The K-means elbow method refines segmentation, determining the optimal number of segments for efficient strategies. </a:t>
            </a:r>
          </a:p>
          <a:p>
            <a:r>
              <a:rPr lang="en-IN" sz="2400" i="0" kern="100" dirty="0">
                <a:effectLst/>
                <a:ea typeface="Calibri" panose="020F0502020204030204" pitchFamily="34" charset="0"/>
                <a:cs typeface="Calibri" panose="020F0502020204030204" pitchFamily="34" charset="0"/>
              </a:rPr>
              <a:t>K-means elbow method </a:t>
            </a:r>
            <a:r>
              <a:rPr lang="en-IN" sz="2400" kern="100" dirty="0">
                <a:ea typeface="Calibri" panose="020F0502020204030204" pitchFamily="34" charset="0"/>
                <a:cs typeface="Calibri" panose="020F0502020204030204" pitchFamily="34" charset="0"/>
              </a:rPr>
              <a:t>Algorithm steps:</a:t>
            </a:r>
          </a:p>
          <a:p>
            <a:pPr lvl="1"/>
            <a:r>
              <a:rPr lang="en-US" b="1" dirty="0"/>
              <a:t>Initialize</a:t>
            </a:r>
            <a:r>
              <a:rPr lang="en-US" dirty="0"/>
              <a:t>: Randomly select K initial centroids.</a:t>
            </a:r>
            <a:endParaRPr lang="en-IN" kern="100" dirty="0">
              <a:ea typeface="Calibri" panose="020F0502020204030204" pitchFamily="34" charset="0"/>
              <a:cs typeface="Calibri" panose="020F0502020204030204" pitchFamily="34" charset="0"/>
            </a:endParaRPr>
          </a:p>
          <a:p>
            <a:pPr lvl="1"/>
            <a:r>
              <a:rPr lang="en-US" b="1" dirty="0"/>
              <a:t>Assign</a:t>
            </a:r>
            <a:r>
              <a:rPr lang="en-US" dirty="0"/>
              <a:t>: Assign each data point to the nearest centroid based on Euclidean distance. </a:t>
            </a:r>
          </a:p>
          <a:p>
            <a:pPr lvl="1"/>
            <a:r>
              <a:rPr lang="en-US" b="1" dirty="0"/>
              <a:t>Update</a:t>
            </a:r>
            <a:r>
              <a:rPr lang="en-US" dirty="0"/>
              <a:t>: Recalculate the centroids by taking the mean of all data points assigned to each centroid.</a:t>
            </a:r>
          </a:p>
          <a:p>
            <a:pPr lvl="1"/>
            <a:r>
              <a:rPr lang="en-US" b="1" dirty="0"/>
              <a:t>Repeat</a:t>
            </a:r>
            <a:r>
              <a:rPr lang="en-US" dirty="0"/>
              <a:t>: Repeat the assignment and update steps until the centroids no longer change significantly or until a maximum number of iterations is reached.</a:t>
            </a:r>
          </a:p>
          <a:p>
            <a:pPr lvl="1"/>
            <a:r>
              <a:rPr lang="en-US" b="1" dirty="0"/>
              <a:t>Calculate WCSS</a:t>
            </a:r>
            <a:r>
              <a:rPr lang="en-US" dirty="0"/>
              <a:t>: Compute the sum of squared distances between each data point and its assigned centroid for each K.</a:t>
            </a:r>
          </a:p>
          <a:p>
            <a:pPr lvl="1"/>
            <a:r>
              <a:rPr lang="en-US" b="1" dirty="0"/>
              <a:t>Plot Elbow Curve</a:t>
            </a:r>
            <a:r>
              <a:rPr lang="en-US" dirty="0"/>
              <a:t>: Graph WCSS against the number of clusters K, showing a decreasing trend.</a:t>
            </a:r>
            <a:endParaRPr lang="en-IN" i="0" kern="100" dirty="0">
              <a:effectLst/>
              <a:ea typeface="Calibri" panose="020F0502020204030204" pitchFamily="34" charset="0"/>
              <a:cs typeface="Calibri" panose="020F0502020204030204" pitchFamily="34" charset="0"/>
            </a:endParaRPr>
          </a:p>
          <a:p>
            <a:endParaRPr lang="en-US" sz="2400" dirty="0"/>
          </a:p>
        </p:txBody>
      </p:sp>
      <p:pic>
        <p:nvPicPr>
          <p:cNvPr id="2" name="Picture 1">
            <a:extLst>
              <a:ext uri="{FF2B5EF4-FFF2-40B4-BE49-F238E27FC236}">
                <a16:creationId xmlns:a16="http://schemas.microsoft.com/office/drawing/2014/main" id="{BE60C406-5E88-4AA6-7CE5-D23C9ED86B54}"/>
              </a:ext>
            </a:extLst>
          </p:cNvPr>
          <p:cNvPicPr>
            <a:picLocks noChangeAspect="1"/>
          </p:cNvPicPr>
          <p:nvPr/>
        </p:nvPicPr>
        <p:blipFill rotWithShape="1">
          <a:blip r:embed="rId2"/>
          <a:srcRect t="19147" b="26335"/>
          <a:stretch/>
        </p:blipFill>
        <p:spPr bwMode="auto">
          <a:xfrm>
            <a:off x="2812846" y="2793855"/>
            <a:ext cx="2818765" cy="2209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11429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1E5D51-C49E-022C-A32A-FA3C411AD957}"/>
              </a:ext>
            </a:extLst>
          </p:cNvPr>
          <p:cNvSpPr>
            <a:spLocks noGrp="1"/>
          </p:cNvSpPr>
          <p:nvPr>
            <p:ph idx="1"/>
          </p:nvPr>
        </p:nvSpPr>
        <p:spPr>
          <a:xfrm>
            <a:off x="838199" y="599606"/>
            <a:ext cx="10930895" cy="5968179"/>
          </a:xfrm>
        </p:spPr>
        <p:txBody>
          <a:bodyPr/>
          <a:lstStyle/>
          <a:p>
            <a:pPr lvl="1"/>
            <a:r>
              <a:rPr lang="en-US" b="1" dirty="0"/>
              <a:t>Identify Elbow Point</a:t>
            </a:r>
            <a:r>
              <a:rPr lang="en-US" dirty="0"/>
              <a:t>: Find the point where the rate of decrease in WCSS slows, indicating the optimal K clusters.</a:t>
            </a:r>
          </a:p>
          <a:p>
            <a:pPr marL="457200" lvl="1" indent="0">
              <a:buNone/>
            </a:pPr>
            <a:endParaRPr lang="en-US" dirty="0"/>
          </a:p>
          <a:p>
            <a:pPr marL="457200" lvl="1" indent="0">
              <a:buNone/>
            </a:pPr>
            <a:r>
              <a:rPr lang="en-US" dirty="0"/>
              <a:t>                                                                       </a:t>
            </a:r>
            <a:endParaRPr lang="en-IN" sz="2800" i="0" kern="100" dirty="0">
              <a:effectLst/>
              <a:ea typeface="Calibri" panose="020F0502020204030204" pitchFamily="34" charset="0"/>
              <a:cs typeface="Calibri" panose="020F0502020204030204" pitchFamily="34" charset="0"/>
            </a:endParaRPr>
          </a:p>
          <a:p>
            <a:pPr marL="0" indent="0">
              <a:buNone/>
            </a:pPr>
            <a:endParaRPr lang="en-IN" kern="100" dirty="0">
              <a:ea typeface="Calibri" panose="020F0502020204030204" pitchFamily="34" charset="0"/>
              <a:cs typeface="Calibri" panose="020F0502020204030204" pitchFamily="34" charset="0"/>
            </a:endParaRPr>
          </a:p>
          <a:p>
            <a:pPr marL="0" indent="0">
              <a:buNone/>
            </a:pPr>
            <a:endParaRPr lang="en-IN" kern="100" dirty="0">
              <a:ea typeface="Calibri" panose="020F0502020204030204" pitchFamily="34" charset="0"/>
              <a:cs typeface="Calibri" panose="020F0502020204030204" pitchFamily="34" charset="0"/>
            </a:endParaRPr>
          </a:p>
          <a:p>
            <a:pPr marL="0" indent="0">
              <a:buNone/>
            </a:pPr>
            <a:endParaRPr lang="en-IN" kern="100" dirty="0">
              <a:ea typeface="Calibri" panose="020F0502020204030204" pitchFamily="34" charset="0"/>
              <a:cs typeface="Calibri" panose="020F0502020204030204" pitchFamily="34" charset="0"/>
            </a:endParaRPr>
          </a:p>
          <a:p>
            <a:pPr marL="0" indent="0">
              <a:buNone/>
            </a:pPr>
            <a:endParaRPr lang="en-IN" kern="100" dirty="0">
              <a:ea typeface="Calibri" panose="020F0502020204030204" pitchFamily="34" charset="0"/>
              <a:cs typeface="Calibri" panose="020F0502020204030204" pitchFamily="34" charset="0"/>
            </a:endParaRPr>
          </a:p>
          <a:p>
            <a:endParaRPr lang="en-IN" sz="2800" i="0" kern="100" dirty="0">
              <a:effectLst/>
              <a:ea typeface="Calibri" panose="020F0502020204030204" pitchFamily="34" charset="0"/>
              <a:cs typeface="Calibri" panose="020F0502020204030204" pitchFamily="34" charset="0"/>
            </a:endParaRPr>
          </a:p>
          <a:p>
            <a:endParaRPr lang="en-IN" sz="2800" i="0" kern="100" dirty="0">
              <a:effectLst/>
              <a:ea typeface="Calibri" panose="020F0502020204030204" pitchFamily="34" charset="0"/>
              <a:cs typeface="Calibri" panose="020F0502020204030204" pitchFamily="34" charset="0"/>
            </a:endParaRPr>
          </a:p>
          <a:p>
            <a:r>
              <a:rPr lang="en-IN" sz="2800" i="0" kern="100" dirty="0">
                <a:effectLst/>
                <a:ea typeface="Calibri" panose="020F0502020204030204" pitchFamily="34" charset="0"/>
                <a:cs typeface="Calibri" panose="020F0502020204030204" pitchFamily="34" charset="0"/>
              </a:rPr>
              <a:t>Combined, RFM analysis and K-means elbow method offer crucial insights for data-driven marketing.</a:t>
            </a:r>
            <a:endParaRPr lang="en-US" sz="2800" i="1" kern="100" dirty="0">
              <a:effectLst/>
              <a:ea typeface="Calibri" panose="020F0502020204030204" pitchFamily="34" charset="0"/>
              <a:cs typeface="Calibri" panose="020F0502020204030204" pitchFamily="34" charset="0"/>
            </a:endParaRPr>
          </a:p>
          <a:p>
            <a:endParaRPr lang="en-US" dirty="0"/>
          </a:p>
        </p:txBody>
      </p:sp>
      <p:sp>
        <p:nvSpPr>
          <p:cNvPr id="13" name="TextBox 12">
            <a:extLst>
              <a:ext uri="{FF2B5EF4-FFF2-40B4-BE49-F238E27FC236}">
                <a16:creationId xmlns:a16="http://schemas.microsoft.com/office/drawing/2014/main" id="{2CE83421-C498-6E4F-E25E-4ED7AD4CBA5D}"/>
              </a:ext>
            </a:extLst>
          </p:cNvPr>
          <p:cNvSpPr txBox="1"/>
          <p:nvPr/>
        </p:nvSpPr>
        <p:spPr>
          <a:xfrm>
            <a:off x="5922015" y="1592511"/>
            <a:ext cx="5431785" cy="2677656"/>
          </a:xfrm>
          <a:prstGeom prst="rect">
            <a:avLst/>
          </a:prstGeom>
          <a:noFill/>
        </p:spPr>
        <p:txBody>
          <a:bodyPr wrap="square" rtlCol="0">
            <a:spAutoFit/>
          </a:bodyPr>
          <a:lstStyle/>
          <a:p>
            <a:r>
              <a:rPr lang="en-US" sz="2400" b="1" dirty="0"/>
              <a:t>Conclusion: </a:t>
            </a:r>
            <a:r>
              <a:rPr lang="en-US" sz="2400" dirty="0"/>
              <a:t>At </a:t>
            </a:r>
            <a:r>
              <a:rPr lang="en-US" sz="2400" b="1" dirty="0"/>
              <a:t>K=4</a:t>
            </a:r>
            <a:r>
              <a:rPr lang="en-US" sz="2400" dirty="0"/>
              <a:t>, where the "elbow" occurs, the optimal number of clusters for this dataset is </a:t>
            </a:r>
            <a:r>
              <a:rPr lang="en-US" sz="2400" b="1" dirty="0"/>
              <a:t>4</a:t>
            </a:r>
            <a:r>
              <a:rPr lang="en-US" sz="2400" dirty="0"/>
              <a:t>. Beyond this point, adding more clusters does not significantly improve the clustering outcome, making </a:t>
            </a:r>
            <a:r>
              <a:rPr lang="en-US" sz="2400" b="1" dirty="0"/>
              <a:t>K=4</a:t>
            </a:r>
            <a:r>
              <a:rPr lang="en-US" sz="2400" dirty="0"/>
              <a:t> the best balance between accuracy and complexity.</a:t>
            </a:r>
          </a:p>
        </p:txBody>
      </p:sp>
      <p:pic>
        <p:nvPicPr>
          <p:cNvPr id="2" name="Picture 2">
            <a:extLst>
              <a:ext uri="{FF2B5EF4-FFF2-40B4-BE49-F238E27FC236}">
                <a16:creationId xmlns:a16="http://schemas.microsoft.com/office/drawing/2014/main" id="{B9F976A2-4EC4-7A75-684D-8018C8ABCA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692" y="1464079"/>
            <a:ext cx="4527029" cy="2934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064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FC3B-F736-D1DC-97FC-3F73E92D076D}"/>
              </a:ext>
            </a:extLst>
          </p:cNvPr>
          <p:cNvSpPr>
            <a:spLocks noGrp="1"/>
          </p:cNvSpPr>
          <p:nvPr>
            <p:ph type="title"/>
          </p:nvPr>
        </p:nvSpPr>
        <p:spPr>
          <a:xfrm>
            <a:off x="769495" y="305165"/>
            <a:ext cx="10515600" cy="954010"/>
          </a:xfrm>
        </p:spPr>
        <p:txBody>
          <a:bodyPr/>
          <a:lstStyle/>
          <a:p>
            <a:r>
              <a:rPr lang="en-US" dirty="0"/>
              <a:t>Dataset</a:t>
            </a:r>
          </a:p>
        </p:txBody>
      </p:sp>
      <p:sp>
        <p:nvSpPr>
          <p:cNvPr id="9" name="Content Placeholder 8">
            <a:extLst>
              <a:ext uri="{FF2B5EF4-FFF2-40B4-BE49-F238E27FC236}">
                <a16:creationId xmlns:a16="http://schemas.microsoft.com/office/drawing/2014/main" id="{F88C1C5B-68E4-0E61-6204-A75FCADDECB5}"/>
              </a:ext>
            </a:extLst>
          </p:cNvPr>
          <p:cNvSpPr>
            <a:spLocks noGrp="1"/>
          </p:cNvSpPr>
          <p:nvPr>
            <p:ph idx="1"/>
          </p:nvPr>
        </p:nvSpPr>
        <p:spPr>
          <a:xfrm>
            <a:off x="838200" y="1409075"/>
            <a:ext cx="10515600" cy="4767888"/>
          </a:xfrm>
        </p:spPr>
        <p:txBody>
          <a:bodyPr/>
          <a:lstStyle/>
          <a:p>
            <a:pPr marL="0" indent="0">
              <a:buNone/>
            </a:pPr>
            <a:r>
              <a:rPr lang="en-US" dirty="0"/>
              <a:t>Platform: Kaggle</a:t>
            </a:r>
          </a:p>
          <a:p>
            <a:pPr marL="0" indent="0">
              <a:buNone/>
            </a:pPr>
            <a:endParaRPr lang="en-US" dirty="0"/>
          </a:p>
          <a:p>
            <a:pPr marL="0" indent="0">
              <a:buNone/>
            </a:pPr>
            <a:endParaRPr lang="en-US" dirty="0">
              <a:solidFill>
                <a:schemeClr val="tx1">
                  <a:alpha val="98000"/>
                </a:schemeClr>
              </a:solidFill>
            </a:endParaRP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78D7DE93-D087-7B18-66A2-C54BF1FE57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383436"/>
            <a:ext cx="5257799" cy="3793527"/>
          </a:xfrm>
          <a:prstGeom prst="rect">
            <a:avLst/>
          </a:prstGeom>
        </p:spPr>
      </p:pic>
      <p:pic>
        <p:nvPicPr>
          <p:cNvPr id="6" name="Picture 5">
            <a:extLst>
              <a:ext uri="{FF2B5EF4-FFF2-40B4-BE49-F238E27FC236}">
                <a16:creationId xmlns:a16="http://schemas.microsoft.com/office/drawing/2014/main" id="{1275258E-1C4E-AFAC-9C9A-BB9BF9F862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2383436"/>
            <a:ext cx="5257801" cy="3793527"/>
          </a:xfrm>
          <a:prstGeom prst="rect">
            <a:avLst/>
          </a:prstGeom>
        </p:spPr>
      </p:pic>
    </p:spTree>
    <p:extLst>
      <p:ext uri="{BB962C8B-B14F-4D97-AF65-F5344CB8AC3E}">
        <p14:creationId xmlns:p14="http://schemas.microsoft.com/office/powerpoint/2010/main" val="925248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9877</TotalTime>
  <Words>1874</Words>
  <Application>Microsoft Office PowerPoint</Application>
  <PresentationFormat>Widescreen</PresentationFormat>
  <Paragraphs>180</Paragraphs>
  <Slides>27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DengXian Light</vt:lpstr>
      <vt:lpstr>Arial</vt:lpstr>
      <vt:lpstr>Calibri</vt:lpstr>
      <vt:lpstr>Calibri Light</vt:lpstr>
      <vt:lpstr>Open Sans</vt:lpstr>
      <vt:lpstr>Symbol</vt:lpstr>
      <vt:lpstr>Times New Roman</vt:lpstr>
      <vt:lpstr>Office Theme</vt:lpstr>
      <vt:lpstr>Customer Segmentation Using Machine Learning</vt:lpstr>
      <vt:lpstr>Problem statement</vt:lpstr>
      <vt:lpstr>Introduction</vt:lpstr>
      <vt:lpstr>Objective</vt:lpstr>
      <vt:lpstr>Literature survey</vt:lpstr>
      <vt:lpstr>Analysis and Algorithm </vt:lpstr>
      <vt:lpstr>PowerPoint Presentation</vt:lpstr>
      <vt:lpstr>PowerPoint Presentation</vt:lpstr>
      <vt:lpstr>Dataset</vt:lpstr>
      <vt:lpstr>Methodology</vt:lpstr>
      <vt:lpstr>Implementation</vt:lpstr>
      <vt:lpstr>PowerPoint Presentation</vt:lpstr>
      <vt:lpstr>PowerPoint Presentation</vt:lpstr>
      <vt:lpstr>PowerPoint Presentation</vt:lpstr>
      <vt:lpstr>Visualizations</vt:lpstr>
      <vt:lpstr>  Bar Plots of RFM Features by Cluster </vt:lpstr>
      <vt:lpstr>Scatter Plot of Frequency vs. Monetary</vt:lpstr>
      <vt:lpstr>Bar Plots of Categorical Features by Cluster</vt:lpstr>
      <vt:lpstr>Scatter Plots of Income vs. Spending Categories</vt:lpstr>
      <vt:lpstr>Heatmap of Campaign Response by Cluster</vt:lpstr>
      <vt:lpstr>Bar Plots of Product Preferences by Cluster </vt:lpstr>
      <vt:lpstr>Cluster Characteristics and Analysis</vt:lpstr>
      <vt:lpstr>PowerPoint Presentation</vt:lpstr>
      <vt:lpstr>Descriptive Labels</vt:lpstr>
      <vt:lpstr>PowerPoint Presentation</vt:lpstr>
      <vt:lpstr>Saved the clustered data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SENTHIL</dc:creator>
  <cp:lastModifiedBy>SENTHIL</cp:lastModifiedBy>
  <cp:revision>24</cp:revision>
  <dcterms:created xsi:type="dcterms:W3CDTF">2024-08-08T02:21:30Z</dcterms:created>
  <dcterms:modified xsi:type="dcterms:W3CDTF">2024-12-03T14:50:04Z</dcterms:modified>
</cp:coreProperties>
</file>