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5"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61CE4E2-1453-462B-913A-763C1C7AEB27}" type="datetimeFigureOut">
              <a:rPr lang="en-US" smtClean="0"/>
              <a:t>5/5/2022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398716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367562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1747746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4328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89132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CE4E2-1453-462B-913A-763C1C7AEB27}"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257784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CE4E2-1453-462B-913A-763C1C7AEB27}"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901814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CE4E2-1453-462B-913A-763C1C7AEB2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2363021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CE4E2-1453-462B-913A-763C1C7AEB2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321791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CE4E2-1453-462B-913A-763C1C7AEB2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243004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CE4E2-1453-462B-913A-763C1C7AEB2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376213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101820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CE4E2-1453-462B-913A-763C1C7AEB27}"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149833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CE4E2-1453-462B-913A-763C1C7AEB27}"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214377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CE4E2-1453-462B-913A-763C1C7AEB27}"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215054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6112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CE4E2-1453-462B-913A-763C1C7AEB2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38BA-4427-44AE-94D5-4A447374909F}" type="slidenum">
              <a:rPr lang="en-US" smtClean="0"/>
              <a:t>‹#›</a:t>
            </a:fld>
            <a:endParaRPr lang="en-US"/>
          </a:p>
        </p:txBody>
      </p:sp>
    </p:spTree>
    <p:extLst>
      <p:ext uri="{BB962C8B-B14F-4D97-AF65-F5344CB8AC3E}">
        <p14:creationId xmlns:p14="http://schemas.microsoft.com/office/powerpoint/2010/main" val="410270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1CE4E2-1453-462B-913A-763C1C7AEB27}" type="datetimeFigureOut">
              <a:rPr lang="en-US" smtClean="0"/>
              <a:t>5/5/2022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C938BA-4427-44AE-94D5-4A447374909F}" type="slidenum">
              <a:rPr lang="en-US" smtClean="0"/>
              <a:t>‹#›</a:t>
            </a:fld>
            <a:endParaRPr lang="en-US"/>
          </a:p>
        </p:txBody>
      </p:sp>
    </p:spTree>
    <p:extLst>
      <p:ext uri="{BB962C8B-B14F-4D97-AF65-F5344CB8AC3E}">
        <p14:creationId xmlns:p14="http://schemas.microsoft.com/office/powerpoint/2010/main" val="9362928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4CA0-6500-4739-BCE5-C0B14E884029}"/>
              </a:ext>
            </a:extLst>
          </p:cNvPr>
          <p:cNvSpPr>
            <a:spLocks noGrp="1"/>
          </p:cNvSpPr>
          <p:nvPr>
            <p:ph type="title"/>
          </p:nvPr>
        </p:nvSpPr>
        <p:spPr>
          <a:xfrm>
            <a:off x="1141413" y="1444486"/>
            <a:ext cx="9905998" cy="1427991"/>
          </a:xfrm>
        </p:spPr>
        <p:txBody>
          <a:bodyPr>
            <a:normAutofit/>
          </a:bodyPr>
          <a:lstStyle/>
          <a:p>
            <a:br>
              <a:rPr lang="en-US" b="1" dirty="0"/>
            </a:br>
            <a:r>
              <a:rPr lang="en-US" b="1" dirty="0"/>
              <a:t>TYPES OF NETWORKS</a:t>
            </a:r>
          </a:p>
        </p:txBody>
      </p:sp>
      <p:sp>
        <p:nvSpPr>
          <p:cNvPr id="3" name="Content Placeholder 2">
            <a:extLst>
              <a:ext uri="{FF2B5EF4-FFF2-40B4-BE49-F238E27FC236}">
                <a16:creationId xmlns:a16="http://schemas.microsoft.com/office/drawing/2014/main" id="{F7417093-F6C5-47A7-A5F1-70EB4A7C007C}"/>
              </a:ext>
            </a:extLst>
          </p:cNvPr>
          <p:cNvSpPr>
            <a:spLocks noGrp="1"/>
          </p:cNvSpPr>
          <p:nvPr>
            <p:ph idx="1"/>
          </p:nvPr>
        </p:nvSpPr>
        <p:spPr>
          <a:xfrm>
            <a:off x="2411894" y="2872478"/>
            <a:ext cx="8878957" cy="377687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                                                                </a:t>
            </a:r>
            <a:r>
              <a:rPr lang="en-US" sz="3200" i="1" dirty="0"/>
              <a:t>S.KIRITHIK 8C</a:t>
            </a:r>
          </a:p>
        </p:txBody>
      </p:sp>
    </p:spTree>
    <p:extLst>
      <p:ext uri="{BB962C8B-B14F-4D97-AF65-F5344CB8AC3E}">
        <p14:creationId xmlns:p14="http://schemas.microsoft.com/office/powerpoint/2010/main" val="253517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A23D-3C8E-4713-A661-3CB84558DCDE}"/>
              </a:ext>
            </a:extLst>
          </p:cNvPr>
          <p:cNvSpPr>
            <a:spLocks noGrp="1"/>
          </p:cNvSpPr>
          <p:nvPr>
            <p:ph type="title"/>
          </p:nvPr>
        </p:nvSpPr>
        <p:spPr>
          <a:xfrm>
            <a:off x="291547" y="318054"/>
            <a:ext cx="6294783" cy="821634"/>
          </a:xfrm>
        </p:spPr>
        <p:txBody>
          <a:bodyPr/>
          <a:lstStyle/>
          <a:p>
            <a:r>
              <a:rPr lang="en-US" dirty="0"/>
              <a:t>Local Area Network(LAN)</a:t>
            </a:r>
          </a:p>
        </p:txBody>
      </p:sp>
      <p:pic>
        <p:nvPicPr>
          <p:cNvPr id="6" name="Picture Placeholder 5" descr="Diagram&#10;&#10;Description automatically generated">
            <a:extLst>
              <a:ext uri="{FF2B5EF4-FFF2-40B4-BE49-F238E27FC236}">
                <a16:creationId xmlns:a16="http://schemas.microsoft.com/office/drawing/2014/main" id="{24418C4C-8D03-468F-BA96-34C7F2DC4EA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692347" y="1166813"/>
            <a:ext cx="4786889" cy="4038600"/>
          </a:xfrm>
        </p:spPr>
      </p:pic>
      <p:sp>
        <p:nvSpPr>
          <p:cNvPr id="4" name="Text Placeholder 3">
            <a:extLst>
              <a:ext uri="{FF2B5EF4-FFF2-40B4-BE49-F238E27FC236}">
                <a16:creationId xmlns:a16="http://schemas.microsoft.com/office/drawing/2014/main" id="{AF70FE3A-464E-4668-84EA-D75FCF2F264A}"/>
              </a:ext>
            </a:extLst>
          </p:cNvPr>
          <p:cNvSpPr>
            <a:spLocks noGrp="1"/>
          </p:cNvSpPr>
          <p:nvPr>
            <p:ph type="body" sz="half" idx="2"/>
          </p:nvPr>
        </p:nvSpPr>
        <p:spPr>
          <a:xfrm>
            <a:off x="291547" y="1166191"/>
            <a:ext cx="6400801" cy="4548808"/>
          </a:xfrm>
        </p:spPr>
        <p:txBody>
          <a:bodyPr>
            <a:normAutofit/>
          </a:bodyPr>
          <a:lstStyle/>
          <a:p>
            <a:pPr marL="285750" indent="-285750">
              <a:buFont typeface="Wingdings" panose="05000000000000000000" pitchFamily="2" charset="2"/>
              <a:buChar char="v"/>
            </a:pPr>
            <a:r>
              <a:rPr lang="en-US" sz="2000" dirty="0"/>
              <a:t> Xerox corporation worked in collaboration with DEC and Intel to create ethernet, which is the most pervasive LAN architecture used today.</a:t>
            </a:r>
          </a:p>
          <a:p>
            <a:pPr marL="285750" indent="-285750">
              <a:buFont typeface="Wingdings" panose="05000000000000000000" pitchFamily="2" charset="2"/>
              <a:buChar char="v"/>
            </a:pPr>
            <a:r>
              <a:rPr lang="en-US" sz="2000" dirty="0"/>
              <a:t> Ethernet has involved and has seen significant improvements in regards to speed and efficiency.</a:t>
            </a:r>
          </a:p>
          <a:p>
            <a:pPr marL="285750" indent="-285750">
              <a:buFont typeface="Wingdings" panose="05000000000000000000" pitchFamily="2" charset="2"/>
              <a:buChar char="v"/>
            </a:pPr>
            <a:r>
              <a:rPr lang="en-US" sz="2000" dirty="0"/>
              <a:t>Features of LAN : Resources/Application/File Sharing, Productivity, Communication, Management.</a:t>
            </a:r>
          </a:p>
          <a:p>
            <a:pPr marL="285750" indent="-285750">
              <a:buFont typeface="Wingdings" panose="05000000000000000000" pitchFamily="2" charset="2"/>
              <a:buChar char="v"/>
            </a:pPr>
            <a:r>
              <a:rPr lang="en-US" sz="2000" dirty="0"/>
              <a:t>Advantages of LAN : Cost-effective, Flexible &amp; Growth Oriented, Sharing Devices, Data Transfer, Security Local Area Network(LAN). </a:t>
            </a:r>
          </a:p>
        </p:txBody>
      </p:sp>
    </p:spTree>
    <p:extLst>
      <p:ext uri="{BB962C8B-B14F-4D97-AF65-F5344CB8AC3E}">
        <p14:creationId xmlns:p14="http://schemas.microsoft.com/office/powerpoint/2010/main" val="102805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435D-CD71-4860-8953-2ACDC1D9D08B}"/>
              </a:ext>
            </a:extLst>
          </p:cNvPr>
          <p:cNvSpPr>
            <a:spLocks noGrp="1"/>
          </p:cNvSpPr>
          <p:nvPr>
            <p:ph type="title"/>
          </p:nvPr>
        </p:nvSpPr>
        <p:spPr>
          <a:xfrm>
            <a:off x="318053" y="728870"/>
            <a:ext cx="6149008" cy="901146"/>
          </a:xfrm>
        </p:spPr>
        <p:txBody>
          <a:bodyPr>
            <a:normAutofit/>
          </a:bodyPr>
          <a:lstStyle/>
          <a:p>
            <a:r>
              <a:rPr lang="en-US" dirty="0"/>
              <a:t>Wide Area Network(WAN)</a:t>
            </a:r>
          </a:p>
        </p:txBody>
      </p:sp>
      <p:pic>
        <p:nvPicPr>
          <p:cNvPr id="6" name="Picture Placeholder 5">
            <a:extLst>
              <a:ext uri="{FF2B5EF4-FFF2-40B4-BE49-F238E27FC236}">
                <a16:creationId xmlns:a16="http://schemas.microsoft.com/office/drawing/2014/main" id="{6B9C780B-D2BE-4213-8052-690F2517505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565336" y="1143000"/>
            <a:ext cx="4702885" cy="3822895"/>
          </a:xfrm>
        </p:spPr>
      </p:pic>
      <p:sp>
        <p:nvSpPr>
          <p:cNvPr id="4" name="Text Placeholder 3">
            <a:extLst>
              <a:ext uri="{FF2B5EF4-FFF2-40B4-BE49-F238E27FC236}">
                <a16:creationId xmlns:a16="http://schemas.microsoft.com/office/drawing/2014/main" id="{F0AE5BBC-C5C1-49AC-9D37-11C0A13D534E}"/>
              </a:ext>
            </a:extLst>
          </p:cNvPr>
          <p:cNvSpPr>
            <a:spLocks noGrp="1"/>
          </p:cNvSpPr>
          <p:nvPr>
            <p:ph type="body" sz="half" idx="2"/>
          </p:nvPr>
        </p:nvSpPr>
        <p:spPr>
          <a:xfrm>
            <a:off x="318054" y="2173357"/>
            <a:ext cx="6149008" cy="2173356"/>
          </a:xfrm>
        </p:spPr>
        <p:txBody>
          <a:bodyPr>
            <a:normAutofit/>
          </a:bodyPr>
          <a:lstStyle/>
          <a:p>
            <a:pPr marL="342900" indent="-342900">
              <a:buFont typeface="Wingdings" panose="05000000000000000000" pitchFamily="2" charset="2"/>
              <a:buChar char="v"/>
            </a:pPr>
            <a:r>
              <a:rPr lang="en-US" sz="2000" dirty="0"/>
              <a:t> Throughput refers to the amount of data transferred in a specified timeframe.</a:t>
            </a:r>
          </a:p>
          <a:p>
            <a:pPr marL="342900" indent="-342900">
              <a:buFont typeface="Wingdings" panose="05000000000000000000" pitchFamily="2" charset="2"/>
              <a:buChar char="v"/>
            </a:pPr>
            <a:r>
              <a:rPr lang="en-US" sz="2000" dirty="0"/>
              <a:t> Transferring large blocks of data between users LAN WAN.</a:t>
            </a:r>
          </a:p>
        </p:txBody>
      </p:sp>
    </p:spTree>
    <p:extLst>
      <p:ext uri="{BB962C8B-B14F-4D97-AF65-F5344CB8AC3E}">
        <p14:creationId xmlns:p14="http://schemas.microsoft.com/office/powerpoint/2010/main" val="175710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1D32-9E5B-4598-8B1E-8CBF849936A2}"/>
              </a:ext>
            </a:extLst>
          </p:cNvPr>
          <p:cNvSpPr>
            <a:spLocks noGrp="1"/>
          </p:cNvSpPr>
          <p:nvPr>
            <p:ph type="title"/>
          </p:nvPr>
        </p:nvSpPr>
        <p:spPr>
          <a:xfrm>
            <a:off x="251790" y="185530"/>
            <a:ext cx="6308035" cy="1192696"/>
          </a:xfrm>
        </p:spPr>
        <p:txBody>
          <a:bodyPr>
            <a:normAutofit/>
          </a:bodyPr>
          <a:lstStyle/>
          <a:p>
            <a:r>
              <a:rPr lang="en-US" dirty="0"/>
              <a:t>Metropolitan Area Network(MAN)</a:t>
            </a:r>
          </a:p>
        </p:txBody>
      </p:sp>
      <p:pic>
        <p:nvPicPr>
          <p:cNvPr id="6" name="Picture Placeholder 5" descr="Diagram&#10;&#10;Description automatically generated">
            <a:extLst>
              <a:ext uri="{FF2B5EF4-FFF2-40B4-BE49-F238E27FC236}">
                <a16:creationId xmlns:a16="http://schemas.microsoft.com/office/drawing/2014/main" id="{ECC31DB9-DB06-4945-9BA6-A18194ECE17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480706" y="1142999"/>
            <a:ext cx="4759380" cy="4132385"/>
          </a:xfrm>
        </p:spPr>
      </p:pic>
      <p:sp>
        <p:nvSpPr>
          <p:cNvPr id="4" name="Text Placeholder 3">
            <a:extLst>
              <a:ext uri="{FF2B5EF4-FFF2-40B4-BE49-F238E27FC236}">
                <a16:creationId xmlns:a16="http://schemas.microsoft.com/office/drawing/2014/main" id="{E9781F1E-4542-4BA3-BE52-EB25E9D4B74E}"/>
              </a:ext>
            </a:extLst>
          </p:cNvPr>
          <p:cNvSpPr>
            <a:spLocks noGrp="1"/>
          </p:cNvSpPr>
          <p:nvPr>
            <p:ph type="body" sz="half" idx="2"/>
          </p:nvPr>
        </p:nvSpPr>
        <p:spPr>
          <a:xfrm>
            <a:off x="251790" y="1709530"/>
            <a:ext cx="6308035" cy="4005470"/>
          </a:xfrm>
        </p:spPr>
        <p:txBody>
          <a:bodyPr>
            <a:normAutofit/>
          </a:bodyPr>
          <a:lstStyle/>
          <a:p>
            <a:pPr marL="285750" indent="-285750">
              <a:buFont typeface="Wingdings" panose="05000000000000000000" pitchFamily="2" charset="2"/>
              <a:buChar char="v"/>
            </a:pPr>
            <a:r>
              <a:rPr lang="en-US" sz="2000" dirty="0"/>
              <a:t>A MAN is larger than a LAN but smaller than or equal in size to a WAN. </a:t>
            </a:r>
          </a:p>
          <a:p>
            <a:pPr marL="285750" indent="-285750">
              <a:buFont typeface="Wingdings" panose="05000000000000000000" pitchFamily="2" charset="2"/>
              <a:buChar char="v"/>
            </a:pPr>
            <a:r>
              <a:rPr lang="en-US" sz="2000" dirty="0"/>
              <a:t>MANs are typically owned and managed by single entity.</a:t>
            </a:r>
          </a:p>
          <a:p>
            <a:pPr marL="285750" indent="-285750">
              <a:buFont typeface="Wingdings" panose="05000000000000000000" pitchFamily="2" charset="2"/>
              <a:buChar char="v"/>
            </a:pPr>
            <a:r>
              <a:rPr lang="en-US" sz="2000" dirty="0"/>
              <a:t>This could be an ISP or telecommunications company that sells its service to end-users in that metropolitan area .</a:t>
            </a:r>
          </a:p>
          <a:p>
            <a:pPr marL="285750" indent="-285750">
              <a:buFont typeface="Wingdings" panose="05000000000000000000" pitchFamily="2" charset="2"/>
              <a:buChar char="v"/>
            </a:pPr>
            <a:r>
              <a:rPr lang="en-US" sz="2000" dirty="0"/>
              <a:t>For all intents and purposes, a MAN has the same characteristics as s WAN with distance constraints.</a:t>
            </a:r>
          </a:p>
        </p:txBody>
      </p:sp>
    </p:spTree>
    <p:extLst>
      <p:ext uri="{BB962C8B-B14F-4D97-AF65-F5344CB8AC3E}">
        <p14:creationId xmlns:p14="http://schemas.microsoft.com/office/powerpoint/2010/main" val="316110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88BB-8DF3-4278-889B-46DC73E2E746}"/>
              </a:ext>
            </a:extLst>
          </p:cNvPr>
          <p:cNvSpPr>
            <a:spLocks noGrp="1"/>
          </p:cNvSpPr>
          <p:nvPr>
            <p:ph type="title"/>
          </p:nvPr>
        </p:nvSpPr>
        <p:spPr>
          <a:xfrm>
            <a:off x="251791" y="145775"/>
            <a:ext cx="6361043" cy="997225"/>
          </a:xfrm>
        </p:spPr>
        <p:txBody>
          <a:bodyPr>
            <a:normAutofit/>
          </a:bodyPr>
          <a:lstStyle/>
          <a:p>
            <a:r>
              <a:rPr lang="en-US" dirty="0"/>
              <a:t>Campus Area Network(CAN)</a:t>
            </a:r>
          </a:p>
        </p:txBody>
      </p:sp>
      <p:pic>
        <p:nvPicPr>
          <p:cNvPr id="6" name="Picture Placeholder 5" descr="Diagram, engineering drawing&#10;&#10;Description automatically generated">
            <a:extLst>
              <a:ext uri="{FF2B5EF4-FFF2-40B4-BE49-F238E27FC236}">
                <a16:creationId xmlns:a16="http://schemas.microsoft.com/office/drawing/2014/main" id="{571B0B50-4C83-42AF-A240-5329CCC9263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612834" y="1143000"/>
            <a:ext cx="4824200" cy="4385603"/>
          </a:xfrm>
        </p:spPr>
      </p:pic>
      <p:sp>
        <p:nvSpPr>
          <p:cNvPr id="4" name="Text Placeholder 3">
            <a:extLst>
              <a:ext uri="{FF2B5EF4-FFF2-40B4-BE49-F238E27FC236}">
                <a16:creationId xmlns:a16="http://schemas.microsoft.com/office/drawing/2014/main" id="{36B386AF-1854-4959-AC0F-217070C3A1F3}"/>
              </a:ext>
            </a:extLst>
          </p:cNvPr>
          <p:cNvSpPr>
            <a:spLocks noGrp="1"/>
          </p:cNvSpPr>
          <p:nvPr>
            <p:ph type="body" sz="half" idx="2"/>
          </p:nvPr>
        </p:nvSpPr>
        <p:spPr>
          <a:xfrm>
            <a:off x="251791" y="1524000"/>
            <a:ext cx="6361043" cy="3511826"/>
          </a:xfrm>
        </p:spPr>
        <p:txBody>
          <a:bodyPr>
            <a:normAutofit/>
          </a:bodyPr>
          <a:lstStyle/>
          <a:p>
            <a:pPr marL="342900" indent="-342900">
              <a:buFont typeface="Wingdings" panose="05000000000000000000" pitchFamily="2" charset="2"/>
              <a:buChar char="v"/>
            </a:pPr>
            <a:r>
              <a:rPr lang="en-US" sz="2000" dirty="0"/>
              <a:t>A Campus Area Network is a computer network that spans a limited geographic area.</a:t>
            </a:r>
          </a:p>
          <a:p>
            <a:pPr marL="342900" indent="-342900">
              <a:buFont typeface="Wingdings" panose="05000000000000000000" pitchFamily="2" charset="2"/>
              <a:buChar char="v"/>
            </a:pPr>
            <a:r>
              <a:rPr lang="en-US" sz="2000" dirty="0"/>
              <a:t>CANs connect multiple Local Area Network (LAN) within an educational or corporate campus. Most CANs connect to the Public Internet.</a:t>
            </a:r>
          </a:p>
          <a:p>
            <a:pPr marL="342900" indent="-342900">
              <a:buFont typeface="Wingdings" panose="05000000000000000000" pitchFamily="2" charset="2"/>
              <a:buChar char="v"/>
            </a:pPr>
            <a:r>
              <a:rPr lang="en-US" sz="2000" dirty="0"/>
              <a:t>At colleges, universities and other educational institutions, CANs provide Internet access for students and faculty. </a:t>
            </a:r>
          </a:p>
        </p:txBody>
      </p:sp>
    </p:spTree>
    <p:extLst>
      <p:ext uri="{BB962C8B-B14F-4D97-AF65-F5344CB8AC3E}">
        <p14:creationId xmlns:p14="http://schemas.microsoft.com/office/powerpoint/2010/main" val="344622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74BB-1B46-4C58-8920-905907C343AE}"/>
              </a:ext>
            </a:extLst>
          </p:cNvPr>
          <p:cNvSpPr>
            <a:spLocks noGrp="1"/>
          </p:cNvSpPr>
          <p:nvPr>
            <p:ph type="title"/>
          </p:nvPr>
        </p:nvSpPr>
        <p:spPr>
          <a:xfrm>
            <a:off x="331306" y="224174"/>
            <a:ext cx="6618240" cy="918826"/>
          </a:xfrm>
        </p:spPr>
        <p:txBody>
          <a:bodyPr>
            <a:normAutofit/>
          </a:bodyPr>
          <a:lstStyle/>
          <a:p>
            <a:r>
              <a:rPr lang="en-US" dirty="0"/>
              <a:t>Storage Area Network(SAN)</a:t>
            </a:r>
          </a:p>
        </p:txBody>
      </p:sp>
      <p:pic>
        <p:nvPicPr>
          <p:cNvPr id="6" name="Picture Placeholder 5" descr="Diagram&#10;&#10;Description automatically generated">
            <a:extLst>
              <a:ext uri="{FF2B5EF4-FFF2-40B4-BE49-F238E27FC236}">
                <a16:creationId xmlns:a16="http://schemas.microsoft.com/office/drawing/2014/main" id="{0DC13B9F-B1B8-46C6-AC3E-A45FBB1E3CF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400799" y="1285460"/>
            <a:ext cx="4881490" cy="3905518"/>
          </a:xfrm>
        </p:spPr>
      </p:pic>
      <p:sp>
        <p:nvSpPr>
          <p:cNvPr id="4" name="Text Placeholder 3">
            <a:extLst>
              <a:ext uri="{FF2B5EF4-FFF2-40B4-BE49-F238E27FC236}">
                <a16:creationId xmlns:a16="http://schemas.microsoft.com/office/drawing/2014/main" id="{CD4D4DFE-8F0E-486C-8113-44590012B8C2}"/>
              </a:ext>
            </a:extLst>
          </p:cNvPr>
          <p:cNvSpPr>
            <a:spLocks noGrp="1"/>
          </p:cNvSpPr>
          <p:nvPr>
            <p:ph type="body" sz="half" idx="2"/>
          </p:nvPr>
        </p:nvSpPr>
        <p:spPr>
          <a:xfrm>
            <a:off x="331304" y="1285460"/>
            <a:ext cx="6069495" cy="4429539"/>
          </a:xfrm>
        </p:spPr>
        <p:txBody>
          <a:bodyPr/>
          <a:lstStyle/>
          <a:p>
            <a:pPr marL="342900" indent="-342900">
              <a:buFont typeface="Wingdings" panose="05000000000000000000" pitchFamily="2" charset="2"/>
              <a:buChar char="v"/>
            </a:pPr>
            <a:r>
              <a:rPr lang="en-US" sz="2000" dirty="0"/>
              <a:t>SAN may be referred to as a subnetwork or special purpose network.</a:t>
            </a:r>
          </a:p>
          <a:p>
            <a:pPr marL="342900" indent="-342900">
              <a:buFont typeface="Wingdings" panose="05000000000000000000" pitchFamily="2" charset="2"/>
              <a:buChar char="v"/>
            </a:pPr>
            <a:r>
              <a:rPr lang="en-US" sz="2000" dirty="0"/>
              <a:t>Its special purpose is to Allow users on a larger network to connect various data storage devices with clusters of data servers. </a:t>
            </a:r>
          </a:p>
        </p:txBody>
      </p:sp>
    </p:spTree>
    <p:extLst>
      <p:ext uri="{BB962C8B-B14F-4D97-AF65-F5344CB8AC3E}">
        <p14:creationId xmlns:p14="http://schemas.microsoft.com/office/powerpoint/2010/main" val="67182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0424-B216-4C16-B90E-A20A32F7AD53}"/>
              </a:ext>
            </a:extLst>
          </p:cNvPr>
          <p:cNvSpPr>
            <a:spLocks noGrp="1"/>
          </p:cNvSpPr>
          <p:nvPr>
            <p:ph type="title"/>
          </p:nvPr>
        </p:nvSpPr>
        <p:spPr>
          <a:xfrm>
            <a:off x="397564" y="132522"/>
            <a:ext cx="6321287" cy="1010478"/>
          </a:xfrm>
        </p:spPr>
        <p:txBody>
          <a:bodyPr>
            <a:normAutofit/>
          </a:bodyPr>
          <a:lstStyle/>
          <a:p>
            <a:r>
              <a:rPr lang="en-US" dirty="0"/>
              <a:t>Virtual Private Network(VPN)</a:t>
            </a:r>
          </a:p>
        </p:txBody>
      </p:sp>
      <p:pic>
        <p:nvPicPr>
          <p:cNvPr id="6" name="Picture Placeholder 5">
            <a:extLst>
              <a:ext uri="{FF2B5EF4-FFF2-40B4-BE49-F238E27FC236}">
                <a16:creationId xmlns:a16="http://schemas.microsoft.com/office/drawing/2014/main" id="{5A369F7B-55D7-41E7-BF93-F1638D4737D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559825" y="1143000"/>
            <a:ext cx="5022575" cy="3733800"/>
          </a:xfrm>
        </p:spPr>
      </p:pic>
      <p:sp>
        <p:nvSpPr>
          <p:cNvPr id="4" name="Text Placeholder 3">
            <a:extLst>
              <a:ext uri="{FF2B5EF4-FFF2-40B4-BE49-F238E27FC236}">
                <a16:creationId xmlns:a16="http://schemas.microsoft.com/office/drawing/2014/main" id="{05891F38-D6E3-4017-821D-A1B6596FD509}"/>
              </a:ext>
            </a:extLst>
          </p:cNvPr>
          <p:cNvSpPr>
            <a:spLocks noGrp="1"/>
          </p:cNvSpPr>
          <p:nvPr>
            <p:ph type="body" sz="half" idx="2"/>
          </p:nvPr>
        </p:nvSpPr>
        <p:spPr>
          <a:xfrm>
            <a:off x="397564" y="1404730"/>
            <a:ext cx="6321287" cy="4310270"/>
          </a:xfrm>
        </p:spPr>
        <p:txBody>
          <a:bodyPr>
            <a:normAutofit/>
          </a:bodyPr>
          <a:lstStyle/>
          <a:p>
            <a:pPr marL="285750" indent="-285750">
              <a:buFont typeface="Wingdings" panose="05000000000000000000" pitchFamily="2" charset="2"/>
              <a:buChar char="v"/>
            </a:pPr>
            <a:r>
              <a:rPr lang="en-US" sz="2000" dirty="0"/>
              <a:t>VPN is a private network that can access public networks remotely. </a:t>
            </a:r>
          </a:p>
          <a:p>
            <a:pPr marL="285750" indent="-285750">
              <a:buFont typeface="Wingdings" panose="05000000000000000000" pitchFamily="2" charset="2"/>
              <a:buChar char="v"/>
            </a:pPr>
            <a:r>
              <a:rPr lang="en-US" sz="2000" dirty="0"/>
              <a:t>VPN uses encryption and security protocols to retain privacy while it accesses outside resources.</a:t>
            </a:r>
          </a:p>
          <a:p>
            <a:pPr marL="285750" indent="-285750">
              <a:buFont typeface="Wingdings" panose="05000000000000000000" pitchFamily="2" charset="2"/>
              <a:buChar char="v"/>
            </a:pPr>
            <a:r>
              <a:rPr lang="en-US" sz="2000" dirty="0"/>
              <a:t>VPN enables an end user to create a virtual tunnel to a remote location.</a:t>
            </a:r>
          </a:p>
          <a:p>
            <a:endParaRPr lang="en-US" sz="2000" dirty="0"/>
          </a:p>
        </p:txBody>
      </p:sp>
    </p:spTree>
    <p:extLst>
      <p:ext uri="{BB962C8B-B14F-4D97-AF65-F5344CB8AC3E}">
        <p14:creationId xmlns:p14="http://schemas.microsoft.com/office/powerpoint/2010/main" val="347736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27B4-A749-4731-886A-03915BFC76F9}"/>
              </a:ext>
            </a:extLst>
          </p:cNvPr>
          <p:cNvSpPr>
            <a:spLocks noGrp="1"/>
          </p:cNvSpPr>
          <p:nvPr>
            <p:ph type="title"/>
          </p:nvPr>
        </p:nvSpPr>
        <p:spPr>
          <a:xfrm>
            <a:off x="384313" y="424070"/>
            <a:ext cx="5862500" cy="821634"/>
          </a:xfrm>
        </p:spPr>
        <p:txBody>
          <a:bodyPr>
            <a:normAutofit/>
          </a:bodyPr>
          <a:lstStyle/>
          <a:p>
            <a:r>
              <a:rPr lang="en-US" dirty="0"/>
              <a:t>Personal Area Network(PAN)</a:t>
            </a:r>
          </a:p>
        </p:txBody>
      </p:sp>
      <p:pic>
        <p:nvPicPr>
          <p:cNvPr id="6" name="Picture Placeholder 5">
            <a:extLst>
              <a:ext uri="{FF2B5EF4-FFF2-40B4-BE49-F238E27FC236}">
                <a16:creationId xmlns:a16="http://schemas.microsoft.com/office/drawing/2014/main" id="{FDA953B2-0587-4717-BCC2-0DD0E9453F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471138" y="1245704"/>
            <a:ext cx="5134708" cy="3903070"/>
          </a:xfrm>
        </p:spPr>
      </p:pic>
      <p:sp>
        <p:nvSpPr>
          <p:cNvPr id="4" name="Text Placeholder 3">
            <a:extLst>
              <a:ext uri="{FF2B5EF4-FFF2-40B4-BE49-F238E27FC236}">
                <a16:creationId xmlns:a16="http://schemas.microsoft.com/office/drawing/2014/main" id="{E42D30D2-BD54-4F53-B254-D1C85F998114}"/>
              </a:ext>
            </a:extLst>
          </p:cNvPr>
          <p:cNvSpPr>
            <a:spLocks noGrp="1"/>
          </p:cNvSpPr>
          <p:nvPr>
            <p:ph type="body" sz="half" idx="2"/>
          </p:nvPr>
        </p:nvSpPr>
        <p:spPr>
          <a:xfrm>
            <a:off x="384314" y="1815548"/>
            <a:ext cx="5855620" cy="3213652"/>
          </a:xfrm>
        </p:spPr>
        <p:txBody>
          <a:bodyPr>
            <a:normAutofit/>
          </a:bodyPr>
          <a:lstStyle/>
          <a:p>
            <a:pPr marL="342900" indent="-342900">
              <a:buFont typeface="Wingdings" panose="05000000000000000000" pitchFamily="2" charset="2"/>
              <a:buChar char="v"/>
            </a:pPr>
            <a:r>
              <a:rPr lang="en-US" sz="2000" dirty="0"/>
              <a:t>PAN is a computer network used for data  transmission amongst devices such as computers, telephones, tablets and personal digital assistants.</a:t>
            </a:r>
          </a:p>
          <a:p>
            <a:pPr marL="342900" indent="-342900">
              <a:buFont typeface="Wingdings" panose="05000000000000000000" pitchFamily="2" charset="2"/>
              <a:buChar char="v"/>
            </a:pPr>
            <a:r>
              <a:rPr lang="en-US" sz="2000" dirty="0"/>
              <a:t>PANs can be used for communication amongst the personal devices themselves or for connecting higher level network and the internet where one “master” device takes up the role as internet router.</a:t>
            </a:r>
          </a:p>
        </p:txBody>
      </p:sp>
    </p:spTree>
    <p:extLst>
      <p:ext uri="{BB962C8B-B14F-4D97-AF65-F5344CB8AC3E}">
        <p14:creationId xmlns:p14="http://schemas.microsoft.com/office/powerpoint/2010/main" val="3779979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244</TotalTime>
  <Words>415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 TYPES OF NETWORKS</vt:lpstr>
      <vt:lpstr>Local Area Network(LAN)</vt:lpstr>
      <vt:lpstr>Wide Area Network(WAN)</vt:lpstr>
      <vt:lpstr>Metropolitan Area Network(MAN)</vt:lpstr>
      <vt:lpstr>Campus Area Network(CAN)</vt:lpstr>
      <vt:lpstr>Storage Area Network(SAN)</vt:lpstr>
      <vt:lpstr>Virtual Private Network(VPN)</vt:lpstr>
      <vt:lpstr>Personal Area Network(PAN)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TYPES OF NETWORKS</dc:title>
  <dc:creator>Senthil Kumar T</dc:creator>
  <cp:lastModifiedBy>Senthil Kumar T</cp:lastModifiedBy>
  <cp:revision>3</cp:revision>
  <dcterms:created xsi:type="dcterms:W3CDTF">2022-05-03T12:59:30Z</dcterms:created>
  <dcterms:modified xsi:type="dcterms:W3CDTF">2022-05-05T06:25:19Z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73d67631-2512-407d-8263-edab7fad4e57</vt:lpwstr>
  </property>
  <property fmtid="{D5CDD505-2E9C-101B-9397-08002B2CF9AE}" pid="3" name="HCLClassification">
    <vt:lpwstr>HCL_Cla5s_1nt3rnal</vt:lpwstr>
  </property>
  <property fmtid="{D5CDD505-2E9C-101B-9397-08002B2CF9AE}" pid="4" name="HCLClassD6">
    <vt:lpwstr>False</vt:lpwstr>
  </property>
</Properties>
</file>