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83" r:id="rId4"/>
    <p:sldId id="284" r:id="rId5"/>
    <p:sldId id="285" r:id="rId6"/>
    <p:sldId id="286" r:id="rId7"/>
    <p:sldId id="287" r:id="rId8"/>
    <p:sldId id="288" r:id="rId9"/>
    <p:sldId id="290" r:id="rId10"/>
    <p:sldId id="291" r:id="rId11"/>
    <p:sldId id="292" r:id="rId12"/>
    <p:sldId id="293" r:id="rId13"/>
    <p:sldId id="294" r:id="rId14"/>
    <p:sldId id="295" r:id="rId15"/>
    <p:sldId id="296" r:id="rId16"/>
    <p:sldId id="297" r:id="rId17"/>
    <p:sldId id="299" r:id="rId18"/>
    <p:sldId id="300" r:id="rId19"/>
    <p:sldId id="301" r:id="rId20"/>
    <p:sldId id="304" r:id="rId21"/>
    <p:sldId id="305" r:id="rId22"/>
    <p:sldId id="6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0"/>
    <p:restoredTop sz="96707"/>
  </p:normalViewPr>
  <p:slideViewPr>
    <p:cSldViewPr snapToGrid="0" snapToObjects="1">
      <p:cViewPr varScale="1">
        <p:scale>
          <a:sx n="68" d="100"/>
          <a:sy n="68"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AFDF1-8590-474E-9480-D113C08D71B4}"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C04A7-6E56-488E-951A-177347700799}" type="slidenum">
              <a:rPr lang="en-US" smtClean="0"/>
              <a:t>‹#›</a:t>
            </a:fld>
            <a:endParaRPr lang="en-US"/>
          </a:p>
        </p:txBody>
      </p:sp>
    </p:spTree>
    <p:extLst>
      <p:ext uri="{BB962C8B-B14F-4D97-AF65-F5344CB8AC3E}">
        <p14:creationId xmlns:p14="http://schemas.microsoft.com/office/powerpoint/2010/main" val="169486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228A9F-C663-4CCD-ADD0-BDC1A5296145}" type="datetime1">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19184092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46304-ED20-4B59-9A78-F2857CE63E50}" type="datetime1">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0386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0E18B-01D7-4024-AB56-F3436371F821}" type="datetime1">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63113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54EF4-6AE4-490D-953F-1CB7728E361C}" type="datetime1">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41134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76FEE442-98DD-48AD-896F-F3F58284F219}" type="datetime1">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4135423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AA20518-1B61-4EE4-950F-7AD22C0FF76C}" type="datetime1">
              <a:rPr lang="en-US" smtClean="0"/>
              <a:t>4/17/2020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18483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77A8558-7E24-4D4C-865C-3D3916394D97}" type="datetime1">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5094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DA4FD-DD19-4322-A20A-41341D946E75}" type="datetime1">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394291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EFAB3-8FD5-4AA0-8138-55436ABD2DDE}" type="datetime1">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59960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4338924-E29E-4E3E-A61E-BBF06D2C72FD}" type="datetime1">
              <a:rPr lang="en-US" smtClean="0"/>
              <a:t>4/17/2020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40494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33631D-0AF4-4801-A39A-A4AF15227E8E}" type="datetime1">
              <a:rPr lang="en-US" smtClean="0"/>
              <a:t>4/17/2020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66514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9381C35-9432-41A2-8A9A-E1E2FFE6F983}" type="datetime1">
              <a:rPr lang="en-US" smtClean="0"/>
              <a:t>4/17/2020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3BBC119-FF63-8647-8D0E-09BB0DE91E94}" type="slidenum">
              <a:rPr lang="en-US" smtClean="0"/>
              <a:t>‹#›</a:t>
            </a:fld>
            <a:endParaRPr lang="en-US"/>
          </a:p>
        </p:txBody>
      </p:sp>
    </p:spTree>
    <p:extLst>
      <p:ext uri="{BB962C8B-B14F-4D97-AF65-F5344CB8AC3E}">
        <p14:creationId xmlns:p14="http://schemas.microsoft.com/office/powerpoint/2010/main" val="3288107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D9164DF-D670-404A-B12B-02F7C834CF61}"/>
              </a:ext>
            </a:extLst>
          </p:cNvPr>
          <p:cNvSpPr>
            <a:spLocks noGrp="1"/>
          </p:cNvSpPr>
          <p:nvPr>
            <p:ph type="title"/>
          </p:nvPr>
        </p:nvSpPr>
        <p:spPr>
          <a:xfrm>
            <a:off x="0" y="643467"/>
            <a:ext cx="4581427" cy="1728044"/>
          </a:xfrm>
          <a:prstGeom prst="ellipse">
            <a:avLst/>
          </a:prstGeom>
          <a:noFill/>
          <a:ln>
            <a:solidFill>
              <a:schemeClr val="bg1"/>
            </a:solidFill>
          </a:ln>
        </p:spPr>
        <p:txBody>
          <a:bodyPr vert="horz" wrap="square" lIns="182880" tIns="182880" rIns="182880" bIns="182880" rtlCol="0" anchor="ctr">
            <a:normAutofit/>
          </a:bodyPr>
          <a:lstStyle/>
          <a:p>
            <a:r>
              <a:rPr lang="en-US" sz="2800" dirty="0">
                <a:solidFill>
                  <a:schemeClr val="bg1"/>
                </a:solidFill>
              </a:rPr>
              <a:t>Employee Attrition</a:t>
            </a:r>
          </a:p>
        </p:txBody>
      </p:sp>
      <p:sp>
        <p:nvSpPr>
          <p:cNvPr id="3" name="Subtitle 2">
            <a:extLst>
              <a:ext uri="{FF2B5EF4-FFF2-40B4-BE49-F238E27FC236}">
                <a16:creationId xmlns:a16="http://schemas.microsoft.com/office/drawing/2014/main" id="{AA282CB3-BD7E-ED4C-8231-7242C355E183}"/>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b="1" dirty="0">
                <a:solidFill>
                  <a:schemeClr val="bg1"/>
                </a:solidFill>
              </a:rPr>
              <a:t>Presented by: Senthil Kumar</a:t>
            </a:r>
          </a:p>
          <a:p>
            <a:pPr algn="l"/>
            <a:endParaRPr lang="en-US" dirty="0">
              <a:solidFill>
                <a:schemeClr val="bg1"/>
              </a:solidFill>
            </a:endParaRPr>
          </a:p>
        </p:txBody>
      </p:sp>
      <p:pic>
        <p:nvPicPr>
          <p:cNvPr id="12" name="Picture 11" descr="A picture containing chain&#10;&#10;Description automatically generated">
            <a:extLst>
              <a:ext uri="{FF2B5EF4-FFF2-40B4-BE49-F238E27FC236}">
                <a16:creationId xmlns:a16="http://schemas.microsoft.com/office/drawing/2014/main" id="{A532A4A9-D5B8-405C-8709-57879AD6879E}"/>
              </a:ext>
            </a:extLst>
          </p:cNvPr>
          <p:cNvPicPr>
            <a:picLocks noChangeAspect="1"/>
          </p:cNvPicPr>
          <p:nvPr/>
        </p:nvPicPr>
        <p:blipFill>
          <a:blip r:embed="rId2"/>
          <a:stretch>
            <a:fillRect/>
          </a:stretch>
        </p:blipFill>
        <p:spPr>
          <a:xfrm>
            <a:off x="5669865" y="643467"/>
            <a:ext cx="5506564" cy="5410199"/>
          </a:xfrm>
          <a:prstGeom prst="rect">
            <a:avLst/>
          </a:prstGeom>
        </p:spPr>
      </p:pic>
    </p:spTree>
    <p:extLst>
      <p:ext uri="{BB962C8B-B14F-4D97-AF65-F5344CB8AC3E}">
        <p14:creationId xmlns:p14="http://schemas.microsoft.com/office/powerpoint/2010/main" val="181124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500">
                <a:solidFill>
                  <a:schemeClr val="bg1"/>
                </a:solidFill>
              </a:rPr>
            </a:br>
            <a:br>
              <a:rPr lang="en-US" sz="1500">
                <a:solidFill>
                  <a:schemeClr val="bg1"/>
                </a:solidFill>
              </a:rPr>
            </a:br>
            <a:r>
              <a:rPr lang="en-US" sz="1500">
                <a:solidFill>
                  <a:schemeClr val="bg1"/>
                </a:solidFill>
              </a:rPr>
              <a:t>Attrition Vs Total Working Years</a:t>
            </a:r>
            <a:br>
              <a:rPr lang="en-US" sz="1500">
                <a:solidFill>
                  <a:schemeClr val="bg1"/>
                </a:solidFill>
              </a:rPr>
            </a:br>
            <a:br>
              <a:rPr lang="en-US" sz="1500">
                <a:solidFill>
                  <a:schemeClr val="bg1"/>
                </a:solidFill>
              </a:rPr>
            </a:br>
            <a:endParaRPr lang="en-US" sz="15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spcBef>
                <a:spcPts val="1000"/>
              </a:spcBef>
              <a:buClr>
                <a:schemeClr val="accent2"/>
              </a:buClr>
              <a:buFont typeface="Arial" panose="020B0604020202020204" pitchFamily="34" charset="0"/>
              <a:buChar char="•"/>
            </a:pPr>
            <a:r>
              <a:rPr lang="en-US">
                <a:solidFill>
                  <a:schemeClr val="bg1"/>
                </a:solidFill>
              </a:rPr>
              <a:t>From the plot, it is seen that </a:t>
            </a:r>
            <a:r>
              <a:rPr lang="en-US" b="1">
                <a:solidFill>
                  <a:schemeClr val="bg1"/>
                </a:solidFill>
              </a:rPr>
              <a:t>people having less than ~8 years of experience </a:t>
            </a:r>
            <a:r>
              <a:rPr lang="en-US">
                <a:solidFill>
                  <a:schemeClr val="bg1"/>
                </a:solidFill>
              </a:rPr>
              <a:t>and have switched over to many companies have experienced a significant hike in the salary levels compared to those who stay in the company.</a:t>
            </a:r>
            <a:endParaRPr lang="en-US" b="1">
              <a:solidFill>
                <a:schemeClr val="bg1"/>
              </a:solidFill>
            </a:endParaRPr>
          </a:p>
        </p:txBody>
      </p:sp>
      <p:pic>
        <p:nvPicPr>
          <p:cNvPr id="4" name="Picture 3">
            <a:extLst>
              <a:ext uri="{FF2B5EF4-FFF2-40B4-BE49-F238E27FC236}">
                <a16:creationId xmlns:a16="http://schemas.microsoft.com/office/drawing/2014/main" id="{237E010D-BE63-4219-8EC5-2130C95A84C7}"/>
              </a:ext>
            </a:extLst>
          </p:cNvPr>
          <p:cNvPicPr>
            <a:picLocks noChangeAspect="1"/>
          </p:cNvPicPr>
          <p:nvPr/>
        </p:nvPicPr>
        <p:blipFill>
          <a:blip r:embed="rId2"/>
          <a:stretch>
            <a:fillRect/>
          </a:stretch>
        </p:blipFill>
        <p:spPr>
          <a:xfrm>
            <a:off x="5297763" y="996022"/>
            <a:ext cx="6250769" cy="4705089"/>
          </a:xfrm>
          <a:prstGeom prst="rect">
            <a:avLst/>
          </a:prstGeom>
        </p:spPr>
      </p:pic>
      <p:sp>
        <p:nvSpPr>
          <p:cNvPr id="3" name="Slide Number Placeholder 2">
            <a:extLst>
              <a:ext uri="{FF2B5EF4-FFF2-40B4-BE49-F238E27FC236}">
                <a16:creationId xmlns:a16="http://schemas.microsoft.com/office/drawing/2014/main" id="{C1BE3BD8-D997-417D-9619-7A286DF1A4AA}"/>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10</a:t>
            </a:fld>
            <a:endParaRPr lang="en-US"/>
          </a:p>
        </p:txBody>
      </p:sp>
    </p:spTree>
    <p:extLst>
      <p:ext uri="{BB962C8B-B14F-4D97-AF65-F5344CB8AC3E}">
        <p14:creationId xmlns:p14="http://schemas.microsoft.com/office/powerpoint/2010/main" val="113331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500">
                <a:solidFill>
                  <a:schemeClr val="bg1"/>
                </a:solidFill>
              </a:rPr>
            </a:br>
            <a:br>
              <a:rPr lang="en-US" sz="1500">
                <a:solidFill>
                  <a:schemeClr val="bg1"/>
                </a:solidFill>
              </a:rPr>
            </a:br>
            <a:r>
              <a:rPr lang="en-US" sz="1500">
                <a:solidFill>
                  <a:schemeClr val="bg1"/>
                </a:solidFill>
              </a:rPr>
              <a:t>Attrition Vs Job Satisfaction</a:t>
            </a:r>
            <a:br>
              <a:rPr lang="en-US" sz="1500">
                <a:solidFill>
                  <a:schemeClr val="bg1"/>
                </a:solidFill>
              </a:rPr>
            </a:br>
            <a:br>
              <a:rPr lang="en-US" sz="1500">
                <a:solidFill>
                  <a:schemeClr val="bg1"/>
                </a:solidFill>
              </a:rPr>
            </a:br>
            <a:endParaRPr lang="en-US" sz="15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Bef>
                <a:spcPts val="1000"/>
              </a:spcBef>
              <a:buClr>
                <a:schemeClr val="accent2"/>
              </a:buClr>
              <a:buFont typeface="Arial" panose="020B0604020202020204" pitchFamily="34" charset="0"/>
              <a:buChar char="•"/>
            </a:pPr>
            <a:r>
              <a:rPr lang="en-US" sz="1400">
                <a:solidFill>
                  <a:schemeClr val="bg1"/>
                </a:solidFill>
              </a:rPr>
              <a:t>As expected, people with </a:t>
            </a:r>
            <a:r>
              <a:rPr lang="en-US" sz="1400" b="1">
                <a:solidFill>
                  <a:schemeClr val="bg1"/>
                </a:solidFill>
              </a:rPr>
              <a:t>low satisfaction have left the company (27.1%) in large number.</a:t>
            </a:r>
          </a:p>
          <a:p>
            <a:pPr indent="-228600">
              <a:lnSpc>
                <a:spcPct val="90000"/>
              </a:lnSpc>
              <a:spcBef>
                <a:spcPts val="1000"/>
              </a:spcBef>
              <a:buClr>
                <a:schemeClr val="accent2"/>
              </a:buClr>
              <a:buFont typeface="Arial" panose="020B0604020202020204" pitchFamily="34" charset="0"/>
              <a:buChar char="•"/>
            </a:pPr>
            <a:r>
              <a:rPr lang="en-US" sz="1400">
                <a:solidFill>
                  <a:schemeClr val="bg1"/>
                </a:solidFill>
              </a:rPr>
              <a:t>What is surprising is, </a:t>
            </a:r>
            <a:r>
              <a:rPr lang="en-US" sz="1400" b="1">
                <a:solidFill>
                  <a:schemeClr val="bg1"/>
                </a:solidFill>
              </a:rPr>
              <a:t>out of those who leave about 30.7%  have experience high job satisfaction</a:t>
            </a:r>
            <a:r>
              <a:rPr lang="en-US" sz="1400">
                <a:solidFill>
                  <a:schemeClr val="bg1"/>
                </a:solidFill>
              </a:rPr>
              <a:t>. Therefore, there should be some other factor which triggers their exit from the present company.</a:t>
            </a:r>
          </a:p>
          <a:p>
            <a:pPr indent="-228600">
              <a:lnSpc>
                <a:spcPct val="90000"/>
              </a:lnSpc>
              <a:spcBef>
                <a:spcPts val="1000"/>
              </a:spcBef>
              <a:buClr>
                <a:schemeClr val="accent2"/>
              </a:buClr>
              <a:buFont typeface="Arial" panose="020B0604020202020204" pitchFamily="34" charset="0"/>
              <a:buChar char="•"/>
            </a:pPr>
            <a:r>
              <a:rPr lang="en-US" sz="1400">
                <a:solidFill>
                  <a:schemeClr val="bg1"/>
                </a:solidFill>
              </a:rPr>
              <a:t>There is a visible trend in the category of people who do not leave whereas this is not so in the case of people who leave. The attrition group is most represented by people having high and very high job satisfaction.</a:t>
            </a:r>
            <a:endParaRPr lang="en-US" sz="1400" b="1">
              <a:solidFill>
                <a:schemeClr val="bg1"/>
              </a:solidFill>
            </a:endParaRPr>
          </a:p>
        </p:txBody>
      </p:sp>
      <p:pic>
        <p:nvPicPr>
          <p:cNvPr id="5" name="Picture 4">
            <a:extLst>
              <a:ext uri="{FF2B5EF4-FFF2-40B4-BE49-F238E27FC236}">
                <a16:creationId xmlns:a16="http://schemas.microsoft.com/office/drawing/2014/main" id="{E9BD0CB2-1470-489E-81EF-BE0FDDA20181}"/>
              </a:ext>
            </a:extLst>
          </p:cNvPr>
          <p:cNvPicPr>
            <a:picLocks noChangeAspect="1"/>
          </p:cNvPicPr>
          <p:nvPr/>
        </p:nvPicPr>
        <p:blipFill>
          <a:blip r:embed="rId2"/>
          <a:stretch>
            <a:fillRect/>
          </a:stretch>
        </p:blipFill>
        <p:spPr>
          <a:xfrm>
            <a:off x="5297763" y="996715"/>
            <a:ext cx="6250769" cy="4703703"/>
          </a:xfrm>
          <a:prstGeom prst="rect">
            <a:avLst/>
          </a:prstGeom>
        </p:spPr>
      </p:pic>
      <p:sp>
        <p:nvSpPr>
          <p:cNvPr id="3" name="Slide Number Placeholder 2">
            <a:extLst>
              <a:ext uri="{FF2B5EF4-FFF2-40B4-BE49-F238E27FC236}">
                <a16:creationId xmlns:a16="http://schemas.microsoft.com/office/drawing/2014/main" id="{EF11AEC4-000B-487D-92FF-46CBB61C2B7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11</a:t>
            </a:fld>
            <a:endParaRPr lang="en-US"/>
          </a:p>
        </p:txBody>
      </p:sp>
    </p:spTree>
    <p:extLst>
      <p:ext uri="{BB962C8B-B14F-4D97-AF65-F5344CB8AC3E}">
        <p14:creationId xmlns:p14="http://schemas.microsoft.com/office/powerpoint/2010/main" val="257272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500">
                <a:solidFill>
                  <a:schemeClr val="bg1"/>
                </a:solidFill>
              </a:rPr>
            </a:br>
            <a:br>
              <a:rPr lang="en-US" sz="1500">
                <a:solidFill>
                  <a:schemeClr val="bg1"/>
                </a:solidFill>
              </a:rPr>
            </a:br>
            <a:r>
              <a:rPr lang="en-US" sz="1500">
                <a:solidFill>
                  <a:schemeClr val="bg1"/>
                </a:solidFill>
              </a:rPr>
              <a:t>Attrition Vs Work life balance</a:t>
            </a:r>
            <a:br>
              <a:rPr lang="en-US" sz="1500">
                <a:solidFill>
                  <a:schemeClr val="bg1"/>
                </a:solidFill>
              </a:rPr>
            </a:br>
            <a:br>
              <a:rPr lang="en-US" sz="1500">
                <a:solidFill>
                  <a:schemeClr val="bg1"/>
                </a:solidFill>
              </a:rPr>
            </a:br>
            <a:endParaRPr lang="en-US" sz="15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spcBef>
                <a:spcPts val="1000"/>
              </a:spcBef>
              <a:buClr>
                <a:schemeClr val="accent2"/>
              </a:buClr>
              <a:buFont typeface="Arial" panose="020B0604020202020204" pitchFamily="34" charset="0"/>
              <a:buChar char="•"/>
            </a:pPr>
            <a:r>
              <a:rPr lang="en-US">
                <a:solidFill>
                  <a:schemeClr val="bg1"/>
                </a:solidFill>
              </a:rPr>
              <a:t>As seen with the other categorical variables, here too we find that people having better work life balance leave the company whereas about </a:t>
            </a:r>
            <a:r>
              <a:rPr lang="en-US" b="1">
                <a:solidFill>
                  <a:schemeClr val="bg1"/>
                </a:solidFill>
              </a:rPr>
              <a:t>61.9% who have experienced better work life balance stay with the company</a:t>
            </a:r>
            <a:r>
              <a:rPr lang="en-US">
                <a:solidFill>
                  <a:schemeClr val="bg1"/>
                </a:solidFill>
              </a:rPr>
              <a:t>. </a:t>
            </a:r>
            <a:endParaRPr lang="en-US" b="1">
              <a:solidFill>
                <a:schemeClr val="bg1"/>
              </a:solidFill>
            </a:endParaRPr>
          </a:p>
        </p:txBody>
      </p:sp>
      <p:pic>
        <p:nvPicPr>
          <p:cNvPr id="3" name="Picture 2">
            <a:extLst>
              <a:ext uri="{FF2B5EF4-FFF2-40B4-BE49-F238E27FC236}">
                <a16:creationId xmlns:a16="http://schemas.microsoft.com/office/drawing/2014/main" id="{456B8B11-F059-433B-8FFD-93AAB0CA28B8}"/>
              </a:ext>
            </a:extLst>
          </p:cNvPr>
          <p:cNvPicPr>
            <a:picLocks noChangeAspect="1"/>
          </p:cNvPicPr>
          <p:nvPr/>
        </p:nvPicPr>
        <p:blipFill>
          <a:blip r:embed="rId2"/>
          <a:stretch>
            <a:fillRect/>
          </a:stretch>
        </p:blipFill>
        <p:spPr>
          <a:xfrm>
            <a:off x="5297763" y="996715"/>
            <a:ext cx="6250769" cy="4703703"/>
          </a:xfrm>
          <a:prstGeom prst="rect">
            <a:avLst/>
          </a:prstGeom>
        </p:spPr>
      </p:pic>
      <p:sp>
        <p:nvSpPr>
          <p:cNvPr id="4" name="Slide Number Placeholder 3">
            <a:extLst>
              <a:ext uri="{FF2B5EF4-FFF2-40B4-BE49-F238E27FC236}">
                <a16:creationId xmlns:a16="http://schemas.microsoft.com/office/drawing/2014/main" id="{77491A1C-B9AD-4E70-8545-74E8CBFAD2D2}"/>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12</a:t>
            </a:fld>
            <a:endParaRPr lang="en-US"/>
          </a:p>
        </p:txBody>
      </p:sp>
    </p:spTree>
    <p:extLst>
      <p:ext uri="{BB962C8B-B14F-4D97-AF65-F5344CB8AC3E}">
        <p14:creationId xmlns:p14="http://schemas.microsoft.com/office/powerpoint/2010/main" val="217650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6" y="643467"/>
            <a:ext cx="6242719" cy="1728044"/>
          </a:xfrm>
          <a:noFill/>
          <a:ln>
            <a:solidFill>
              <a:schemeClr val="bg1"/>
            </a:solidFill>
          </a:ln>
        </p:spPr>
        <p:txBody>
          <a:bodyPr wrap="square">
            <a:normAutofit/>
          </a:bodyPr>
          <a:lstStyle/>
          <a:p>
            <a:br>
              <a:rPr lang="en-US" sz="1800">
                <a:solidFill>
                  <a:schemeClr val="bg1"/>
                </a:solidFill>
              </a:rPr>
            </a:br>
            <a:br>
              <a:rPr lang="en-US" sz="1800">
                <a:solidFill>
                  <a:schemeClr val="bg1"/>
                </a:solidFill>
              </a:rPr>
            </a:br>
            <a:r>
              <a:rPr lang="en-US" sz="1800">
                <a:solidFill>
                  <a:schemeClr val="bg1"/>
                </a:solidFill>
              </a:rPr>
              <a:t>Attrition Vs Environment Satisfaction</a:t>
            </a:r>
            <a:br>
              <a:rPr lang="en-US" sz="1800">
                <a:solidFill>
                  <a:schemeClr val="bg1"/>
                </a:solidFill>
              </a:rPr>
            </a:br>
            <a:br>
              <a:rPr lang="en-US" sz="1800">
                <a:solidFill>
                  <a:schemeClr val="bg1"/>
                </a:solidFill>
              </a:rPr>
            </a:br>
            <a:endParaRPr lang="en-US" sz="18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7" y="2638044"/>
            <a:ext cx="6242715" cy="3415622"/>
          </a:xfrm>
          <a:prstGeom prst="rect">
            <a:avLst/>
          </a:prstGeom>
        </p:spPr>
        <p:txBody>
          <a:bodyPr rtlCol="0">
            <a:normAutofit/>
          </a:bodyPr>
          <a:lstStyle/>
          <a:p>
            <a:pPr>
              <a:spcAft>
                <a:spcPts val="600"/>
              </a:spcAft>
            </a:pPr>
            <a:r>
              <a:rPr lang="en-US">
                <a:solidFill>
                  <a:schemeClr val="bg1"/>
                </a:solidFill>
              </a:rPr>
              <a:t>Here we see that people having </a:t>
            </a:r>
            <a:r>
              <a:rPr lang="en-US" b="1">
                <a:solidFill>
                  <a:schemeClr val="bg1"/>
                </a:solidFill>
              </a:rPr>
              <a:t>low environment satisfaction (30%) leave the company</a:t>
            </a:r>
            <a:r>
              <a:rPr lang="en-US">
                <a:solidFill>
                  <a:schemeClr val="bg1"/>
                </a:solidFill>
              </a:rPr>
              <a:t>.</a:t>
            </a:r>
            <a:endParaRPr lang="en-US" b="1">
              <a:solidFill>
                <a:schemeClr val="bg1"/>
              </a:solidFill>
            </a:endParaRPr>
          </a:p>
        </p:txBody>
      </p:sp>
      <p:pic>
        <p:nvPicPr>
          <p:cNvPr id="4" name="Picture 3">
            <a:extLst>
              <a:ext uri="{FF2B5EF4-FFF2-40B4-BE49-F238E27FC236}">
                <a16:creationId xmlns:a16="http://schemas.microsoft.com/office/drawing/2014/main" id="{C9D04C29-047E-47B1-B6A4-1CE620AD780F}"/>
              </a:ext>
            </a:extLst>
          </p:cNvPr>
          <p:cNvPicPr>
            <a:picLocks noChangeAspect="1"/>
          </p:cNvPicPr>
          <p:nvPr/>
        </p:nvPicPr>
        <p:blipFill>
          <a:blip r:embed="rId2"/>
          <a:stretch>
            <a:fillRect/>
          </a:stretch>
        </p:blipFill>
        <p:spPr>
          <a:xfrm>
            <a:off x="8129008" y="666565"/>
            <a:ext cx="3419524" cy="2573949"/>
          </a:xfrm>
          <a:prstGeom prst="rect">
            <a:avLst/>
          </a:prstGeom>
        </p:spPr>
      </p:pic>
      <p:sp>
        <p:nvSpPr>
          <p:cNvPr id="3" name="Slide Number Placeholder 2">
            <a:extLst>
              <a:ext uri="{FF2B5EF4-FFF2-40B4-BE49-F238E27FC236}">
                <a16:creationId xmlns:a16="http://schemas.microsoft.com/office/drawing/2014/main" id="{A2DE780A-68BE-42F5-843D-C850DA3C281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B3BBC119-FF63-8647-8D0E-09BB0DE91E94}"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280691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500">
                <a:solidFill>
                  <a:schemeClr val="bg1"/>
                </a:solidFill>
              </a:rPr>
            </a:br>
            <a:br>
              <a:rPr lang="en-US" sz="1500">
                <a:solidFill>
                  <a:schemeClr val="bg1"/>
                </a:solidFill>
              </a:rPr>
            </a:br>
            <a:r>
              <a:rPr lang="en-US" sz="1500">
                <a:solidFill>
                  <a:schemeClr val="bg1"/>
                </a:solidFill>
              </a:rPr>
              <a:t>Attrition Vs OverTime</a:t>
            </a:r>
            <a:br>
              <a:rPr lang="en-US" sz="1500">
                <a:solidFill>
                  <a:schemeClr val="bg1"/>
                </a:solidFill>
              </a:rPr>
            </a:br>
            <a:br>
              <a:rPr lang="en-US" sz="1500">
                <a:solidFill>
                  <a:schemeClr val="bg1"/>
                </a:solidFill>
              </a:rPr>
            </a:br>
            <a:endParaRPr lang="en-US" sz="15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spcBef>
                <a:spcPts val="1000"/>
              </a:spcBef>
              <a:buClr>
                <a:schemeClr val="accent2"/>
              </a:buClr>
              <a:buFont typeface="Arial" panose="020B0604020202020204" pitchFamily="34" charset="0"/>
              <a:buChar char="•"/>
            </a:pPr>
            <a:r>
              <a:rPr lang="en-US" b="1">
                <a:solidFill>
                  <a:schemeClr val="bg1"/>
                </a:solidFill>
              </a:rPr>
              <a:t>57.1% of those who experience attrition have worked overtime </a:t>
            </a:r>
            <a:r>
              <a:rPr lang="en-US">
                <a:solidFill>
                  <a:schemeClr val="bg1"/>
                </a:solidFill>
              </a:rPr>
              <a:t>whereas 76.4% of those who have not experienced overtime have not left the company. Therefore </a:t>
            </a:r>
            <a:r>
              <a:rPr lang="en-US" b="1">
                <a:solidFill>
                  <a:schemeClr val="bg1"/>
                </a:solidFill>
              </a:rPr>
              <a:t>overtime is a strong indicator of attrition.</a:t>
            </a:r>
          </a:p>
        </p:txBody>
      </p:sp>
      <p:pic>
        <p:nvPicPr>
          <p:cNvPr id="3" name="Picture 2">
            <a:extLst>
              <a:ext uri="{FF2B5EF4-FFF2-40B4-BE49-F238E27FC236}">
                <a16:creationId xmlns:a16="http://schemas.microsoft.com/office/drawing/2014/main" id="{9FE01372-4A9D-4D03-BFD9-9BDD91103DDA}"/>
              </a:ext>
            </a:extLst>
          </p:cNvPr>
          <p:cNvPicPr>
            <a:picLocks noChangeAspect="1"/>
          </p:cNvPicPr>
          <p:nvPr/>
        </p:nvPicPr>
        <p:blipFill>
          <a:blip r:embed="rId2"/>
          <a:stretch>
            <a:fillRect/>
          </a:stretch>
        </p:blipFill>
        <p:spPr>
          <a:xfrm>
            <a:off x="5297763" y="996715"/>
            <a:ext cx="6250769" cy="4703703"/>
          </a:xfrm>
          <a:prstGeom prst="rect">
            <a:avLst/>
          </a:prstGeom>
        </p:spPr>
      </p:pic>
      <p:sp>
        <p:nvSpPr>
          <p:cNvPr id="4" name="Slide Number Placeholder 3">
            <a:extLst>
              <a:ext uri="{FF2B5EF4-FFF2-40B4-BE49-F238E27FC236}">
                <a16:creationId xmlns:a16="http://schemas.microsoft.com/office/drawing/2014/main" id="{8FC10271-841E-4C94-AD52-03FB15FDC87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14</a:t>
            </a:fld>
            <a:endParaRPr lang="en-US"/>
          </a:p>
        </p:txBody>
      </p:sp>
    </p:spTree>
    <p:extLst>
      <p:ext uri="{BB962C8B-B14F-4D97-AF65-F5344CB8AC3E}">
        <p14:creationId xmlns:p14="http://schemas.microsoft.com/office/powerpoint/2010/main" val="214152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100">
                <a:solidFill>
                  <a:schemeClr val="bg1"/>
                </a:solidFill>
              </a:rPr>
            </a:br>
            <a:br>
              <a:rPr lang="en-US" sz="1100">
                <a:solidFill>
                  <a:schemeClr val="bg1"/>
                </a:solidFill>
              </a:rPr>
            </a:br>
            <a:r>
              <a:rPr lang="en-US" sz="1100">
                <a:solidFill>
                  <a:schemeClr val="bg1"/>
                </a:solidFill>
              </a:rPr>
              <a:t>Attrition for years of experience vs monthly salary and their correlation</a:t>
            </a:r>
            <a:br>
              <a:rPr lang="en-US" sz="1100">
                <a:solidFill>
                  <a:schemeClr val="bg1"/>
                </a:solidFill>
              </a:rPr>
            </a:br>
            <a:br>
              <a:rPr lang="en-US" sz="1100">
                <a:solidFill>
                  <a:schemeClr val="bg1"/>
                </a:solidFill>
              </a:rPr>
            </a:br>
            <a:endParaRPr lang="en-US" sz="11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Bef>
                <a:spcPts val="1000"/>
              </a:spcBef>
              <a:buClr>
                <a:schemeClr val="accent2"/>
              </a:buClr>
              <a:buFont typeface="Arial" panose="020B0604020202020204" pitchFamily="34" charset="0"/>
              <a:buChar char="•"/>
            </a:pPr>
            <a:r>
              <a:rPr lang="en-US" sz="1500">
                <a:solidFill>
                  <a:schemeClr val="bg1"/>
                </a:solidFill>
              </a:rPr>
              <a:t>As expected, there exists a </a:t>
            </a:r>
            <a:r>
              <a:rPr lang="en-US" sz="1500" b="1">
                <a:solidFill>
                  <a:schemeClr val="bg1"/>
                </a:solidFill>
              </a:rPr>
              <a:t>linear relationship between years of experience and monthly income </a:t>
            </a:r>
            <a:r>
              <a:rPr lang="en-US" sz="1500">
                <a:solidFill>
                  <a:schemeClr val="bg1"/>
                </a:solidFill>
              </a:rPr>
              <a:t>as shown by the line.</a:t>
            </a:r>
          </a:p>
          <a:p>
            <a:pPr indent="-228600">
              <a:lnSpc>
                <a:spcPct val="90000"/>
              </a:lnSpc>
              <a:spcBef>
                <a:spcPts val="1000"/>
              </a:spcBef>
              <a:buClr>
                <a:schemeClr val="accent2"/>
              </a:buClr>
              <a:buFont typeface="Arial" panose="020B0604020202020204" pitchFamily="34" charset="0"/>
              <a:buChar char="•"/>
            </a:pPr>
            <a:r>
              <a:rPr lang="en-US" sz="1500">
                <a:solidFill>
                  <a:schemeClr val="bg1"/>
                </a:solidFill>
              </a:rPr>
              <a:t>There is a point in the graph, where the lines seems to intersect after which the no attrition line has higher monthly income compared to yes attrition line.</a:t>
            </a:r>
          </a:p>
          <a:p>
            <a:pPr indent="-228600">
              <a:lnSpc>
                <a:spcPct val="90000"/>
              </a:lnSpc>
              <a:spcBef>
                <a:spcPts val="1000"/>
              </a:spcBef>
              <a:buClr>
                <a:schemeClr val="accent2"/>
              </a:buClr>
              <a:buFont typeface="Arial" panose="020B0604020202020204" pitchFamily="34" charset="0"/>
              <a:buChar char="•"/>
            </a:pPr>
            <a:r>
              <a:rPr lang="en-US" sz="1500">
                <a:solidFill>
                  <a:schemeClr val="bg1"/>
                </a:solidFill>
              </a:rPr>
              <a:t>If a person stays in the company then how long he stays in the current role and there is a linear relation between the two predictors.</a:t>
            </a:r>
          </a:p>
        </p:txBody>
      </p:sp>
      <p:pic>
        <p:nvPicPr>
          <p:cNvPr id="4" name="Picture 3">
            <a:extLst>
              <a:ext uri="{FF2B5EF4-FFF2-40B4-BE49-F238E27FC236}">
                <a16:creationId xmlns:a16="http://schemas.microsoft.com/office/drawing/2014/main" id="{B6952EC5-412B-4C7C-990E-01210FEC1494}"/>
              </a:ext>
            </a:extLst>
          </p:cNvPr>
          <p:cNvPicPr>
            <a:picLocks noChangeAspect="1"/>
          </p:cNvPicPr>
          <p:nvPr/>
        </p:nvPicPr>
        <p:blipFill>
          <a:blip r:embed="rId2"/>
          <a:stretch>
            <a:fillRect/>
          </a:stretch>
        </p:blipFill>
        <p:spPr>
          <a:xfrm>
            <a:off x="5297763" y="996715"/>
            <a:ext cx="6250769" cy="4703703"/>
          </a:xfrm>
          <a:prstGeom prst="rect">
            <a:avLst/>
          </a:prstGeom>
        </p:spPr>
      </p:pic>
      <p:sp>
        <p:nvSpPr>
          <p:cNvPr id="3" name="Slide Number Placeholder 2">
            <a:extLst>
              <a:ext uri="{FF2B5EF4-FFF2-40B4-BE49-F238E27FC236}">
                <a16:creationId xmlns:a16="http://schemas.microsoft.com/office/drawing/2014/main" id="{65098B42-FFF9-4D36-B1E0-4CA7C298BF51}"/>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15</a:t>
            </a:fld>
            <a:endParaRPr lang="en-US"/>
          </a:p>
        </p:txBody>
      </p:sp>
    </p:spTree>
    <p:extLst>
      <p:ext uri="{BB962C8B-B14F-4D97-AF65-F5344CB8AC3E}">
        <p14:creationId xmlns:p14="http://schemas.microsoft.com/office/powerpoint/2010/main" val="146339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br>
              <a:rPr lang="en-US" sz="1400" kern="1200" cap="all" spc="200" baseline="0">
                <a:solidFill>
                  <a:srgbClr val="FFFFFF"/>
                </a:solidFill>
                <a:latin typeface="+mj-lt"/>
                <a:ea typeface="+mj-ea"/>
                <a:cs typeface="+mj-cs"/>
              </a:rPr>
            </a:br>
            <a:br>
              <a:rPr lang="en-US" sz="1400" kern="1200" cap="all" spc="200" baseline="0">
                <a:solidFill>
                  <a:srgbClr val="FFFFFF"/>
                </a:solidFill>
                <a:latin typeface="+mj-lt"/>
                <a:ea typeface="+mj-ea"/>
                <a:cs typeface="+mj-cs"/>
              </a:rPr>
            </a:br>
            <a:r>
              <a:rPr lang="en-US" sz="1400" kern="1200" cap="all" spc="200" baseline="0">
                <a:solidFill>
                  <a:srgbClr val="FFFFFF"/>
                </a:solidFill>
                <a:latin typeface="+mj-lt"/>
                <a:ea typeface="+mj-ea"/>
                <a:cs typeface="+mj-cs"/>
              </a:rPr>
              <a:t>Feature Selection: Multicollinearity (VIF) &amp; data preparation</a:t>
            </a:r>
            <a:br>
              <a:rPr lang="en-US" sz="1400" kern="1200" cap="all" spc="200" baseline="0">
                <a:solidFill>
                  <a:srgbClr val="FFFFFF"/>
                </a:solidFill>
                <a:latin typeface="+mj-lt"/>
                <a:ea typeface="+mj-ea"/>
                <a:cs typeface="+mj-cs"/>
              </a:rPr>
            </a:br>
            <a:br>
              <a:rPr lang="en-US" sz="1400" kern="1200" cap="all" spc="200" baseline="0">
                <a:solidFill>
                  <a:srgbClr val="FFFFFF"/>
                </a:solidFill>
                <a:latin typeface="+mj-lt"/>
                <a:ea typeface="+mj-ea"/>
                <a:cs typeface="+mj-cs"/>
              </a:rPr>
            </a:br>
            <a:endParaRPr lang="en-US" sz="1400" kern="1200" cap="all" spc="200" baseline="0">
              <a:solidFill>
                <a:srgbClr val="FFFFFF"/>
              </a:solidFill>
              <a:latin typeface="+mj-lt"/>
              <a:ea typeface="+mj-ea"/>
              <a:cs typeface="+mj-cs"/>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5591695" y="1402080"/>
            <a:ext cx="5320696" cy="4053840"/>
          </a:xfrm>
          <a:prstGeom prst="rect">
            <a:avLst/>
          </a:prstGeom>
        </p:spPr>
        <p:txBody>
          <a:bodyPr vert="horz" lIns="91440" tIns="45720" rIns="91440" bIns="45720" rtlCol="0" anchor="ctr">
            <a:normAutofit/>
          </a:bodyPr>
          <a:lstStyle/>
          <a:p>
            <a:pPr indent="-228600">
              <a:lnSpc>
                <a:spcPct val="90000"/>
              </a:lnSpc>
              <a:spcBef>
                <a:spcPts val="1000"/>
              </a:spcBef>
              <a:buClr>
                <a:schemeClr val="accent2"/>
              </a:buClr>
              <a:buFont typeface="Arial" panose="020B0604020202020204" pitchFamily="34" charset="0"/>
              <a:buChar char="•"/>
            </a:pPr>
            <a:r>
              <a:rPr lang="en-US" sz="1000" b="1" u="sng">
                <a:solidFill>
                  <a:schemeClr val="tx1">
                    <a:lumMod val="85000"/>
                    <a:lumOff val="15000"/>
                  </a:schemeClr>
                </a:solidFill>
              </a:rPr>
              <a:t>Multicollinearity:-</a:t>
            </a:r>
          </a:p>
          <a:p>
            <a:pPr marL="742950" lvl="1" indent="-228600">
              <a:lnSpc>
                <a:spcPct val="90000"/>
              </a:lnSpc>
              <a:spcBef>
                <a:spcPts val="1000"/>
              </a:spcBef>
              <a:buClr>
                <a:schemeClr val="accent2"/>
              </a:buClr>
              <a:buFont typeface="Arial" panose="020B0604020202020204" pitchFamily="34" charset="0"/>
              <a:buChar char="•"/>
            </a:pPr>
            <a:r>
              <a:rPr lang="en-US" sz="1000">
                <a:solidFill>
                  <a:schemeClr val="tx1">
                    <a:lumMod val="85000"/>
                    <a:lumOff val="15000"/>
                  </a:schemeClr>
                </a:solidFill>
              </a:rPr>
              <a:t>It is the state of high correlation among independent variables. It occurs when a variable is derive from the other variable in the dataset.</a:t>
            </a:r>
          </a:p>
          <a:p>
            <a:pPr marL="742950" lvl="1" indent="-228600">
              <a:lnSpc>
                <a:spcPct val="90000"/>
              </a:lnSpc>
              <a:spcBef>
                <a:spcPts val="1000"/>
              </a:spcBef>
              <a:buClr>
                <a:schemeClr val="accent2"/>
              </a:buClr>
              <a:buFont typeface="Arial" panose="020B0604020202020204" pitchFamily="34" charset="0"/>
              <a:buChar char="•"/>
            </a:pPr>
            <a:r>
              <a:rPr lang="en-US" sz="1000">
                <a:solidFill>
                  <a:schemeClr val="tx1">
                    <a:lumMod val="85000"/>
                    <a:lumOff val="15000"/>
                  </a:schemeClr>
                </a:solidFill>
              </a:rPr>
              <a:t>It increases the variance of co-efficient estimates and make the estimates very sensitive to minor change in the model.</a:t>
            </a:r>
          </a:p>
          <a:p>
            <a:pPr marL="742950" lvl="1" indent="-228600">
              <a:lnSpc>
                <a:spcPct val="90000"/>
              </a:lnSpc>
              <a:spcBef>
                <a:spcPts val="1000"/>
              </a:spcBef>
              <a:buClr>
                <a:schemeClr val="accent2"/>
              </a:buClr>
              <a:buFont typeface="Arial" panose="020B0604020202020204" pitchFamily="34" charset="0"/>
              <a:buChar char="•"/>
            </a:pPr>
            <a:r>
              <a:rPr lang="en-US" sz="1000" b="1">
                <a:solidFill>
                  <a:schemeClr val="tx1">
                    <a:lumMod val="85000"/>
                    <a:lumOff val="15000"/>
                  </a:schemeClr>
                </a:solidFill>
              </a:rPr>
              <a:t>vif (variation inflation factor) </a:t>
            </a:r>
            <a:r>
              <a:rPr lang="en-US" sz="1000">
                <a:solidFill>
                  <a:schemeClr val="tx1">
                    <a:lumMod val="85000"/>
                    <a:lumOff val="15000"/>
                  </a:schemeClr>
                </a:solidFill>
              </a:rPr>
              <a:t>function uses to predict the vif value. If vif value is greater than 10 then regression co-efficient are poorly estimated due to multicollinearity and if the vif value lies between 2 - 10 then it is highly correlated. I considered vif value as 2 for this dataset.</a:t>
            </a:r>
          </a:p>
          <a:p>
            <a:pPr marL="742950" lvl="1" indent="-228600">
              <a:lnSpc>
                <a:spcPct val="90000"/>
              </a:lnSpc>
              <a:spcBef>
                <a:spcPts val="1000"/>
              </a:spcBef>
              <a:buClr>
                <a:schemeClr val="accent2"/>
              </a:buClr>
              <a:buFont typeface="Arial" panose="020B0604020202020204" pitchFamily="34" charset="0"/>
              <a:buChar char="•"/>
            </a:pPr>
            <a:r>
              <a:rPr lang="en-US" sz="1000">
                <a:solidFill>
                  <a:schemeClr val="tx1">
                    <a:lumMod val="85000"/>
                    <a:lumOff val="15000"/>
                  </a:schemeClr>
                </a:solidFill>
              </a:rPr>
              <a:t>As all the variables seem to be of somewhat importance, we will keep all those predictors into the model for predicting attrition.</a:t>
            </a:r>
          </a:p>
          <a:p>
            <a:pPr indent="-228600">
              <a:lnSpc>
                <a:spcPct val="90000"/>
              </a:lnSpc>
              <a:spcBef>
                <a:spcPts val="1000"/>
              </a:spcBef>
              <a:buClr>
                <a:schemeClr val="accent2"/>
              </a:buClr>
              <a:buFont typeface="Arial" panose="020B0604020202020204" pitchFamily="34" charset="0"/>
              <a:buChar char="•"/>
            </a:pPr>
            <a:endParaRPr lang="en-US" sz="1000" b="1" u="sng">
              <a:solidFill>
                <a:schemeClr val="tx1">
                  <a:lumMod val="85000"/>
                  <a:lumOff val="15000"/>
                </a:schemeClr>
              </a:solidFill>
            </a:endParaRPr>
          </a:p>
          <a:p>
            <a:pPr indent="-228600">
              <a:lnSpc>
                <a:spcPct val="90000"/>
              </a:lnSpc>
              <a:spcBef>
                <a:spcPts val="1000"/>
              </a:spcBef>
              <a:buClr>
                <a:schemeClr val="accent2"/>
              </a:buClr>
              <a:buFont typeface="Arial" panose="020B0604020202020204" pitchFamily="34" charset="0"/>
              <a:buChar char="•"/>
            </a:pPr>
            <a:r>
              <a:rPr lang="en-US" sz="1000" b="1" u="sng">
                <a:solidFill>
                  <a:schemeClr val="tx1">
                    <a:lumMod val="85000"/>
                    <a:lumOff val="15000"/>
                  </a:schemeClr>
                </a:solidFill>
              </a:rPr>
              <a:t>Data preparation:-</a:t>
            </a:r>
          </a:p>
          <a:p>
            <a:pPr marL="742950" lvl="1" indent="-228600">
              <a:lnSpc>
                <a:spcPct val="90000"/>
              </a:lnSpc>
              <a:spcBef>
                <a:spcPts val="1000"/>
              </a:spcBef>
              <a:buClr>
                <a:schemeClr val="accent2"/>
              </a:buClr>
              <a:buFont typeface="Arial" panose="020B0604020202020204" pitchFamily="34" charset="0"/>
              <a:buChar char="•"/>
            </a:pPr>
            <a:r>
              <a:rPr lang="en-US" sz="1000">
                <a:solidFill>
                  <a:schemeClr val="tx1">
                    <a:lumMod val="85000"/>
                    <a:lumOff val="15000"/>
                  </a:schemeClr>
                </a:solidFill>
              </a:rPr>
              <a:t>One-hot encoding converts it into n variables, while dummy encoding converts it into n-1 variables. If we have k categorical variables, each of which has n values. One hot encoding ends up with kn variables, while dummy encoding ends up with kn-k variables. Here for this case study dummy encoding method is preferred.</a:t>
            </a:r>
          </a:p>
          <a:p>
            <a:pPr marL="742950" lvl="1" indent="-228600">
              <a:lnSpc>
                <a:spcPct val="90000"/>
              </a:lnSpc>
              <a:spcBef>
                <a:spcPts val="1000"/>
              </a:spcBef>
              <a:buClr>
                <a:schemeClr val="accent2"/>
              </a:buClr>
              <a:buFont typeface="Arial" panose="020B0604020202020204" pitchFamily="34" charset="0"/>
              <a:buChar char="•"/>
            </a:pPr>
            <a:r>
              <a:rPr lang="en-US" sz="1000">
                <a:solidFill>
                  <a:schemeClr val="tx1">
                    <a:lumMod val="85000"/>
                    <a:lumOff val="15000"/>
                  </a:schemeClr>
                </a:solidFill>
              </a:rPr>
              <a:t>As part of data preparation, the class of variables were converted from numeric to factor, and then the categorical variables were converted to </a:t>
            </a:r>
            <a:r>
              <a:rPr lang="en-US" sz="1000" b="1">
                <a:solidFill>
                  <a:schemeClr val="tx1">
                    <a:lumMod val="85000"/>
                    <a:lumOff val="15000"/>
                  </a:schemeClr>
                </a:solidFill>
              </a:rPr>
              <a:t>dummy variable encoding</a:t>
            </a:r>
            <a:r>
              <a:rPr lang="en-US" sz="1000">
                <a:solidFill>
                  <a:schemeClr val="tx1">
                    <a:lumMod val="85000"/>
                    <a:lumOff val="15000"/>
                  </a:schemeClr>
                </a:solidFill>
              </a:rPr>
              <a:t> so that the variables can be used for fit in the model. </a:t>
            </a:r>
          </a:p>
          <a:p>
            <a:pPr lvl="1" indent="-228600">
              <a:lnSpc>
                <a:spcPct val="90000"/>
              </a:lnSpc>
              <a:spcBef>
                <a:spcPts val="1000"/>
              </a:spcBef>
              <a:buClr>
                <a:schemeClr val="accent2"/>
              </a:buClr>
              <a:buFont typeface="Arial" panose="020B0604020202020204" pitchFamily="34" charset="0"/>
              <a:buChar char="•"/>
            </a:pPr>
            <a:endParaRPr lang="en-US" sz="1000">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E687BEF0-47B1-4CF1-90E4-C85E8412E10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kern="1200" spc="0" baseline="0" dirty="0">
                <a:solidFill>
                  <a:srgbClr val="FFFFFF"/>
                </a:solidFill>
                <a:latin typeface="+mn-lt"/>
                <a:ea typeface="+mn-ea"/>
                <a:cs typeface="+mn-cs"/>
              </a:rPr>
              <a:pPr defTabSz="457200">
                <a:lnSpc>
                  <a:spcPct val="90000"/>
                </a:lnSpc>
                <a:spcAft>
                  <a:spcPts val="600"/>
                </a:spcAft>
              </a:pPr>
              <a:t>16</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41500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231136" y="165652"/>
            <a:ext cx="7729728" cy="738664"/>
          </a:xfrm>
        </p:spPr>
        <p:txBody>
          <a:bodyPr>
            <a:normAutofit fontScale="90000"/>
          </a:bodyPr>
          <a:lstStyle/>
          <a:p>
            <a:r>
              <a:rPr lang="en-US" dirty="0"/>
              <a:t>Logistic regression Model</a:t>
            </a:r>
          </a:p>
        </p:txBody>
      </p:sp>
      <p:graphicFrame>
        <p:nvGraphicFramePr>
          <p:cNvPr id="12" name="Content Placeholder 11">
            <a:extLst>
              <a:ext uri="{FF2B5EF4-FFF2-40B4-BE49-F238E27FC236}">
                <a16:creationId xmlns:a16="http://schemas.microsoft.com/office/drawing/2014/main" id="{CF41203D-5813-3844-9463-B0E1946C7654}"/>
              </a:ext>
            </a:extLst>
          </p:cNvPr>
          <p:cNvGraphicFramePr>
            <a:graphicFrameLocks noGrp="1"/>
          </p:cNvGraphicFramePr>
          <p:nvPr>
            <p:ph idx="1"/>
            <p:extLst>
              <p:ext uri="{D42A27DB-BD31-4B8C-83A1-F6EECF244321}">
                <p14:modId xmlns:p14="http://schemas.microsoft.com/office/powerpoint/2010/main" val="2880841567"/>
              </p:ext>
            </p:extLst>
          </p:nvPr>
        </p:nvGraphicFramePr>
        <p:xfrm>
          <a:off x="140198" y="1019730"/>
          <a:ext cx="6684671" cy="1243938"/>
        </p:xfrm>
        <a:graphic>
          <a:graphicData uri="http://schemas.openxmlformats.org/drawingml/2006/table">
            <a:tbl>
              <a:tblPr firstRow="1" bandRow="1">
                <a:tableStyleId>{5C22544A-7EE6-4342-B048-85BDC9FD1C3A}</a:tableStyleId>
              </a:tblPr>
              <a:tblGrid>
                <a:gridCol w="2509235">
                  <a:extLst>
                    <a:ext uri="{9D8B030D-6E8A-4147-A177-3AD203B41FA5}">
                      <a16:colId xmlns:a16="http://schemas.microsoft.com/office/drawing/2014/main" val="3810122123"/>
                    </a:ext>
                  </a:extLst>
                </a:gridCol>
                <a:gridCol w="2161684">
                  <a:extLst>
                    <a:ext uri="{9D8B030D-6E8A-4147-A177-3AD203B41FA5}">
                      <a16:colId xmlns:a16="http://schemas.microsoft.com/office/drawing/2014/main" val="1078267391"/>
                    </a:ext>
                  </a:extLst>
                </a:gridCol>
                <a:gridCol w="2013752">
                  <a:extLst>
                    <a:ext uri="{9D8B030D-6E8A-4147-A177-3AD203B41FA5}">
                      <a16:colId xmlns:a16="http://schemas.microsoft.com/office/drawing/2014/main" val="3135327589"/>
                    </a:ext>
                  </a:extLst>
                </a:gridCol>
              </a:tblGrid>
              <a:tr h="410842">
                <a:tc>
                  <a:txBody>
                    <a:bodyPr/>
                    <a:lstStyle/>
                    <a:p>
                      <a:pPr algn="ctr"/>
                      <a:r>
                        <a:rPr lang="en-US" dirty="0">
                          <a:solidFill>
                            <a:schemeClr val="tx1"/>
                          </a:solidFill>
                        </a:rPr>
                        <a:t>Confusion Matrix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Attrition “No”</a:t>
                      </a:r>
                    </a:p>
                  </a:txBody>
                  <a:tcPr/>
                </a:tc>
                <a:tc>
                  <a:txBody>
                    <a:bodyPr/>
                    <a:lstStyle/>
                    <a:p>
                      <a:pPr algn="ctr"/>
                      <a:r>
                        <a:rPr lang="en-US" dirty="0">
                          <a:solidFill>
                            <a:schemeClr val="tx1"/>
                          </a:solidFill>
                        </a:rPr>
                        <a:t>Attrition “Yes”</a:t>
                      </a:r>
                    </a:p>
                  </a:txBody>
                  <a:tcPr/>
                </a:tc>
                <a:extLst>
                  <a:ext uri="{0D108BD9-81ED-4DB2-BD59-A6C34878D82A}">
                    <a16:rowId xmlns:a16="http://schemas.microsoft.com/office/drawing/2014/main" val="3181781633"/>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Predicted as</a:t>
                      </a:r>
                      <a:r>
                        <a:rPr lang="en-US" sz="1400" b="1" kern="1200" dirty="0">
                          <a:solidFill>
                            <a:schemeClr val="dk1"/>
                          </a:solidFill>
                          <a:latin typeface="+mn-lt"/>
                          <a:ea typeface="+mn-ea"/>
                          <a:cs typeface="+mn-cs"/>
                        </a:rPr>
                        <a:t> Attrition </a:t>
                      </a:r>
                      <a:r>
                        <a:rPr lang="en-US" sz="1400" b="1" dirty="0">
                          <a:solidFill>
                            <a:schemeClr val="tx1"/>
                          </a:solidFill>
                        </a:rPr>
                        <a:t>“No”</a:t>
                      </a:r>
                    </a:p>
                  </a:txBody>
                  <a:tcPr/>
                </a:tc>
                <a:tc>
                  <a:txBody>
                    <a:bodyPr/>
                    <a:lstStyle/>
                    <a:p>
                      <a:pPr algn="ctr"/>
                      <a:r>
                        <a:rPr lang="en-US" dirty="0">
                          <a:solidFill>
                            <a:srgbClr val="00B050"/>
                          </a:solidFill>
                        </a:rPr>
                        <a:t>211</a:t>
                      </a:r>
                    </a:p>
                  </a:txBody>
                  <a:tcPr/>
                </a:tc>
                <a:tc>
                  <a:txBody>
                    <a:bodyPr/>
                    <a:lstStyle/>
                    <a:p>
                      <a:pPr algn="ctr"/>
                      <a:r>
                        <a:rPr lang="en-US" dirty="0"/>
                        <a:t>14</a:t>
                      </a:r>
                    </a:p>
                  </a:txBody>
                  <a:tcPr/>
                </a:tc>
                <a:extLst>
                  <a:ext uri="{0D108BD9-81ED-4DB2-BD59-A6C34878D82A}">
                    <a16:rowId xmlns:a16="http://schemas.microsoft.com/office/drawing/2014/main" val="1601843255"/>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Predicted as Attrition “Yes”</a:t>
                      </a:r>
                    </a:p>
                  </a:txBody>
                  <a:tcPr/>
                </a:tc>
                <a:tc>
                  <a:txBody>
                    <a:bodyPr/>
                    <a:lstStyle/>
                    <a:p>
                      <a:pPr algn="ctr"/>
                      <a:r>
                        <a:rPr lang="en-US" dirty="0"/>
                        <a:t>14</a:t>
                      </a:r>
                    </a:p>
                  </a:txBody>
                  <a:tcPr/>
                </a:tc>
                <a:tc>
                  <a:txBody>
                    <a:bodyPr/>
                    <a:lstStyle/>
                    <a:p>
                      <a:pPr algn="ctr"/>
                      <a:r>
                        <a:rPr lang="en-US" dirty="0">
                          <a:solidFill>
                            <a:srgbClr val="FF0000"/>
                          </a:solidFill>
                        </a:rPr>
                        <a:t>22</a:t>
                      </a:r>
                    </a:p>
                  </a:txBody>
                  <a:tcPr/>
                </a:tc>
                <a:extLst>
                  <a:ext uri="{0D108BD9-81ED-4DB2-BD59-A6C34878D82A}">
                    <a16:rowId xmlns:a16="http://schemas.microsoft.com/office/drawing/2014/main" val="2593643289"/>
                  </a:ext>
                </a:extLst>
              </a:tr>
            </a:tbl>
          </a:graphicData>
        </a:graphic>
      </p:graphicFrame>
      <p:graphicFrame>
        <p:nvGraphicFramePr>
          <p:cNvPr id="4" name="Table 3">
            <a:extLst>
              <a:ext uri="{FF2B5EF4-FFF2-40B4-BE49-F238E27FC236}">
                <a16:creationId xmlns:a16="http://schemas.microsoft.com/office/drawing/2014/main" id="{E888F495-8F86-8A48-83A1-6AC55744DDBF}"/>
              </a:ext>
            </a:extLst>
          </p:cNvPr>
          <p:cNvGraphicFramePr>
            <a:graphicFrameLocks noGrp="1"/>
          </p:cNvGraphicFramePr>
          <p:nvPr>
            <p:extLst>
              <p:ext uri="{D42A27DB-BD31-4B8C-83A1-F6EECF244321}">
                <p14:modId xmlns:p14="http://schemas.microsoft.com/office/powerpoint/2010/main" val="2920206415"/>
              </p:ext>
            </p:extLst>
          </p:nvPr>
        </p:nvGraphicFramePr>
        <p:xfrm>
          <a:off x="6930189" y="1032297"/>
          <a:ext cx="4605476" cy="1483360"/>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370840">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89.27%</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93.78%</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61.11%</a:t>
                      </a:r>
                    </a:p>
                  </a:txBody>
                  <a:tcPr/>
                </a:tc>
                <a:extLst>
                  <a:ext uri="{0D108BD9-81ED-4DB2-BD59-A6C34878D82A}">
                    <a16:rowId xmlns:a16="http://schemas.microsoft.com/office/drawing/2014/main" val="2893812047"/>
                  </a:ext>
                </a:extLst>
              </a:tr>
            </a:tbl>
          </a:graphicData>
        </a:graphic>
      </p:graphicFrame>
      <p:sp>
        <p:nvSpPr>
          <p:cNvPr id="8" name="TextBox 7">
            <a:extLst>
              <a:ext uri="{FF2B5EF4-FFF2-40B4-BE49-F238E27FC236}">
                <a16:creationId xmlns:a16="http://schemas.microsoft.com/office/drawing/2014/main" id="{56DDDA7F-65E3-4B79-9130-26F05EDF61F8}"/>
              </a:ext>
            </a:extLst>
          </p:cNvPr>
          <p:cNvSpPr txBox="1"/>
          <p:nvPr/>
        </p:nvSpPr>
        <p:spPr>
          <a:xfrm>
            <a:off x="245517" y="2263668"/>
            <a:ext cx="6579353" cy="4154984"/>
          </a:xfrm>
          <a:prstGeom prst="rect">
            <a:avLst/>
          </a:prstGeom>
          <a:noFill/>
        </p:spPr>
        <p:txBody>
          <a:bodyPr wrap="square" rtlCol="0">
            <a:spAutoFit/>
          </a:bodyPr>
          <a:lstStyle/>
          <a:p>
            <a:r>
              <a:rPr lang="en-US" sz="1600" dirty="0"/>
              <a:t>Based on the Logistic Regression model, the variable which majorly affect the attrition are:-</a:t>
            </a:r>
          </a:p>
          <a:p>
            <a:pPr marL="285750" indent="-285750">
              <a:buFont typeface="Arial" panose="020B0604020202020204" pitchFamily="34" charset="0"/>
              <a:buChar char="•"/>
            </a:pPr>
            <a:r>
              <a:rPr lang="en-US" sz="1500" b="1" dirty="0"/>
              <a:t>Highly Significant: </a:t>
            </a:r>
            <a:r>
              <a:rPr lang="en-US" sz="1500" dirty="0"/>
              <a:t>DistanceFromHome, EnvironmentSatisfaction (Low), JobInvolvement (High/Moderate), NumCompaniesWorked, OverTime (Yes), RelationshipSatisfaction (Low),  WorkLifeBalance (Low), YearsWithCurrManager</a:t>
            </a:r>
          </a:p>
          <a:p>
            <a:pPr marL="285750" indent="-285750">
              <a:buFont typeface="Arial" panose="020B0604020202020204" pitchFamily="34" charset="0"/>
              <a:buChar char="•"/>
            </a:pPr>
            <a:r>
              <a:rPr lang="en-US" sz="1500" b="1" dirty="0"/>
              <a:t>Significant: </a:t>
            </a:r>
            <a:r>
              <a:rPr lang="en-US" sz="1500" dirty="0"/>
              <a:t>Age, BusinessTravel (Frequently), JobSatisfaction (Low)</a:t>
            </a:r>
          </a:p>
          <a:p>
            <a:pPr marL="285750" indent="-285750">
              <a:buFont typeface="Arial" panose="020B0604020202020204" pitchFamily="34" charset="0"/>
              <a:buChar char="•"/>
            </a:pPr>
            <a:r>
              <a:rPr lang="en-US" sz="1500" b="1" dirty="0"/>
              <a:t>Moderately Significant: </a:t>
            </a:r>
            <a:r>
              <a:rPr lang="en-US" sz="1500" dirty="0"/>
              <a:t>Education (Higher Education), MaritalStatus (Single), YearsSinceLastPromotion (High), StockOptionLevel(Less)</a:t>
            </a:r>
          </a:p>
          <a:p>
            <a:endParaRPr lang="en-US" sz="1500" dirty="0"/>
          </a:p>
          <a:p>
            <a:r>
              <a:rPr lang="en-US" sz="1600" dirty="0"/>
              <a:t>To conclude for the Logistic Regression model, the variable (or factors) which majorly affect the attrition (or turnover) are:</a:t>
            </a:r>
          </a:p>
          <a:p>
            <a:pPr marL="285750" indent="-285750">
              <a:buFont typeface="Wingdings" panose="05000000000000000000" pitchFamily="2" charset="2"/>
              <a:buChar char="Ø"/>
            </a:pPr>
            <a:r>
              <a:rPr lang="en-US" sz="1600" b="1" dirty="0">
                <a:solidFill>
                  <a:srgbClr val="00B0F0"/>
                </a:solidFill>
              </a:rPr>
              <a:t>OverTime (Yes)</a:t>
            </a:r>
          </a:p>
          <a:p>
            <a:pPr marL="285750" indent="-285750">
              <a:buFont typeface="Wingdings" panose="05000000000000000000" pitchFamily="2" charset="2"/>
              <a:buChar char="Ø"/>
            </a:pPr>
            <a:r>
              <a:rPr lang="en-US" sz="1600" b="1" dirty="0">
                <a:solidFill>
                  <a:srgbClr val="00B0F0"/>
                </a:solidFill>
              </a:rPr>
              <a:t>Business  Travel</a:t>
            </a:r>
          </a:p>
          <a:p>
            <a:pPr marL="285750" indent="-285750">
              <a:buFont typeface="Wingdings" panose="05000000000000000000" pitchFamily="2" charset="2"/>
              <a:buChar char="Ø"/>
            </a:pPr>
            <a:r>
              <a:rPr lang="en-US" sz="1600" b="1" dirty="0">
                <a:solidFill>
                  <a:srgbClr val="00B0F0"/>
                </a:solidFill>
              </a:rPr>
              <a:t>Environment Satisfaction (Low)</a:t>
            </a:r>
          </a:p>
          <a:p>
            <a:pPr marL="285750" indent="-285750">
              <a:buFont typeface="Wingdings" panose="05000000000000000000" pitchFamily="2" charset="2"/>
              <a:buChar char="Ø"/>
            </a:pPr>
            <a:r>
              <a:rPr lang="en-US" sz="1600" b="1" dirty="0">
                <a:solidFill>
                  <a:srgbClr val="002060"/>
                </a:solidFill>
              </a:rPr>
              <a:t>Job Involvement (High/Moderate)</a:t>
            </a:r>
          </a:p>
          <a:p>
            <a:pPr marL="285750" indent="-285750">
              <a:buFont typeface="Wingdings" panose="05000000000000000000" pitchFamily="2" charset="2"/>
              <a:buChar char="Ø"/>
            </a:pPr>
            <a:r>
              <a:rPr lang="en-US" sz="1600" b="1" dirty="0">
                <a:solidFill>
                  <a:srgbClr val="002060"/>
                </a:solidFill>
              </a:rPr>
              <a:t>Number of Companies Worked</a:t>
            </a:r>
          </a:p>
        </p:txBody>
      </p:sp>
      <p:pic>
        <p:nvPicPr>
          <p:cNvPr id="3" name="Picture 2">
            <a:extLst>
              <a:ext uri="{FF2B5EF4-FFF2-40B4-BE49-F238E27FC236}">
                <a16:creationId xmlns:a16="http://schemas.microsoft.com/office/drawing/2014/main" id="{DF2052E6-DED9-4706-A6E5-35A6A25CD1B2}"/>
              </a:ext>
            </a:extLst>
          </p:cNvPr>
          <p:cNvPicPr>
            <a:picLocks noChangeAspect="1"/>
          </p:cNvPicPr>
          <p:nvPr/>
        </p:nvPicPr>
        <p:blipFill>
          <a:blip r:embed="rId2"/>
          <a:stretch>
            <a:fillRect/>
          </a:stretch>
        </p:blipFill>
        <p:spPr>
          <a:xfrm>
            <a:off x="7142921" y="3539463"/>
            <a:ext cx="4916557" cy="3152885"/>
          </a:xfrm>
          <a:prstGeom prst="rect">
            <a:avLst/>
          </a:prstGeom>
        </p:spPr>
      </p:pic>
      <p:sp>
        <p:nvSpPr>
          <p:cNvPr id="9" name="TextBox 8">
            <a:extLst>
              <a:ext uri="{FF2B5EF4-FFF2-40B4-BE49-F238E27FC236}">
                <a16:creationId xmlns:a16="http://schemas.microsoft.com/office/drawing/2014/main" id="{B0BC7945-3FE2-47CB-AF7F-39F9F2486B8E}"/>
              </a:ext>
            </a:extLst>
          </p:cNvPr>
          <p:cNvSpPr txBox="1"/>
          <p:nvPr/>
        </p:nvSpPr>
        <p:spPr>
          <a:xfrm>
            <a:off x="6930189" y="2711580"/>
            <a:ext cx="5572301" cy="738664"/>
          </a:xfrm>
          <a:prstGeom prst="rect">
            <a:avLst/>
          </a:prstGeom>
          <a:noFill/>
        </p:spPr>
        <p:txBody>
          <a:bodyPr wrap="square" rtlCol="0">
            <a:spAutoFit/>
          </a:bodyPr>
          <a:lstStyle/>
          <a:p>
            <a:r>
              <a:rPr lang="en-US" sz="1400" b="1" dirty="0"/>
              <a:t>Accuracy</a:t>
            </a:r>
            <a:r>
              <a:rPr lang="en-US" sz="1400" dirty="0"/>
              <a:t>:  </a:t>
            </a:r>
            <a:r>
              <a:rPr lang="en-US" sz="1200" dirty="0"/>
              <a:t>Number of correctly classified observations/total</a:t>
            </a:r>
          </a:p>
          <a:p>
            <a:r>
              <a:rPr lang="en-US" sz="1400" b="1" dirty="0"/>
              <a:t>Sensitivity</a:t>
            </a:r>
            <a:r>
              <a:rPr lang="en-US" sz="1400" dirty="0"/>
              <a:t>: </a:t>
            </a:r>
            <a:r>
              <a:rPr lang="en-US" sz="1200" dirty="0"/>
              <a:t>Number of correctly identified successes/true number of successes</a:t>
            </a:r>
          </a:p>
          <a:p>
            <a:r>
              <a:rPr lang="en-US" sz="1400" b="1" dirty="0"/>
              <a:t>Specificity</a:t>
            </a:r>
            <a:r>
              <a:rPr lang="en-US" sz="1400" dirty="0"/>
              <a:t>: </a:t>
            </a:r>
            <a:r>
              <a:rPr lang="en-US" sz="1200" dirty="0"/>
              <a:t>Number of correctly identified failures/true number of failures</a:t>
            </a:r>
            <a:endParaRPr lang="en-US" sz="1400" dirty="0"/>
          </a:p>
        </p:txBody>
      </p:sp>
      <p:sp>
        <p:nvSpPr>
          <p:cNvPr id="10" name="TextBox 9">
            <a:extLst>
              <a:ext uri="{FF2B5EF4-FFF2-40B4-BE49-F238E27FC236}">
                <a16:creationId xmlns:a16="http://schemas.microsoft.com/office/drawing/2014/main" id="{28370CF7-EABD-463E-B8FE-97F26D999059}"/>
              </a:ext>
            </a:extLst>
          </p:cNvPr>
          <p:cNvSpPr txBox="1"/>
          <p:nvPr/>
        </p:nvSpPr>
        <p:spPr>
          <a:xfrm>
            <a:off x="3710609" y="5162040"/>
            <a:ext cx="3432312"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rgbClr val="002060"/>
                </a:solidFill>
              </a:rPr>
              <a:t>Relationship Satisfaction (Low)</a:t>
            </a:r>
          </a:p>
          <a:p>
            <a:pPr marL="285750" indent="-285750">
              <a:buFont typeface="Wingdings" panose="05000000000000000000" pitchFamily="2" charset="2"/>
              <a:buChar char="Ø"/>
            </a:pPr>
            <a:r>
              <a:rPr lang="en-US" sz="1600" b="1" dirty="0">
                <a:solidFill>
                  <a:srgbClr val="002060"/>
                </a:solidFill>
              </a:rPr>
              <a:t>Work Life Balance (Low)</a:t>
            </a:r>
          </a:p>
          <a:p>
            <a:pPr marL="285750" indent="-285750">
              <a:buFont typeface="Wingdings" panose="05000000000000000000" pitchFamily="2" charset="2"/>
              <a:buChar char="Ø"/>
            </a:pPr>
            <a:r>
              <a:rPr lang="en-US" sz="1600" b="1" dirty="0">
                <a:solidFill>
                  <a:srgbClr val="002060"/>
                </a:solidFill>
              </a:rPr>
              <a:t> Years With Current Manager</a:t>
            </a:r>
          </a:p>
          <a:p>
            <a:pPr marL="285750" indent="-285750">
              <a:buFont typeface="Wingdings" panose="05000000000000000000" pitchFamily="2" charset="2"/>
              <a:buChar char="Ø"/>
            </a:pPr>
            <a:r>
              <a:rPr lang="en-US" sz="1600" b="1" dirty="0">
                <a:solidFill>
                  <a:srgbClr val="002060"/>
                </a:solidFill>
              </a:rPr>
              <a:t> Stock Option Level(Low)</a:t>
            </a:r>
          </a:p>
        </p:txBody>
      </p:sp>
      <p:sp>
        <p:nvSpPr>
          <p:cNvPr id="5" name="Slide Number Placeholder 4">
            <a:extLst>
              <a:ext uri="{FF2B5EF4-FFF2-40B4-BE49-F238E27FC236}">
                <a16:creationId xmlns:a16="http://schemas.microsoft.com/office/drawing/2014/main" id="{54C6604E-2FB9-4187-9A3E-F8B7E34D013E}"/>
              </a:ext>
            </a:extLst>
          </p:cNvPr>
          <p:cNvSpPr>
            <a:spLocks noGrp="1"/>
          </p:cNvSpPr>
          <p:nvPr>
            <p:ph type="sldNum" sz="quarter" idx="12"/>
          </p:nvPr>
        </p:nvSpPr>
        <p:spPr/>
        <p:txBody>
          <a:bodyPr/>
          <a:lstStyle/>
          <a:p>
            <a:fld id="{B3BBC119-FF63-8647-8D0E-09BB0DE91E94}" type="slidenum">
              <a:rPr lang="en-US" smtClean="0"/>
              <a:t>17</a:t>
            </a:fld>
            <a:endParaRPr lang="en-US"/>
          </a:p>
        </p:txBody>
      </p:sp>
    </p:spTree>
    <p:extLst>
      <p:ext uri="{BB962C8B-B14F-4D97-AF65-F5344CB8AC3E}">
        <p14:creationId xmlns:p14="http://schemas.microsoft.com/office/powerpoint/2010/main" val="264170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357809" y="165652"/>
            <a:ext cx="11177856" cy="738664"/>
          </a:xfrm>
        </p:spPr>
        <p:txBody>
          <a:bodyPr>
            <a:normAutofit fontScale="90000"/>
          </a:bodyPr>
          <a:lstStyle/>
          <a:p>
            <a:r>
              <a:rPr lang="en-US" dirty="0"/>
              <a:t>K-NN Model</a:t>
            </a:r>
            <a:br>
              <a:rPr lang="en-US" dirty="0"/>
            </a:br>
            <a:r>
              <a:rPr lang="en-US" sz="2200" dirty="0"/>
              <a:t>with </a:t>
            </a:r>
            <a:r>
              <a:rPr lang="en-US" sz="2200" dirty="0">
                <a:solidFill>
                  <a:srgbClr val="0070C0"/>
                </a:solidFill>
              </a:rPr>
              <a:t>cross validation </a:t>
            </a:r>
            <a:r>
              <a:rPr lang="en-US" sz="2200" dirty="0"/>
              <a:t>after </a:t>
            </a:r>
            <a:r>
              <a:rPr lang="en-US" sz="2200" dirty="0">
                <a:solidFill>
                  <a:srgbClr val="0070C0"/>
                </a:solidFill>
              </a:rPr>
              <a:t>hyper parameter tuning</a:t>
            </a:r>
          </a:p>
        </p:txBody>
      </p:sp>
      <p:graphicFrame>
        <p:nvGraphicFramePr>
          <p:cNvPr id="12" name="Content Placeholder 11">
            <a:extLst>
              <a:ext uri="{FF2B5EF4-FFF2-40B4-BE49-F238E27FC236}">
                <a16:creationId xmlns:a16="http://schemas.microsoft.com/office/drawing/2014/main" id="{CF41203D-5813-3844-9463-B0E1946C7654}"/>
              </a:ext>
            </a:extLst>
          </p:cNvPr>
          <p:cNvGraphicFramePr>
            <a:graphicFrameLocks noGrp="1"/>
          </p:cNvGraphicFramePr>
          <p:nvPr>
            <p:ph idx="1"/>
            <p:extLst>
              <p:ext uri="{D42A27DB-BD31-4B8C-83A1-F6EECF244321}">
                <p14:modId xmlns:p14="http://schemas.microsoft.com/office/powerpoint/2010/main" val="3468580825"/>
              </p:ext>
            </p:extLst>
          </p:nvPr>
        </p:nvGraphicFramePr>
        <p:xfrm>
          <a:off x="140198" y="1019730"/>
          <a:ext cx="6684671" cy="1412216"/>
        </p:xfrm>
        <a:graphic>
          <a:graphicData uri="http://schemas.openxmlformats.org/drawingml/2006/table">
            <a:tbl>
              <a:tblPr firstRow="1" bandRow="1">
                <a:tableStyleId>{5C22544A-7EE6-4342-B048-85BDC9FD1C3A}</a:tableStyleId>
              </a:tblPr>
              <a:tblGrid>
                <a:gridCol w="2509235">
                  <a:extLst>
                    <a:ext uri="{9D8B030D-6E8A-4147-A177-3AD203B41FA5}">
                      <a16:colId xmlns:a16="http://schemas.microsoft.com/office/drawing/2014/main" val="3810122123"/>
                    </a:ext>
                  </a:extLst>
                </a:gridCol>
                <a:gridCol w="2161684">
                  <a:extLst>
                    <a:ext uri="{9D8B030D-6E8A-4147-A177-3AD203B41FA5}">
                      <a16:colId xmlns:a16="http://schemas.microsoft.com/office/drawing/2014/main" val="1078267391"/>
                    </a:ext>
                  </a:extLst>
                </a:gridCol>
                <a:gridCol w="2013752">
                  <a:extLst>
                    <a:ext uri="{9D8B030D-6E8A-4147-A177-3AD203B41FA5}">
                      <a16:colId xmlns:a16="http://schemas.microsoft.com/office/drawing/2014/main" val="3135327589"/>
                    </a:ext>
                  </a:extLst>
                </a:gridCol>
              </a:tblGrid>
              <a:tr h="410842">
                <a:tc>
                  <a:txBody>
                    <a:bodyPr/>
                    <a:lstStyle/>
                    <a:p>
                      <a:pPr algn="ctr"/>
                      <a:r>
                        <a:rPr lang="en-US" sz="1600" dirty="0">
                          <a:solidFill>
                            <a:schemeClr val="tx1"/>
                          </a:solidFill>
                        </a:rPr>
                        <a:t>Confusion Matrix </a:t>
                      </a:r>
                    </a:p>
                    <a:p>
                      <a:pPr algn="ctr"/>
                      <a:r>
                        <a:rPr lang="en-US" sz="1600" dirty="0">
                          <a:solidFill>
                            <a:schemeClr val="tx1"/>
                          </a:solidFill>
                        </a:rPr>
                        <a:t>(for k=2)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Attrition “No”</a:t>
                      </a:r>
                    </a:p>
                  </a:txBody>
                  <a:tcPr/>
                </a:tc>
                <a:tc>
                  <a:txBody>
                    <a:bodyPr/>
                    <a:lstStyle/>
                    <a:p>
                      <a:pPr algn="ctr"/>
                      <a:r>
                        <a:rPr lang="en-US" dirty="0">
                          <a:solidFill>
                            <a:schemeClr val="tx1"/>
                          </a:solidFill>
                        </a:rPr>
                        <a:t>Attrition “Yes”</a:t>
                      </a:r>
                    </a:p>
                  </a:txBody>
                  <a:tcPr/>
                </a:tc>
                <a:extLst>
                  <a:ext uri="{0D108BD9-81ED-4DB2-BD59-A6C34878D82A}">
                    <a16:rowId xmlns:a16="http://schemas.microsoft.com/office/drawing/2014/main" val="3181781633"/>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Predicted as</a:t>
                      </a:r>
                      <a:r>
                        <a:rPr lang="en-US" sz="1400" b="1" kern="1200" dirty="0">
                          <a:solidFill>
                            <a:schemeClr val="dk1"/>
                          </a:solidFill>
                          <a:latin typeface="+mn-lt"/>
                          <a:ea typeface="+mn-ea"/>
                          <a:cs typeface="+mn-cs"/>
                        </a:rPr>
                        <a:t> Attrition </a:t>
                      </a:r>
                      <a:r>
                        <a:rPr lang="en-US" sz="1400" b="1" dirty="0">
                          <a:solidFill>
                            <a:schemeClr val="tx1"/>
                          </a:solidFill>
                        </a:rPr>
                        <a:t>“No”</a:t>
                      </a:r>
                    </a:p>
                  </a:txBody>
                  <a:tcPr/>
                </a:tc>
                <a:tc>
                  <a:txBody>
                    <a:bodyPr/>
                    <a:lstStyle/>
                    <a:p>
                      <a:pPr algn="ctr"/>
                      <a:r>
                        <a:rPr lang="en-US" dirty="0">
                          <a:solidFill>
                            <a:srgbClr val="00B050"/>
                          </a:solidFill>
                        </a:rPr>
                        <a:t>181</a:t>
                      </a:r>
                    </a:p>
                  </a:txBody>
                  <a:tcPr/>
                </a:tc>
                <a:tc>
                  <a:txBody>
                    <a:bodyPr/>
                    <a:lstStyle/>
                    <a:p>
                      <a:pPr algn="ctr"/>
                      <a:r>
                        <a:rPr lang="en-US" dirty="0"/>
                        <a:t>38</a:t>
                      </a:r>
                    </a:p>
                  </a:txBody>
                  <a:tcPr/>
                </a:tc>
                <a:extLst>
                  <a:ext uri="{0D108BD9-81ED-4DB2-BD59-A6C34878D82A}">
                    <a16:rowId xmlns:a16="http://schemas.microsoft.com/office/drawing/2014/main" val="1601843255"/>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Predicted as Attrition “Yes”</a:t>
                      </a:r>
                    </a:p>
                  </a:txBody>
                  <a:tcPr/>
                </a:tc>
                <a:tc>
                  <a:txBody>
                    <a:bodyPr/>
                    <a:lstStyle/>
                    <a:p>
                      <a:pPr algn="ctr"/>
                      <a:r>
                        <a:rPr lang="en-US" dirty="0"/>
                        <a:t>34</a:t>
                      </a:r>
                    </a:p>
                  </a:txBody>
                  <a:tcPr/>
                </a:tc>
                <a:tc>
                  <a:txBody>
                    <a:bodyPr/>
                    <a:lstStyle/>
                    <a:p>
                      <a:pPr algn="ctr"/>
                      <a:r>
                        <a:rPr lang="en-US" dirty="0">
                          <a:solidFill>
                            <a:srgbClr val="FF0000"/>
                          </a:solidFill>
                        </a:rPr>
                        <a:t>8</a:t>
                      </a:r>
                    </a:p>
                  </a:txBody>
                  <a:tcPr/>
                </a:tc>
                <a:extLst>
                  <a:ext uri="{0D108BD9-81ED-4DB2-BD59-A6C34878D82A}">
                    <a16:rowId xmlns:a16="http://schemas.microsoft.com/office/drawing/2014/main" val="2593643289"/>
                  </a:ext>
                </a:extLst>
              </a:tr>
            </a:tbl>
          </a:graphicData>
        </a:graphic>
      </p:graphicFrame>
      <p:graphicFrame>
        <p:nvGraphicFramePr>
          <p:cNvPr id="4" name="Table 3">
            <a:extLst>
              <a:ext uri="{FF2B5EF4-FFF2-40B4-BE49-F238E27FC236}">
                <a16:creationId xmlns:a16="http://schemas.microsoft.com/office/drawing/2014/main" id="{E888F495-8F86-8A48-83A1-6AC55744DDBF}"/>
              </a:ext>
            </a:extLst>
          </p:cNvPr>
          <p:cNvGraphicFramePr>
            <a:graphicFrameLocks noGrp="1"/>
          </p:cNvGraphicFramePr>
          <p:nvPr>
            <p:extLst>
              <p:ext uri="{D42A27DB-BD31-4B8C-83A1-F6EECF244321}">
                <p14:modId xmlns:p14="http://schemas.microsoft.com/office/powerpoint/2010/main" val="268077501"/>
              </p:ext>
            </p:extLst>
          </p:nvPr>
        </p:nvGraphicFramePr>
        <p:xfrm>
          <a:off x="6930189" y="1032297"/>
          <a:ext cx="4605476" cy="1483360"/>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370840">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72.41%</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84.19%</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17.39%</a:t>
                      </a:r>
                    </a:p>
                  </a:txBody>
                  <a:tcPr/>
                </a:tc>
                <a:extLst>
                  <a:ext uri="{0D108BD9-81ED-4DB2-BD59-A6C34878D82A}">
                    <a16:rowId xmlns:a16="http://schemas.microsoft.com/office/drawing/2014/main" val="2893812047"/>
                  </a:ext>
                </a:extLst>
              </a:tr>
            </a:tbl>
          </a:graphicData>
        </a:graphic>
      </p:graphicFrame>
      <p:sp>
        <p:nvSpPr>
          <p:cNvPr id="8" name="TextBox 7">
            <a:extLst>
              <a:ext uri="{FF2B5EF4-FFF2-40B4-BE49-F238E27FC236}">
                <a16:creationId xmlns:a16="http://schemas.microsoft.com/office/drawing/2014/main" id="{56DDDA7F-65E3-4B79-9130-26F05EDF61F8}"/>
              </a:ext>
            </a:extLst>
          </p:cNvPr>
          <p:cNvSpPr txBox="1"/>
          <p:nvPr/>
        </p:nvSpPr>
        <p:spPr>
          <a:xfrm>
            <a:off x="180303" y="2431946"/>
            <a:ext cx="6579353" cy="4570482"/>
          </a:xfrm>
          <a:prstGeom prst="rect">
            <a:avLst/>
          </a:prstGeom>
          <a:noFill/>
        </p:spPr>
        <p:txBody>
          <a:bodyPr wrap="square" rtlCol="0">
            <a:spAutoFit/>
          </a:bodyPr>
          <a:lstStyle/>
          <a:p>
            <a:r>
              <a:rPr lang="en-US" sz="2000" dirty="0"/>
              <a:t>Conclusions from the k-NN model, which is using hyperparameter tuning and cross validation:-</a:t>
            </a:r>
          </a:p>
          <a:p>
            <a:endParaRPr lang="en-US" sz="2000" dirty="0"/>
          </a:p>
          <a:p>
            <a:pPr marL="285750" indent="-285750">
              <a:buFont typeface="Arial" panose="020B0604020202020204" pitchFamily="34" charset="0"/>
              <a:buChar char="•"/>
            </a:pPr>
            <a:r>
              <a:rPr lang="en-US" sz="2000" dirty="0"/>
              <a:t>With hyper parameter tuning it was found that with k=21 the mean specificity is 98.78% and mean accuracy is 84%.</a:t>
            </a:r>
          </a:p>
          <a:p>
            <a:pPr marL="285750" indent="-285750">
              <a:buFont typeface="Arial" panose="020B0604020202020204" pitchFamily="34" charset="0"/>
              <a:buChar char="•"/>
            </a:pPr>
            <a:r>
              <a:rPr lang="en-US" sz="2000" dirty="0">
                <a:solidFill>
                  <a:srgbClr val="0070C0"/>
                </a:solidFill>
              </a:rPr>
              <a:t>It was observed as we increase the value of k, the model specificity goes to 0%, and this is obvious of the fact as the dataset is imbalanced and it will bias the prediction model towards the more common class (here is ‘NO’). From this k-NN model, there is also not much conclusive variable importance which majorly affects the attrition.</a:t>
            </a:r>
          </a:p>
          <a:p>
            <a:pPr marL="285750" indent="-285750">
              <a:buFont typeface="Arial" panose="020B0604020202020204" pitchFamily="34" charset="0"/>
              <a:buChar char="•"/>
            </a:pPr>
            <a:r>
              <a:rPr lang="en-US" sz="2000" dirty="0"/>
              <a:t>The model was tested for k=2,  for optimal k-NN model metric results especially to have decent specificity.</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B0BC7945-3FE2-47CB-AF7F-39F9F2486B8E}"/>
              </a:ext>
            </a:extLst>
          </p:cNvPr>
          <p:cNvSpPr txBox="1"/>
          <p:nvPr/>
        </p:nvSpPr>
        <p:spPr>
          <a:xfrm>
            <a:off x="6930189" y="2711580"/>
            <a:ext cx="5572301" cy="738664"/>
          </a:xfrm>
          <a:prstGeom prst="rect">
            <a:avLst/>
          </a:prstGeom>
          <a:noFill/>
        </p:spPr>
        <p:txBody>
          <a:bodyPr wrap="square" rtlCol="0">
            <a:spAutoFit/>
          </a:bodyPr>
          <a:lstStyle/>
          <a:p>
            <a:r>
              <a:rPr lang="en-US" sz="1400" b="1" dirty="0"/>
              <a:t>Accuracy</a:t>
            </a:r>
            <a:r>
              <a:rPr lang="en-US" sz="1400" dirty="0"/>
              <a:t>:  </a:t>
            </a:r>
            <a:r>
              <a:rPr lang="en-US" sz="1200" dirty="0"/>
              <a:t>Number of correctly classified observations/total</a:t>
            </a:r>
          </a:p>
          <a:p>
            <a:r>
              <a:rPr lang="en-US" sz="1400" b="1" dirty="0"/>
              <a:t>Sensitivity</a:t>
            </a:r>
            <a:r>
              <a:rPr lang="en-US" sz="1400" dirty="0"/>
              <a:t>: </a:t>
            </a:r>
            <a:r>
              <a:rPr lang="en-US" sz="1200" dirty="0"/>
              <a:t>Number of correctly identified successes/true number of successes</a:t>
            </a:r>
          </a:p>
          <a:p>
            <a:r>
              <a:rPr lang="en-US" sz="1400" b="1" dirty="0"/>
              <a:t>Specificity</a:t>
            </a:r>
            <a:r>
              <a:rPr lang="en-US" sz="1400" dirty="0"/>
              <a:t>: </a:t>
            </a:r>
            <a:r>
              <a:rPr lang="en-US" sz="1200" dirty="0"/>
              <a:t>Number of correctly identified failures/true number of failures</a:t>
            </a:r>
            <a:endParaRPr lang="en-US" sz="1400" dirty="0"/>
          </a:p>
        </p:txBody>
      </p:sp>
      <p:pic>
        <p:nvPicPr>
          <p:cNvPr id="5" name="Picture 4">
            <a:extLst>
              <a:ext uri="{FF2B5EF4-FFF2-40B4-BE49-F238E27FC236}">
                <a16:creationId xmlns:a16="http://schemas.microsoft.com/office/drawing/2014/main" id="{2EBF60B1-5CA7-4550-B25C-B112D5A178C5}"/>
              </a:ext>
            </a:extLst>
          </p:cNvPr>
          <p:cNvPicPr>
            <a:picLocks noChangeAspect="1"/>
          </p:cNvPicPr>
          <p:nvPr/>
        </p:nvPicPr>
        <p:blipFill>
          <a:blip r:embed="rId2"/>
          <a:stretch>
            <a:fillRect/>
          </a:stretch>
        </p:blipFill>
        <p:spPr>
          <a:xfrm>
            <a:off x="6982849" y="3450243"/>
            <a:ext cx="5016294" cy="3242105"/>
          </a:xfrm>
          <a:prstGeom prst="rect">
            <a:avLst/>
          </a:prstGeom>
        </p:spPr>
      </p:pic>
      <p:sp>
        <p:nvSpPr>
          <p:cNvPr id="3" name="Slide Number Placeholder 2">
            <a:extLst>
              <a:ext uri="{FF2B5EF4-FFF2-40B4-BE49-F238E27FC236}">
                <a16:creationId xmlns:a16="http://schemas.microsoft.com/office/drawing/2014/main" id="{EE1755DA-2768-44A1-A5F0-7C60234DA5B0}"/>
              </a:ext>
            </a:extLst>
          </p:cNvPr>
          <p:cNvSpPr>
            <a:spLocks noGrp="1"/>
          </p:cNvSpPr>
          <p:nvPr>
            <p:ph type="sldNum" sz="quarter" idx="12"/>
          </p:nvPr>
        </p:nvSpPr>
        <p:spPr/>
        <p:txBody>
          <a:bodyPr/>
          <a:lstStyle/>
          <a:p>
            <a:fld id="{B3BBC119-FF63-8647-8D0E-09BB0DE91E94}" type="slidenum">
              <a:rPr lang="en-US" smtClean="0"/>
              <a:t>18</a:t>
            </a:fld>
            <a:endParaRPr lang="en-US"/>
          </a:p>
        </p:txBody>
      </p:sp>
    </p:spTree>
    <p:extLst>
      <p:ext uri="{BB962C8B-B14F-4D97-AF65-F5344CB8AC3E}">
        <p14:creationId xmlns:p14="http://schemas.microsoft.com/office/powerpoint/2010/main" val="107037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357809" y="165652"/>
            <a:ext cx="11177856" cy="738664"/>
          </a:xfrm>
        </p:spPr>
        <p:txBody>
          <a:bodyPr>
            <a:normAutofit fontScale="90000"/>
          </a:bodyPr>
          <a:lstStyle/>
          <a:p>
            <a:r>
              <a:rPr lang="en-US" dirty="0"/>
              <a:t>K-NN Model</a:t>
            </a:r>
            <a:br>
              <a:rPr lang="en-US" dirty="0"/>
            </a:br>
            <a:r>
              <a:rPr lang="en-US" dirty="0">
                <a:solidFill>
                  <a:srgbClr val="0070C0"/>
                </a:solidFill>
              </a:rPr>
              <a:t>Leave One Out</a:t>
            </a:r>
            <a:r>
              <a:rPr lang="en-US" dirty="0"/>
              <a:t> k-NN or Internal CV k-NN</a:t>
            </a:r>
            <a:endParaRPr lang="en-US" sz="2200" dirty="0"/>
          </a:p>
        </p:txBody>
      </p:sp>
      <p:graphicFrame>
        <p:nvGraphicFramePr>
          <p:cNvPr id="12" name="Content Placeholder 11">
            <a:extLst>
              <a:ext uri="{FF2B5EF4-FFF2-40B4-BE49-F238E27FC236}">
                <a16:creationId xmlns:a16="http://schemas.microsoft.com/office/drawing/2014/main" id="{CF41203D-5813-3844-9463-B0E1946C7654}"/>
              </a:ext>
            </a:extLst>
          </p:cNvPr>
          <p:cNvGraphicFramePr>
            <a:graphicFrameLocks noGrp="1"/>
          </p:cNvGraphicFramePr>
          <p:nvPr>
            <p:ph idx="1"/>
            <p:extLst>
              <p:ext uri="{D42A27DB-BD31-4B8C-83A1-F6EECF244321}">
                <p14:modId xmlns:p14="http://schemas.microsoft.com/office/powerpoint/2010/main" val="1436148287"/>
              </p:ext>
            </p:extLst>
          </p:nvPr>
        </p:nvGraphicFramePr>
        <p:xfrm>
          <a:off x="140198" y="1019730"/>
          <a:ext cx="6684671" cy="1412216"/>
        </p:xfrm>
        <a:graphic>
          <a:graphicData uri="http://schemas.openxmlformats.org/drawingml/2006/table">
            <a:tbl>
              <a:tblPr firstRow="1" bandRow="1">
                <a:tableStyleId>{5C22544A-7EE6-4342-B048-85BDC9FD1C3A}</a:tableStyleId>
              </a:tblPr>
              <a:tblGrid>
                <a:gridCol w="2509235">
                  <a:extLst>
                    <a:ext uri="{9D8B030D-6E8A-4147-A177-3AD203B41FA5}">
                      <a16:colId xmlns:a16="http://schemas.microsoft.com/office/drawing/2014/main" val="3810122123"/>
                    </a:ext>
                  </a:extLst>
                </a:gridCol>
                <a:gridCol w="2161684">
                  <a:extLst>
                    <a:ext uri="{9D8B030D-6E8A-4147-A177-3AD203B41FA5}">
                      <a16:colId xmlns:a16="http://schemas.microsoft.com/office/drawing/2014/main" val="1078267391"/>
                    </a:ext>
                  </a:extLst>
                </a:gridCol>
                <a:gridCol w="2013752">
                  <a:extLst>
                    <a:ext uri="{9D8B030D-6E8A-4147-A177-3AD203B41FA5}">
                      <a16:colId xmlns:a16="http://schemas.microsoft.com/office/drawing/2014/main" val="3135327589"/>
                    </a:ext>
                  </a:extLst>
                </a:gridCol>
              </a:tblGrid>
              <a:tr h="410842">
                <a:tc>
                  <a:txBody>
                    <a:bodyPr/>
                    <a:lstStyle/>
                    <a:p>
                      <a:pPr algn="ctr"/>
                      <a:r>
                        <a:rPr lang="en-US" sz="1600" dirty="0">
                          <a:solidFill>
                            <a:schemeClr val="tx1"/>
                          </a:solidFill>
                        </a:rPr>
                        <a:t>Confusion Matrix </a:t>
                      </a:r>
                    </a:p>
                    <a:p>
                      <a:pPr algn="ctr"/>
                      <a:r>
                        <a:rPr lang="en-US" sz="1600" dirty="0">
                          <a:solidFill>
                            <a:schemeClr val="tx1"/>
                          </a:solidFill>
                        </a:rPr>
                        <a:t>(Leave One 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Attrition “No”</a:t>
                      </a:r>
                    </a:p>
                  </a:txBody>
                  <a:tcPr/>
                </a:tc>
                <a:tc>
                  <a:txBody>
                    <a:bodyPr/>
                    <a:lstStyle/>
                    <a:p>
                      <a:pPr algn="ctr"/>
                      <a:r>
                        <a:rPr lang="en-US" dirty="0">
                          <a:solidFill>
                            <a:schemeClr val="tx1"/>
                          </a:solidFill>
                        </a:rPr>
                        <a:t>Attrition “Yes”</a:t>
                      </a:r>
                    </a:p>
                  </a:txBody>
                  <a:tcPr/>
                </a:tc>
                <a:extLst>
                  <a:ext uri="{0D108BD9-81ED-4DB2-BD59-A6C34878D82A}">
                    <a16:rowId xmlns:a16="http://schemas.microsoft.com/office/drawing/2014/main" val="3181781633"/>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Predicted as</a:t>
                      </a:r>
                      <a:r>
                        <a:rPr lang="en-US" sz="1400" b="1" kern="1200" dirty="0">
                          <a:solidFill>
                            <a:schemeClr val="dk1"/>
                          </a:solidFill>
                          <a:latin typeface="+mn-lt"/>
                          <a:ea typeface="+mn-ea"/>
                          <a:cs typeface="+mn-cs"/>
                        </a:rPr>
                        <a:t> Attrition </a:t>
                      </a:r>
                      <a:r>
                        <a:rPr lang="en-US" sz="1400" b="1" dirty="0">
                          <a:solidFill>
                            <a:schemeClr val="tx1"/>
                          </a:solidFill>
                        </a:rPr>
                        <a:t>“No”</a:t>
                      </a:r>
                    </a:p>
                  </a:txBody>
                  <a:tcPr/>
                </a:tc>
                <a:tc>
                  <a:txBody>
                    <a:bodyPr/>
                    <a:lstStyle/>
                    <a:p>
                      <a:pPr algn="ctr"/>
                      <a:r>
                        <a:rPr lang="en-US" dirty="0">
                          <a:solidFill>
                            <a:srgbClr val="00B050"/>
                          </a:solidFill>
                        </a:rPr>
                        <a:t>605</a:t>
                      </a:r>
                    </a:p>
                  </a:txBody>
                  <a:tcPr/>
                </a:tc>
                <a:tc>
                  <a:txBody>
                    <a:bodyPr/>
                    <a:lstStyle/>
                    <a:p>
                      <a:pPr algn="ctr"/>
                      <a:r>
                        <a:rPr lang="en-US" dirty="0"/>
                        <a:t>116</a:t>
                      </a:r>
                    </a:p>
                  </a:txBody>
                  <a:tcPr/>
                </a:tc>
                <a:extLst>
                  <a:ext uri="{0D108BD9-81ED-4DB2-BD59-A6C34878D82A}">
                    <a16:rowId xmlns:a16="http://schemas.microsoft.com/office/drawing/2014/main" val="1601843255"/>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Predicted as Attrition “Yes”</a:t>
                      </a:r>
                    </a:p>
                  </a:txBody>
                  <a:tcPr/>
                </a:tc>
                <a:tc>
                  <a:txBody>
                    <a:bodyPr/>
                    <a:lstStyle/>
                    <a:p>
                      <a:pPr algn="ctr"/>
                      <a:r>
                        <a:rPr lang="en-US" dirty="0"/>
                        <a:t>125</a:t>
                      </a:r>
                    </a:p>
                  </a:txBody>
                  <a:tcPr/>
                </a:tc>
                <a:tc>
                  <a:txBody>
                    <a:bodyPr/>
                    <a:lstStyle/>
                    <a:p>
                      <a:pPr algn="ctr"/>
                      <a:r>
                        <a:rPr lang="en-US" dirty="0">
                          <a:solidFill>
                            <a:srgbClr val="FF0000"/>
                          </a:solidFill>
                        </a:rPr>
                        <a:t>24</a:t>
                      </a:r>
                    </a:p>
                  </a:txBody>
                  <a:tcPr/>
                </a:tc>
                <a:extLst>
                  <a:ext uri="{0D108BD9-81ED-4DB2-BD59-A6C34878D82A}">
                    <a16:rowId xmlns:a16="http://schemas.microsoft.com/office/drawing/2014/main" val="2593643289"/>
                  </a:ext>
                </a:extLst>
              </a:tr>
            </a:tbl>
          </a:graphicData>
        </a:graphic>
      </p:graphicFrame>
      <p:graphicFrame>
        <p:nvGraphicFramePr>
          <p:cNvPr id="4" name="Table 3">
            <a:extLst>
              <a:ext uri="{FF2B5EF4-FFF2-40B4-BE49-F238E27FC236}">
                <a16:creationId xmlns:a16="http://schemas.microsoft.com/office/drawing/2014/main" id="{E888F495-8F86-8A48-83A1-6AC55744DDBF}"/>
              </a:ext>
            </a:extLst>
          </p:cNvPr>
          <p:cNvGraphicFramePr>
            <a:graphicFrameLocks noGrp="1"/>
          </p:cNvGraphicFramePr>
          <p:nvPr>
            <p:extLst>
              <p:ext uri="{D42A27DB-BD31-4B8C-83A1-F6EECF244321}">
                <p14:modId xmlns:p14="http://schemas.microsoft.com/office/powerpoint/2010/main" val="348242262"/>
              </p:ext>
            </p:extLst>
          </p:nvPr>
        </p:nvGraphicFramePr>
        <p:xfrm>
          <a:off x="6930189" y="1032297"/>
          <a:ext cx="4605476" cy="1483360"/>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370840">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72.3%</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82.88%</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17.14%</a:t>
                      </a:r>
                    </a:p>
                  </a:txBody>
                  <a:tcPr/>
                </a:tc>
                <a:extLst>
                  <a:ext uri="{0D108BD9-81ED-4DB2-BD59-A6C34878D82A}">
                    <a16:rowId xmlns:a16="http://schemas.microsoft.com/office/drawing/2014/main" val="2893812047"/>
                  </a:ext>
                </a:extLst>
              </a:tr>
            </a:tbl>
          </a:graphicData>
        </a:graphic>
      </p:graphicFrame>
      <p:sp>
        <p:nvSpPr>
          <p:cNvPr id="8" name="TextBox 7">
            <a:extLst>
              <a:ext uri="{FF2B5EF4-FFF2-40B4-BE49-F238E27FC236}">
                <a16:creationId xmlns:a16="http://schemas.microsoft.com/office/drawing/2014/main" id="{56DDDA7F-65E3-4B79-9130-26F05EDF61F8}"/>
              </a:ext>
            </a:extLst>
          </p:cNvPr>
          <p:cNvSpPr txBox="1"/>
          <p:nvPr/>
        </p:nvSpPr>
        <p:spPr>
          <a:xfrm>
            <a:off x="180303" y="2431946"/>
            <a:ext cx="6579353" cy="3647152"/>
          </a:xfrm>
          <a:prstGeom prst="rect">
            <a:avLst/>
          </a:prstGeom>
          <a:noFill/>
        </p:spPr>
        <p:txBody>
          <a:bodyPr wrap="square" rtlCol="0">
            <a:spAutoFit/>
          </a:bodyPr>
          <a:lstStyle/>
          <a:p>
            <a:r>
              <a:rPr lang="en-US" sz="2000" dirty="0"/>
              <a:t>Conclusions from the k-NN model, which is using leave one out method:-</a:t>
            </a:r>
          </a:p>
          <a:p>
            <a:endParaRPr lang="en-US" sz="2000" dirty="0"/>
          </a:p>
          <a:p>
            <a:pPr marL="285750" indent="-285750">
              <a:buFont typeface="Arial" panose="020B0604020202020204" pitchFamily="34" charset="0"/>
              <a:buChar char="•"/>
            </a:pPr>
            <a:r>
              <a:rPr lang="en-US" sz="2000" dirty="0"/>
              <a:t>For the leave one out k-NN model the </a:t>
            </a:r>
            <a:r>
              <a:rPr lang="en-US" sz="2000" dirty="0">
                <a:solidFill>
                  <a:srgbClr val="0070C0"/>
                </a:solidFill>
              </a:rPr>
              <a:t>specificity still remains low to 17.14%, </a:t>
            </a:r>
            <a:r>
              <a:rPr lang="en-US" sz="2000" dirty="0"/>
              <a:t>and this is obvious of the fact as the dataset is imbalanced and it will bias the prediction model towards the more common class (here is ‘NO’).</a:t>
            </a:r>
          </a:p>
          <a:p>
            <a:pPr marL="285750" indent="-285750">
              <a:buFont typeface="Arial" panose="020B0604020202020204" pitchFamily="34" charset="0"/>
              <a:buChar char="•"/>
            </a:pPr>
            <a:r>
              <a:rPr lang="en-US" sz="2000" dirty="0"/>
              <a:t>Again, from leave one out k-NN model, there is also not much conclusive variable importance which majorly affects the attrition.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B0BC7945-3FE2-47CB-AF7F-39F9F2486B8E}"/>
              </a:ext>
            </a:extLst>
          </p:cNvPr>
          <p:cNvSpPr txBox="1"/>
          <p:nvPr/>
        </p:nvSpPr>
        <p:spPr>
          <a:xfrm>
            <a:off x="6930189" y="2711580"/>
            <a:ext cx="5572301" cy="738664"/>
          </a:xfrm>
          <a:prstGeom prst="rect">
            <a:avLst/>
          </a:prstGeom>
          <a:noFill/>
        </p:spPr>
        <p:txBody>
          <a:bodyPr wrap="square" rtlCol="0">
            <a:spAutoFit/>
          </a:bodyPr>
          <a:lstStyle/>
          <a:p>
            <a:r>
              <a:rPr lang="en-US" sz="1400" b="1" dirty="0"/>
              <a:t>Accuracy</a:t>
            </a:r>
            <a:r>
              <a:rPr lang="en-US" sz="1400" dirty="0"/>
              <a:t>:  </a:t>
            </a:r>
            <a:r>
              <a:rPr lang="en-US" sz="1200" dirty="0"/>
              <a:t>Number of correctly classified observations/total</a:t>
            </a:r>
          </a:p>
          <a:p>
            <a:r>
              <a:rPr lang="en-US" sz="1400" b="1" dirty="0"/>
              <a:t>Sensitivity</a:t>
            </a:r>
            <a:r>
              <a:rPr lang="en-US" sz="1400" dirty="0"/>
              <a:t>: </a:t>
            </a:r>
            <a:r>
              <a:rPr lang="en-US" sz="1200" dirty="0"/>
              <a:t>Number of correctly identified successes/true number of successes</a:t>
            </a:r>
          </a:p>
          <a:p>
            <a:r>
              <a:rPr lang="en-US" sz="1400" b="1" dirty="0"/>
              <a:t>Specificity</a:t>
            </a:r>
            <a:r>
              <a:rPr lang="en-US" sz="1400" dirty="0"/>
              <a:t>: </a:t>
            </a:r>
            <a:r>
              <a:rPr lang="en-US" sz="1200" dirty="0"/>
              <a:t>Number of correctly identified failures/true number of failures</a:t>
            </a:r>
            <a:endParaRPr lang="en-US" sz="1400" dirty="0"/>
          </a:p>
        </p:txBody>
      </p:sp>
      <p:sp>
        <p:nvSpPr>
          <p:cNvPr id="3" name="Slide Number Placeholder 2">
            <a:extLst>
              <a:ext uri="{FF2B5EF4-FFF2-40B4-BE49-F238E27FC236}">
                <a16:creationId xmlns:a16="http://schemas.microsoft.com/office/drawing/2014/main" id="{5731E0E4-C50B-4C1D-AC85-BAE2D3162AA0}"/>
              </a:ext>
            </a:extLst>
          </p:cNvPr>
          <p:cNvSpPr>
            <a:spLocks noGrp="1"/>
          </p:cNvSpPr>
          <p:nvPr>
            <p:ph type="sldNum" sz="quarter" idx="12"/>
          </p:nvPr>
        </p:nvSpPr>
        <p:spPr/>
        <p:txBody>
          <a:bodyPr/>
          <a:lstStyle/>
          <a:p>
            <a:fld id="{B3BBC119-FF63-8647-8D0E-09BB0DE91E94}" type="slidenum">
              <a:rPr lang="en-US" smtClean="0"/>
              <a:t>19</a:t>
            </a:fld>
            <a:endParaRPr lang="en-US"/>
          </a:p>
        </p:txBody>
      </p:sp>
    </p:spTree>
    <p:extLst>
      <p:ext uri="{BB962C8B-B14F-4D97-AF65-F5344CB8AC3E}">
        <p14:creationId xmlns:p14="http://schemas.microsoft.com/office/powerpoint/2010/main" val="219121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1800"/>
              <a:t>what is Attrition and what determines it?</a:t>
            </a:r>
          </a:p>
        </p:txBody>
      </p:sp>
      <p:sp>
        <p:nvSpPr>
          <p:cNvPr id="6" name="TextBox 5">
            <a:extLst>
              <a:ext uri="{FF2B5EF4-FFF2-40B4-BE49-F238E27FC236}">
                <a16:creationId xmlns:a16="http://schemas.microsoft.com/office/drawing/2014/main" id="{1E8833B8-5C47-EE49-B531-4DD89ED7B7B4}"/>
              </a:ext>
            </a:extLst>
          </p:cNvPr>
          <p:cNvSpPr txBox="1"/>
          <p:nvPr/>
        </p:nvSpPr>
        <p:spPr>
          <a:xfrm>
            <a:off x="803244" y="2638044"/>
            <a:ext cx="3193721" cy="4111548"/>
          </a:xfrm>
          <a:prstGeom prst="rect">
            <a:avLst/>
          </a:prstGeom>
        </p:spPr>
        <p:txBody>
          <a:bodyPr vert="horz" lIns="91440" tIns="45720" rIns="91440" bIns="45720" rtlCol="0">
            <a:normAutofit fontScale="25000" lnSpcReduction="20000"/>
          </a:bodyPr>
          <a:lstStyle/>
          <a:p>
            <a:pPr>
              <a:lnSpc>
                <a:spcPct val="90000"/>
              </a:lnSpc>
              <a:spcBef>
                <a:spcPts val="1000"/>
              </a:spcBef>
              <a:buClr>
                <a:schemeClr val="accent2"/>
              </a:buClr>
            </a:pPr>
            <a:r>
              <a:rPr lang="en-US" sz="8000" b="1" dirty="0">
                <a:solidFill>
                  <a:schemeClr val="tx1">
                    <a:lumMod val="85000"/>
                    <a:lumOff val="15000"/>
                  </a:schemeClr>
                </a:solidFill>
                <a:latin typeface="Calibri" panose="020F0502020204030204" pitchFamily="34" charset="0"/>
                <a:cs typeface="Calibri" panose="020F0502020204030204" pitchFamily="34" charset="0"/>
              </a:rPr>
              <a:t>Attrition:</a:t>
            </a:r>
            <a:r>
              <a:rPr lang="en-US" sz="8000" dirty="0">
                <a:solidFill>
                  <a:schemeClr val="tx1">
                    <a:lumMod val="85000"/>
                    <a:lumOff val="15000"/>
                  </a:schemeClr>
                </a:solidFill>
                <a:latin typeface="Calibri" panose="020F0502020204030204" pitchFamily="34" charset="0"/>
                <a:cs typeface="Calibri" panose="020F0502020204030204" pitchFamily="34" charset="0"/>
              </a:rPr>
              <a:t> It is basically the turnover rate of employees inside an organization.</a:t>
            </a:r>
            <a:br>
              <a:rPr lang="en-US" sz="8000" dirty="0">
                <a:solidFill>
                  <a:schemeClr val="tx1">
                    <a:lumMod val="85000"/>
                    <a:lumOff val="15000"/>
                  </a:schemeClr>
                </a:solidFill>
                <a:latin typeface="Calibri" panose="020F0502020204030204" pitchFamily="34" charset="0"/>
                <a:cs typeface="Calibri" panose="020F0502020204030204" pitchFamily="34" charset="0"/>
              </a:rPr>
            </a:br>
            <a:endParaRPr lang="en-US" sz="8000" b="1" dirty="0">
              <a:solidFill>
                <a:schemeClr val="tx1">
                  <a:lumMod val="85000"/>
                  <a:lumOff val="15000"/>
                </a:schemeClr>
              </a:solidFill>
              <a:latin typeface="Calibri" panose="020F0502020204030204" pitchFamily="34" charset="0"/>
              <a:cs typeface="Calibri" panose="020F0502020204030204" pitchFamily="34" charset="0"/>
            </a:endParaRPr>
          </a:p>
          <a:p>
            <a:pPr>
              <a:lnSpc>
                <a:spcPct val="90000"/>
              </a:lnSpc>
              <a:spcBef>
                <a:spcPts val="1000"/>
              </a:spcBef>
              <a:buClr>
                <a:schemeClr val="accent2"/>
              </a:buClr>
            </a:pPr>
            <a:r>
              <a:rPr lang="en-US" sz="8000" b="1" dirty="0">
                <a:solidFill>
                  <a:schemeClr val="tx1">
                    <a:lumMod val="85000"/>
                    <a:lumOff val="15000"/>
                  </a:schemeClr>
                </a:solidFill>
                <a:latin typeface="Calibri" panose="020F0502020204030204" pitchFamily="34" charset="0"/>
                <a:cs typeface="Calibri" panose="020F0502020204030204" pitchFamily="34" charset="0"/>
              </a:rPr>
              <a:t>This can happen for many reasons:</a:t>
            </a:r>
            <a:endParaRPr lang="en-US" sz="8000" dirty="0">
              <a:solidFill>
                <a:schemeClr val="tx1">
                  <a:lumMod val="85000"/>
                  <a:lumOff val="15000"/>
                </a:schemeClr>
              </a:solidFill>
              <a:latin typeface="Calibri" panose="020F0502020204030204" pitchFamily="34" charset="0"/>
              <a:cs typeface="Calibri" panose="020F0502020204030204" pitchFamily="34" charset="0"/>
            </a:endParaRPr>
          </a:p>
          <a:p>
            <a:pPr marL="285750" indent="-228600">
              <a:lnSpc>
                <a:spcPct val="9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Calibri" panose="020F0502020204030204" pitchFamily="34" charset="0"/>
                <a:cs typeface="Calibri" panose="020F0502020204030204" pitchFamily="34" charset="0"/>
              </a:rPr>
              <a:t>Employees looking for better opportunities.</a:t>
            </a:r>
          </a:p>
          <a:p>
            <a:pPr marL="285750" indent="-228600">
              <a:lnSpc>
                <a:spcPct val="9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Calibri" panose="020F0502020204030204" pitchFamily="34" charset="0"/>
                <a:cs typeface="Calibri" panose="020F0502020204030204" pitchFamily="34" charset="0"/>
              </a:rPr>
              <a:t>A negative working environment.</a:t>
            </a:r>
          </a:p>
          <a:p>
            <a:pPr marL="285750" indent="-228600">
              <a:lnSpc>
                <a:spcPct val="9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Calibri" panose="020F0502020204030204" pitchFamily="34" charset="0"/>
                <a:cs typeface="Calibri" panose="020F0502020204030204" pitchFamily="34" charset="0"/>
              </a:rPr>
              <a:t>Bad management</a:t>
            </a:r>
          </a:p>
          <a:p>
            <a:pPr marL="285750" indent="-228600">
              <a:lnSpc>
                <a:spcPct val="9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Calibri" panose="020F0502020204030204" pitchFamily="34" charset="0"/>
                <a:cs typeface="Calibri" panose="020F0502020204030204" pitchFamily="34" charset="0"/>
              </a:rPr>
              <a:t>Sickness of an employee (or even death)</a:t>
            </a:r>
          </a:p>
          <a:p>
            <a:pPr marL="285750" indent="-228600">
              <a:lnSpc>
                <a:spcPct val="9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Calibri" panose="020F0502020204030204" pitchFamily="34" charset="0"/>
                <a:cs typeface="Calibri" panose="020F0502020204030204" pitchFamily="34" charset="0"/>
              </a:rPr>
              <a:t>Excessive working hours</a:t>
            </a:r>
          </a:p>
          <a:p>
            <a:pPr indent="-228600">
              <a:lnSpc>
                <a:spcPct val="90000"/>
              </a:lnSpc>
              <a:spcBef>
                <a:spcPts val="1000"/>
              </a:spcBef>
              <a:buClr>
                <a:schemeClr val="accent2"/>
              </a:buClr>
              <a:buFont typeface="Arial" panose="020B0604020202020204" pitchFamily="34" charset="0"/>
              <a:buChar char="•"/>
            </a:pPr>
            <a:endParaRPr lang="en-US" sz="600" dirty="0">
              <a:solidFill>
                <a:schemeClr val="tx1">
                  <a:lumMod val="85000"/>
                  <a:lumOff val="15000"/>
                </a:schemeClr>
              </a:solidFill>
            </a:endParaRP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in a suit and tie&#10;&#10;Description automatically generated">
            <a:extLst>
              <a:ext uri="{FF2B5EF4-FFF2-40B4-BE49-F238E27FC236}">
                <a16:creationId xmlns:a16="http://schemas.microsoft.com/office/drawing/2014/main" id="{E6A3085F-ED67-450E-8D7B-01EA0C47692B}"/>
              </a:ext>
            </a:extLst>
          </p:cNvPr>
          <p:cNvPicPr>
            <a:picLocks noChangeAspect="1"/>
          </p:cNvPicPr>
          <p:nvPr/>
        </p:nvPicPr>
        <p:blipFill>
          <a:blip r:embed="rId2"/>
          <a:stretch>
            <a:fillRect/>
          </a:stretch>
        </p:blipFill>
        <p:spPr>
          <a:xfrm>
            <a:off x="4823366" y="2273857"/>
            <a:ext cx="6227064" cy="2318227"/>
          </a:xfrm>
          <a:prstGeom prst="rect">
            <a:avLst/>
          </a:prstGeom>
        </p:spPr>
      </p:pic>
      <p:sp>
        <p:nvSpPr>
          <p:cNvPr id="3" name="Slide Number Placeholder 2">
            <a:extLst>
              <a:ext uri="{FF2B5EF4-FFF2-40B4-BE49-F238E27FC236}">
                <a16:creationId xmlns:a16="http://schemas.microsoft.com/office/drawing/2014/main" id="{1E317533-BAE5-428F-9235-DBA25B0D0D4C}"/>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2</a:t>
            </a:fld>
            <a:endParaRPr lang="en-US"/>
          </a:p>
        </p:txBody>
      </p:sp>
    </p:spTree>
    <p:extLst>
      <p:ext uri="{BB962C8B-B14F-4D97-AF65-F5344CB8AC3E}">
        <p14:creationId xmlns:p14="http://schemas.microsoft.com/office/powerpoint/2010/main" val="327310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267615"/>
            <a:ext cx="11781183" cy="772800"/>
          </a:xfrm>
        </p:spPr>
        <p:txBody>
          <a:bodyPr>
            <a:normAutofit fontScale="90000"/>
          </a:bodyPr>
          <a:lstStyle/>
          <a:p>
            <a:br>
              <a:rPr lang="en-US" sz="2200" dirty="0"/>
            </a:br>
            <a:br>
              <a:rPr lang="en-US" sz="2200" dirty="0"/>
            </a:br>
            <a:r>
              <a:rPr lang="en-US" sz="2200" b="1" dirty="0"/>
              <a:t>Competition dataset for Classifying attrition</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463825" y="1067605"/>
            <a:ext cx="11953461" cy="3447098"/>
          </a:xfrm>
          <a:prstGeom prst="rect">
            <a:avLst/>
          </a:prstGeom>
          <a:noFill/>
        </p:spPr>
        <p:txBody>
          <a:bodyPr wrap="square" rtlCol="0">
            <a:spAutoFit/>
          </a:bodyPr>
          <a:lstStyle/>
          <a:p>
            <a:endParaRPr lang="en-US" dirty="0"/>
          </a:p>
          <a:p>
            <a:r>
              <a:rPr lang="en-US" dirty="0"/>
              <a:t>Classifying Attrition for the “Competition Set” from the “</a:t>
            </a:r>
            <a:r>
              <a:rPr lang="en-US" b="1" dirty="0"/>
              <a:t>CaseStudy2CompSet No Attrition.csv</a:t>
            </a:r>
            <a:r>
              <a:rPr lang="en-US" dirty="0"/>
              <a:t>” file:-</a:t>
            </a:r>
          </a:p>
          <a:p>
            <a:endParaRPr lang="en-US" dirty="0"/>
          </a:p>
          <a:p>
            <a:endParaRPr lang="en-US" dirty="0"/>
          </a:p>
          <a:p>
            <a:r>
              <a:rPr lang="en-US" b="1" dirty="0"/>
              <a:t>Logistic Regression model </a:t>
            </a:r>
            <a:r>
              <a:rPr lang="en-US" dirty="0"/>
              <a:t>was </a:t>
            </a:r>
            <a:r>
              <a:rPr lang="en-US" b="1" dirty="0"/>
              <a:t>chosen</a:t>
            </a:r>
            <a:r>
              <a:rPr lang="en-US" dirty="0"/>
              <a:t> to classify attrition as it was found to have the best model statistical metrics as below,  and it </a:t>
            </a:r>
            <a:r>
              <a:rPr lang="en-US" b="1" dirty="0">
                <a:solidFill>
                  <a:srgbClr val="0070C0"/>
                </a:solidFill>
              </a:rPr>
              <a:t>attained</a:t>
            </a:r>
            <a:r>
              <a:rPr lang="en-US" dirty="0">
                <a:solidFill>
                  <a:srgbClr val="0070C0"/>
                </a:solidFill>
              </a:rPr>
              <a:t> </a:t>
            </a:r>
            <a:r>
              <a:rPr lang="en-US" b="1" dirty="0">
                <a:solidFill>
                  <a:srgbClr val="0070C0"/>
                </a:solidFill>
              </a:rPr>
              <a:t>more than 60% sensitivity and specificity (60 each = 120 total)</a:t>
            </a:r>
            <a:r>
              <a:rPr lang="en-US" dirty="0">
                <a:solidFill>
                  <a:srgbClr val="0070C0"/>
                </a:solidFill>
              </a:rPr>
              <a:t> </a:t>
            </a:r>
            <a:r>
              <a:rPr lang="en-US" dirty="0"/>
              <a:t>for the training and the validation set.</a:t>
            </a:r>
          </a:p>
          <a:p>
            <a:endParaRPr lang="en-US" dirty="0"/>
          </a:p>
          <a:p>
            <a:endParaRPr lang="en-US" dirty="0"/>
          </a:p>
          <a:p>
            <a:endParaRPr lang="en-US" dirty="0"/>
          </a:p>
          <a:p>
            <a:r>
              <a:rPr lang="en-US" dirty="0"/>
              <a:t> </a:t>
            </a:r>
          </a:p>
          <a:p>
            <a:pPr lvl="1"/>
            <a:endParaRPr lang="en-US" sz="2000" dirty="0"/>
          </a:p>
        </p:txBody>
      </p:sp>
      <p:graphicFrame>
        <p:nvGraphicFramePr>
          <p:cNvPr id="4" name="Table 3">
            <a:extLst>
              <a:ext uri="{FF2B5EF4-FFF2-40B4-BE49-F238E27FC236}">
                <a16:creationId xmlns:a16="http://schemas.microsoft.com/office/drawing/2014/main" id="{B0FE1B17-5B87-4C35-A1C7-B33DD2E8EE6F}"/>
              </a:ext>
            </a:extLst>
          </p:cNvPr>
          <p:cNvGraphicFramePr>
            <a:graphicFrameLocks noGrp="1"/>
          </p:cNvGraphicFramePr>
          <p:nvPr>
            <p:extLst>
              <p:ext uri="{D42A27DB-BD31-4B8C-83A1-F6EECF244321}">
                <p14:modId xmlns:p14="http://schemas.microsoft.com/office/powerpoint/2010/main" val="3828374915"/>
              </p:ext>
            </p:extLst>
          </p:nvPr>
        </p:nvGraphicFramePr>
        <p:xfrm>
          <a:off x="1490523" y="3299562"/>
          <a:ext cx="4605476" cy="1556966"/>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444446">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89.27%</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93.78%</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61.11%</a:t>
                      </a:r>
                    </a:p>
                  </a:txBody>
                  <a:tcPr/>
                </a:tc>
                <a:extLst>
                  <a:ext uri="{0D108BD9-81ED-4DB2-BD59-A6C34878D82A}">
                    <a16:rowId xmlns:a16="http://schemas.microsoft.com/office/drawing/2014/main" val="2893812047"/>
                  </a:ext>
                </a:extLst>
              </a:tr>
            </a:tbl>
          </a:graphicData>
        </a:graphic>
      </p:graphicFrame>
      <p:sp>
        <p:nvSpPr>
          <p:cNvPr id="7" name="TextBox 6">
            <a:extLst>
              <a:ext uri="{FF2B5EF4-FFF2-40B4-BE49-F238E27FC236}">
                <a16:creationId xmlns:a16="http://schemas.microsoft.com/office/drawing/2014/main" id="{3D949F05-7746-4AD2-A260-5021B17BAE37}"/>
              </a:ext>
            </a:extLst>
          </p:cNvPr>
          <p:cNvSpPr txBox="1"/>
          <p:nvPr/>
        </p:nvSpPr>
        <p:spPr>
          <a:xfrm>
            <a:off x="463825" y="4503162"/>
            <a:ext cx="12364279" cy="206210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r>
              <a:rPr lang="en-US" dirty="0"/>
              <a:t> </a:t>
            </a:r>
          </a:p>
          <a:p>
            <a:pPr lvl="1"/>
            <a:endParaRPr lang="en-US" sz="2000" dirty="0"/>
          </a:p>
        </p:txBody>
      </p:sp>
      <p:sp>
        <p:nvSpPr>
          <p:cNvPr id="3" name="Slide Number Placeholder 2">
            <a:extLst>
              <a:ext uri="{FF2B5EF4-FFF2-40B4-BE49-F238E27FC236}">
                <a16:creationId xmlns:a16="http://schemas.microsoft.com/office/drawing/2014/main" id="{AAE824A2-5683-4A32-9103-0E85AC9F7328}"/>
              </a:ext>
            </a:extLst>
          </p:cNvPr>
          <p:cNvSpPr>
            <a:spLocks noGrp="1"/>
          </p:cNvSpPr>
          <p:nvPr>
            <p:ph type="sldNum" sz="quarter" idx="12"/>
          </p:nvPr>
        </p:nvSpPr>
        <p:spPr/>
        <p:txBody>
          <a:bodyPr/>
          <a:lstStyle/>
          <a:p>
            <a:fld id="{B3BBC119-FF63-8647-8D0E-09BB0DE91E94}" type="slidenum">
              <a:rPr lang="en-US" smtClean="0"/>
              <a:t>20</a:t>
            </a:fld>
            <a:endParaRPr lang="en-US"/>
          </a:p>
        </p:txBody>
      </p:sp>
    </p:spTree>
    <p:extLst>
      <p:ext uri="{BB962C8B-B14F-4D97-AF65-F5344CB8AC3E}">
        <p14:creationId xmlns:p14="http://schemas.microsoft.com/office/powerpoint/2010/main" val="37571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391801"/>
            <a:ext cx="11781183" cy="772800"/>
          </a:xfrm>
        </p:spPr>
        <p:txBody>
          <a:bodyPr>
            <a:normAutofit fontScale="90000"/>
          </a:bodyPr>
          <a:lstStyle/>
          <a:p>
            <a:br>
              <a:rPr lang="en-US" sz="2200" dirty="0"/>
            </a:br>
            <a:br>
              <a:rPr lang="en-US" sz="2200" dirty="0"/>
            </a:br>
            <a:r>
              <a:rPr lang="en-US" sz="2200" b="1" dirty="0"/>
              <a:t>Competition dataset for Predicting monthly income</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397565" y="1247707"/>
            <a:ext cx="11781183" cy="4278094"/>
          </a:xfrm>
          <a:prstGeom prst="rect">
            <a:avLst/>
          </a:prstGeom>
          <a:noFill/>
        </p:spPr>
        <p:txBody>
          <a:bodyPr wrap="square" rtlCol="0">
            <a:spAutoFit/>
          </a:bodyPr>
          <a:lstStyle/>
          <a:p>
            <a:endParaRPr lang="en-US" dirty="0"/>
          </a:p>
          <a:p>
            <a:r>
              <a:rPr lang="en-US" dirty="0"/>
              <a:t>Predicting Monthly income for the “Competition Set” from the “</a:t>
            </a:r>
            <a:r>
              <a:rPr lang="en-US" b="1" dirty="0"/>
              <a:t>CaseStudy2CompSet No Salary.csv</a:t>
            </a:r>
            <a:r>
              <a:rPr lang="en-US" dirty="0"/>
              <a:t>” file:-</a:t>
            </a:r>
          </a:p>
          <a:p>
            <a:endParaRPr lang="en-US" dirty="0"/>
          </a:p>
          <a:p>
            <a:r>
              <a:rPr lang="en-US" b="1" dirty="0"/>
              <a:t>Linear Regression model </a:t>
            </a:r>
            <a:r>
              <a:rPr lang="en-US" dirty="0"/>
              <a:t>was chosen to predict monthly income for the attrition dataset.</a:t>
            </a:r>
          </a:p>
          <a:p>
            <a:r>
              <a:rPr lang="en-US" dirty="0"/>
              <a:t>The regression model had </a:t>
            </a:r>
            <a:r>
              <a:rPr lang="en-US" b="1" dirty="0"/>
              <a:t>RMSE (Root Mean square error)  of 1095.578 </a:t>
            </a:r>
            <a:r>
              <a:rPr lang="en-US" dirty="0"/>
              <a:t>and </a:t>
            </a:r>
            <a:r>
              <a:rPr lang="en-US" dirty="0">
                <a:solidFill>
                  <a:srgbClr val="0070C0"/>
                </a:solidFill>
              </a:rPr>
              <a:t>it attained RMSE &lt; $3000 </a:t>
            </a:r>
            <a:r>
              <a:rPr lang="en-US" dirty="0"/>
              <a:t>for the training and the validation set.</a:t>
            </a:r>
          </a:p>
          <a:p>
            <a:endParaRPr lang="en-US" dirty="0"/>
          </a:p>
          <a:p>
            <a:r>
              <a:rPr lang="en-US" dirty="0"/>
              <a:t>Following variables were found to be significant in predicting the monthly income from the linear regression model:-</a:t>
            </a:r>
          </a:p>
          <a:p>
            <a:pPr marL="742950" lvl="1" indent="-285750">
              <a:buFont typeface="Wingdings" panose="05000000000000000000" pitchFamily="2" charset="2"/>
              <a:buChar char="Ø"/>
            </a:pPr>
            <a:r>
              <a:rPr lang="en-US" dirty="0">
                <a:solidFill>
                  <a:srgbClr val="00B050"/>
                </a:solidFill>
              </a:rPr>
              <a:t>Total Working Years</a:t>
            </a:r>
          </a:p>
          <a:p>
            <a:pPr marL="742950" lvl="1" indent="-285750">
              <a:buFont typeface="Wingdings" panose="05000000000000000000" pitchFamily="2" charset="2"/>
              <a:buChar char="Ø"/>
            </a:pPr>
            <a:r>
              <a:rPr lang="en-US" dirty="0">
                <a:solidFill>
                  <a:srgbClr val="00B050"/>
                </a:solidFill>
              </a:rPr>
              <a:t>Job Level </a:t>
            </a:r>
          </a:p>
          <a:p>
            <a:pPr marL="742950" lvl="1" indent="-285750">
              <a:buFont typeface="Wingdings" panose="05000000000000000000" pitchFamily="2" charset="2"/>
              <a:buChar char="Ø"/>
            </a:pPr>
            <a:r>
              <a:rPr lang="en-US" dirty="0">
                <a:solidFill>
                  <a:srgbClr val="00B050"/>
                </a:solidFill>
              </a:rPr>
              <a:t>Job Role</a:t>
            </a:r>
          </a:p>
          <a:p>
            <a:pPr marL="742950" lvl="1" indent="-285750">
              <a:buFont typeface="Wingdings" panose="05000000000000000000" pitchFamily="2" charset="2"/>
              <a:buChar char="Ø"/>
            </a:pPr>
            <a:r>
              <a:rPr lang="en-US" dirty="0"/>
              <a:t>Business Travel (Rarely)</a:t>
            </a:r>
          </a:p>
          <a:p>
            <a:pPr marL="742950" lvl="1" indent="-285750">
              <a:buFont typeface="Wingdings" panose="05000000000000000000" pitchFamily="2" charset="2"/>
              <a:buChar char="Ø"/>
            </a:pPr>
            <a:r>
              <a:rPr lang="en-US" dirty="0"/>
              <a:t>Education (High) </a:t>
            </a:r>
          </a:p>
          <a:p>
            <a:endParaRPr lang="en-US" dirty="0"/>
          </a:p>
          <a:p>
            <a:pPr lvl="1"/>
            <a:endParaRPr lang="en-US" sz="2000" dirty="0"/>
          </a:p>
        </p:txBody>
      </p:sp>
      <p:sp>
        <p:nvSpPr>
          <p:cNvPr id="3" name="Slide Number Placeholder 2">
            <a:extLst>
              <a:ext uri="{FF2B5EF4-FFF2-40B4-BE49-F238E27FC236}">
                <a16:creationId xmlns:a16="http://schemas.microsoft.com/office/drawing/2014/main" id="{D83341CC-9D80-4740-9DDE-F35DE49AB9D8}"/>
              </a:ext>
            </a:extLst>
          </p:cNvPr>
          <p:cNvSpPr>
            <a:spLocks noGrp="1"/>
          </p:cNvSpPr>
          <p:nvPr>
            <p:ph type="sldNum" sz="quarter" idx="12"/>
          </p:nvPr>
        </p:nvSpPr>
        <p:spPr/>
        <p:txBody>
          <a:bodyPr/>
          <a:lstStyle/>
          <a:p>
            <a:fld id="{B3BBC119-FF63-8647-8D0E-09BB0DE91E94}" type="slidenum">
              <a:rPr lang="en-US" smtClean="0"/>
              <a:t>21</a:t>
            </a:fld>
            <a:endParaRPr lang="en-US"/>
          </a:p>
        </p:txBody>
      </p:sp>
    </p:spTree>
    <p:extLst>
      <p:ext uri="{BB962C8B-B14F-4D97-AF65-F5344CB8AC3E}">
        <p14:creationId xmlns:p14="http://schemas.microsoft.com/office/powerpoint/2010/main" val="37619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63D80-391C-41D5-9B08-0B667B878F1F}"/>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Conclusion</a:t>
            </a:r>
          </a:p>
        </p:txBody>
      </p:sp>
      <p:sp>
        <p:nvSpPr>
          <p:cNvPr id="3" name="Content Placeholder 2">
            <a:extLst>
              <a:ext uri="{FF2B5EF4-FFF2-40B4-BE49-F238E27FC236}">
                <a16:creationId xmlns:a16="http://schemas.microsoft.com/office/drawing/2014/main" id="{176E7FE2-0C80-4FCA-9763-502D954E1B66}"/>
              </a:ext>
            </a:extLst>
          </p:cNvPr>
          <p:cNvSpPr>
            <a:spLocks noGrp="1"/>
          </p:cNvSpPr>
          <p:nvPr>
            <p:ph idx="1"/>
          </p:nvPr>
        </p:nvSpPr>
        <p:spPr>
          <a:xfrm>
            <a:off x="643468" y="2638044"/>
            <a:ext cx="3363974" cy="3415622"/>
          </a:xfrm>
        </p:spPr>
        <p:txBody>
          <a:bodyPr>
            <a:normAutofit/>
          </a:bodyPr>
          <a:lstStyle/>
          <a:p>
            <a:pPr marL="0" indent="0">
              <a:lnSpc>
                <a:spcPct val="90000"/>
              </a:lnSpc>
              <a:buNone/>
            </a:pPr>
            <a:r>
              <a:rPr lang="en-US" sz="1300" dirty="0">
                <a:solidFill>
                  <a:schemeClr val="bg1"/>
                </a:solidFill>
              </a:rPr>
              <a:t>Job roles most likely to leave</a:t>
            </a:r>
          </a:p>
          <a:p>
            <a:pPr>
              <a:lnSpc>
                <a:spcPct val="90000"/>
              </a:lnSpc>
            </a:pPr>
            <a:r>
              <a:rPr lang="en-US" sz="1300" dirty="0">
                <a:solidFill>
                  <a:schemeClr val="bg1"/>
                </a:solidFill>
              </a:rPr>
              <a:t>Sales Reps</a:t>
            </a:r>
          </a:p>
          <a:p>
            <a:pPr>
              <a:lnSpc>
                <a:spcPct val="90000"/>
              </a:lnSpc>
            </a:pPr>
            <a:r>
              <a:rPr lang="en-US" sz="1300" dirty="0">
                <a:solidFill>
                  <a:schemeClr val="bg1"/>
                </a:solidFill>
              </a:rPr>
              <a:t>Human Resources</a:t>
            </a:r>
          </a:p>
          <a:p>
            <a:pPr>
              <a:lnSpc>
                <a:spcPct val="90000"/>
              </a:lnSpc>
            </a:pPr>
            <a:r>
              <a:rPr lang="en-US" sz="1300" dirty="0">
                <a:solidFill>
                  <a:schemeClr val="bg1"/>
                </a:solidFill>
              </a:rPr>
              <a:t>Lab Techs</a:t>
            </a:r>
          </a:p>
          <a:p>
            <a:pPr marL="0" indent="0">
              <a:lnSpc>
                <a:spcPct val="90000"/>
              </a:lnSpc>
              <a:buNone/>
            </a:pPr>
            <a:endParaRPr lang="en-US" sz="1300" dirty="0">
              <a:solidFill>
                <a:schemeClr val="bg1"/>
              </a:solidFill>
            </a:endParaRPr>
          </a:p>
          <a:p>
            <a:pPr marL="0" indent="0">
              <a:lnSpc>
                <a:spcPct val="90000"/>
              </a:lnSpc>
              <a:buNone/>
            </a:pPr>
            <a:r>
              <a:rPr lang="en-US" sz="1300" dirty="0">
                <a:solidFill>
                  <a:schemeClr val="bg1"/>
                </a:solidFill>
              </a:rPr>
              <a:t>Top three factors leading to turnover</a:t>
            </a:r>
          </a:p>
          <a:p>
            <a:pPr>
              <a:lnSpc>
                <a:spcPct val="90000"/>
              </a:lnSpc>
            </a:pPr>
            <a:r>
              <a:rPr lang="en-US" sz="1300" dirty="0">
                <a:solidFill>
                  <a:schemeClr val="bg1"/>
                </a:solidFill>
              </a:rPr>
              <a:t>Years in Workforce</a:t>
            </a:r>
          </a:p>
          <a:p>
            <a:pPr>
              <a:lnSpc>
                <a:spcPct val="90000"/>
              </a:lnSpc>
            </a:pPr>
            <a:r>
              <a:rPr lang="en-US" sz="1300" dirty="0">
                <a:solidFill>
                  <a:schemeClr val="bg1"/>
                </a:solidFill>
              </a:rPr>
              <a:t>Monthly Income</a:t>
            </a:r>
          </a:p>
          <a:p>
            <a:pPr>
              <a:lnSpc>
                <a:spcPct val="90000"/>
              </a:lnSpc>
            </a:pPr>
            <a:r>
              <a:rPr lang="en-US" sz="1300" dirty="0">
                <a:solidFill>
                  <a:schemeClr val="bg1"/>
                </a:solidFill>
              </a:rPr>
              <a:t>Marital status</a:t>
            </a:r>
          </a:p>
          <a:p>
            <a:pPr marL="0" indent="0">
              <a:lnSpc>
                <a:spcPct val="90000"/>
              </a:lnSpc>
              <a:buNone/>
            </a:pPr>
            <a:endParaRPr lang="en-US" sz="1300" dirty="0">
              <a:solidFill>
                <a:schemeClr val="bg1"/>
              </a:solidFill>
            </a:endParaRPr>
          </a:p>
          <a:p>
            <a:pPr marL="0" indent="0">
              <a:lnSpc>
                <a:spcPct val="90000"/>
              </a:lnSpc>
              <a:buNone/>
            </a:pPr>
            <a:endParaRPr lang="en-US" sz="1300" dirty="0">
              <a:solidFill>
                <a:schemeClr val="bg1"/>
              </a:solidFill>
            </a:endParaRPr>
          </a:p>
        </p:txBody>
      </p:sp>
      <p:pic>
        <p:nvPicPr>
          <p:cNvPr id="5" name="Picture 4" descr="A close up of a sign&#10;&#10;Description automatically generated">
            <a:extLst>
              <a:ext uri="{FF2B5EF4-FFF2-40B4-BE49-F238E27FC236}">
                <a16:creationId xmlns:a16="http://schemas.microsoft.com/office/drawing/2014/main" id="{CE98AD42-5B0F-4F17-96F1-C542BDCD0D6F}"/>
              </a:ext>
            </a:extLst>
          </p:cNvPr>
          <p:cNvPicPr>
            <a:picLocks noChangeAspect="1"/>
          </p:cNvPicPr>
          <p:nvPr/>
        </p:nvPicPr>
        <p:blipFill>
          <a:blip r:embed="rId2"/>
          <a:stretch>
            <a:fillRect/>
          </a:stretch>
        </p:blipFill>
        <p:spPr>
          <a:xfrm>
            <a:off x="5297763" y="1535843"/>
            <a:ext cx="6250769" cy="3625446"/>
          </a:xfrm>
          <a:prstGeom prst="rect">
            <a:avLst/>
          </a:prstGeom>
        </p:spPr>
      </p:pic>
    </p:spTree>
    <p:extLst>
      <p:ext uri="{BB962C8B-B14F-4D97-AF65-F5344CB8AC3E}">
        <p14:creationId xmlns:p14="http://schemas.microsoft.com/office/powerpoint/2010/main" val="323651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804671" y="964692"/>
            <a:ext cx="4879901" cy="1188720"/>
          </a:xfrm>
        </p:spPr>
        <p:txBody>
          <a:bodyPr vert="horz" lIns="182880" tIns="182880" rIns="182880" bIns="182880" rtlCol="0" anchor="ctr">
            <a:normAutofit/>
          </a:bodyPr>
          <a:lstStyle/>
          <a:p>
            <a:r>
              <a:rPr lang="en-US" sz="2200"/>
              <a:t>Summary of the employee attrition dataset</a:t>
            </a:r>
          </a:p>
        </p:txBody>
      </p:sp>
      <p:sp>
        <p:nvSpPr>
          <p:cNvPr id="6" name="TextBox 5">
            <a:extLst>
              <a:ext uri="{FF2B5EF4-FFF2-40B4-BE49-F238E27FC236}">
                <a16:creationId xmlns:a16="http://schemas.microsoft.com/office/drawing/2014/main" id="{1E8833B8-5C47-EE49-B531-4DD89ED7B7B4}"/>
              </a:ext>
            </a:extLst>
          </p:cNvPr>
          <p:cNvSpPr txBox="1"/>
          <p:nvPr/>
        </p:nvSpPr>
        <p:spPr>
          <a:xfrm>
            <a:off x="804672" y="2638044"/>
            <a:ext cx="4879900" cy="3101983"/>
          </a:xfrm>
          <a:prstGeom prst="rect">
            <a:avLst/>
          </a:prstGeom>
        </p:spPr>
        <p:txBody>
          <a:bodyPr vert="horz" lIns="91440" tIns="45720" rIns="91440" bIns="45720" rtlCol="0">
            <a:normAutofit lnSpcReduction="10000"/>
          </a:bodyPr>
          <a:lstStyle/>
          <a:p>
            <a:pPr marL="285750" indent="-228600">
              <a:lnSpc>
                <a:spcPct val="90000"/>
              </a:lnSpc>
              <a:spcBef>
                <a:spcPts val="1000"/>
              </a:spcBef>
              <a:buClr>
                <a:schemeClr val="accent2"/>
              </a:buClr>
              <a:buFont typeface="Arial" panose="020B0604020202020204" pitchFamily="34" charset="0"/>
              <a:buChar char="•"/>
            </a:pPr>
            <a:r>
              <a:rPr lang="en-US" sz="1400" b="1" dirty="0">
                <a:solidFill>
                  <a:schemeClr val="tx1">
                    <a:lumMod val="85000"/>
                    <a:lumOff val="15000"/>
                  </a:schemeClr>
                </a:solidFill>
              </a:rPr>
              <a:t>Dataset Structure: 870 observations (rows), 36 features (variables)</a:t>
            </a:r>
          </a:p>
          <a:p>
            <a:pPr marL="285750" indent="-228600">
              <a:lnSpc>
                <a:spcPct val="90000"/>
              </a:lnSpc>
              <a:spcBef>
                <a:spcPts val="1000"/>
              </a:spcBef>
              <a:buClr>
                <a:schemeClr val="accent2"/>
              </a:buClr>
              <a:buFont typeface="Arial" panose="020B0604020202020204" pitchFamily="34" charset="0"/>
              <a:buChar char="•"/>
            </a:pPr>
            <a:r>
              <a:rPr lang="en-US" sz="1400" b="1" dirty="0">
                <a:solidFill>
                  <a:schemeClr val="tx1">
                    <a:lumMod val="85000"/>
                    <a:lumOff val="15000"/>
                  </a:schemeClr>
                </a:solidFill>
              </a:rPr>
              <a:t>Label </a:t>
            </a:r>
            <a:r>
              <a:rPr lang="en-US" sz="1400" dirty="0">
                <a:solidFill>
                  <a:schemeClr val="tx1">
                    <a:lumMod val="85000"/>
                    <a:lumOff val="15000"/>
                  </a:schemeClr>
                </a:solidFill>
              </a:rPr>
              <a:t>"</a:t>
            </a:r>
            <a:r>
              <a:rPr lang="en-US" sz="1400" b="1" dirty="0">
                <a:solidFill>
                  <a:schemeClr val="tx1">
                    <a:lumMod val="85000"/>
                    <a:lumOff val="15000"/>
                  </a:schemeClr>
                </a:solidFill>
              </a:rPr>
              <a:t>Attrition</a:t>
            </a:r>
            <a:r>
              <a:rPr lang="en-US" sz="1400" dirty="0">
                <a:solidFill>
                  <a:schemeClr val="tx1">
                    <a:lumMod val="85000"/>
                    <a:lumOff val="15000"/>
                  </a:schemeClr>
                </a:solidFill>
              </a:rPr>
              <a:t>" is the label in our dataset and we would like to find out why employees are leaving the organization!</a:t>
            </a:r>
          </a:p>
          <a:p>
            <a:pPr marL="285750" indent="-228600">
              <a:lnSpc>
                <a:spcPct val="90000"/>
              </a:lnSpc>
              <a:spcBef>
                <a:spcPts val="1000"/>
              </a:spcBef>
              <a:buClr>
                <a:schemeClr val="accent2"/>
              </a:buClr>
              <a:buFont typeface="Arial" panose="020B0604020202020204" pitchFamily="34" charset="0"/>
              <a:buChar char="•"/>
            </a:pPr>
            <a:r>
              <a:rPr lang="en-US" sz="1400" b="1" dirty="0">
                <a:solidFill>
                  <a:schemeClr val="tx1">
                    <a:lumMod val="85000"/>
                    <a:lumOff val="15000"/>
                  </a:schemeClr>
                </a:solidFill>
              </a:rPr>
              <a:t>Imbalanced dataset: </a:t>
            </a:r>
            <a:r>
              <a:rPr lang="en-US" sz="1400" dirty="0">
                <a:solidFill>
                  <a:schemeClr val="tx1">
                    <a:lumMod val="85000"/>
                    <a:lumOff val="15000"/>
                  </a:schemeClr>
                </a:solidFill>
              </a:rPr>
              <a:t>730 (84% of cases) employees did not leave the organization while 140 (16% of cases) did leave the organization making our dataset to be considered imbalanced since more people stay in the organization than they actually leave.</a:t>
            </a:r>
          </a:p>
          <a:p>
            <a:pPr marL="285750" indent="-228600">
              <a:lnSpc>
                <a:spcPct val="90000"/>
              </a:lnSpc>
              <a:spcBef>
                <a:spcPts val="1000"/>
              </a:spcBef>
              <a:buClr>
                <a:schemeClr val="accent2"/>
              </a:buClr>
              <a:buFont typeface="Arial" panose="020B0604020202020204" pitchFamily="34" charset="0"/>
              <a:buChar char="•"/>
            </a:pPr>
            <a:r>
              <a:rPr lang="en-US" sz="1400" b="1" dirty="0">
                <a:solidFill>
                  <a:schemeClr val="tx1">
                    <a:lumMod val="85000"/>
                    <a:lumOff val="15000"/>
                  </a:schemeClr>
                </a:solidFill>
              </a:rPr>
              <a:t>Distribution of our Labels: 84%</a:t>
            </a:r>
            <a:r>
              <a:rPr lang="en-US" sz="1400" dirty="0">
                <a:solidFill>
                  <a:schemeClr val="tx1">
                    <a:lumMod val="85000"/>
                    <a:lumOff val="15000"/>
                  </a:schemeClr>
                </a:solidFill>
              </a:rPr>
              <a:t> of employees did not quit the organization while </a:t>
            </a:r>
            <a:r>
              <a:rPr lang="en-US" sz="1400" b="1" dirty="0">
                <a:solidFill>
                  <a:schemeClr val="tx1">
                    <a:lumMod val="85000"/>
                    <a:lumOff val="15000"/>
                  </a:schemeClr>
                </a:solidFill>
              </a:rPr>
              <a:t>16%</a:t>
            </a:r>
            <a:r>
              <a:rPr lang="en-US" sz="1400" dirty="0">
                <a:solidFill>
                  <a:schemeClr val="tx1">
                    <a:lumMod val="85000"/>
                    <a:lumOff val="15000"/>
                  </a:schemeClr>
                </a:solidFill>
              </a:rPr>
              <a:t> did leave the organization. Knowing that we are dealing with an imbalanced dataset will help us determine what will be the best approach to implement our predictive model.</a:t>
            </a:r>
          </a:p>
          <a:p>
            <a:pPr marL="285750" indent="-228600">
              <a:lnSpc>
                <a:spcPct val="90000"/>
              </a:lnSpc>
              <a:spcBef>
                <a:spcPts val="1000"/>
              </a:spcBef>
              <a:buClr>
                <a:schemeClr val="accent2"/>
              </a:buClr>
              <a:buFont typeface="Arial" panose="020B0604020202020204" pitchFamily="34" charset="0"/>
              <a:buChar char="•"/>
            </a:pPr>
            <a:endParaRPr lang="en-US" sz="1100" dirty="0">
              <a:solidFill>
                <a:schemeClr val="tx1">
                  <a:lumMod val="85000"/>
                  <a:lumOff val="15000"/>
                </a:schemeClr>
              </a:solidFill>
            </a:endParaRPr>
          </a:p>
        </p:txBody>
      </p:sp>
      <p:sp>
        <p:nvSpPr>
          <p:cNvPr id="20" name="Rectangle 19">
            <a:extLst>
              <a:ext uri="{FF2B5EF4-FFF2-40B4-BE49-F238E27FC236}">
                <a16:creationId xmlns:a16="http://schemas.microsoft.com/office/drawing/2014/main" id="{7B9607E2-1C76-424B-8FF0-580615846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6A668AF-CC37-4641-8D2B-4C91B3ACB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B3165DC-54F4-4EF5-8B97-5BE55AA3D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text on a white background&#10;&#10;Description automatically generated">
            <a:extLst>
              <a:ext uri="{FF2B5EF4-FFF2-40B4-BE49-F238E27FC236}">
                <a16:creationId xmlns:a16="http://schemas.microsoft.com/office/drawing/2014/main" id="{AC922DFA-3D86-4F43-B5BF-15B668B5C210}"/>
              </a:ext>
            </a:extLst>
          </p:cNvPr>
          <p:cNvPicPr>
            <a:picLocks noChangeAspect="1"/>
          </p:cNvPicPr>
          <p:nvPr/>
        </p:nvPicPr>
        <p:blipFill rotWithShape="1">
          <a:blip r:embed="rId2"/>
          <a:srcRect r="12978" b="-1"/>
          <a:stretch/>
        </p:blipFill>
        <p:spPr>
          <a:xfrm>
            <a:off x="6941977" y="805353"/>
            <a:ext cx="2203058" cy="190504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F0CC1387-6A50-4345-9EB5-8E2842C50F4D}"/>
              </a:ext>
            </a:extLst>
          </p:cNvPr>
          <p:cNvPicPr>
            <a:picLocks noChangeAspect="1"/>
          </p:cNvPicPr>
          <p:nvPr/>
        </p:nvPicPr>
        <p:blipFill rotWithShape="1">
          <a:blip r:embed="rId3"/>
          <a:srcRect t="6979" r="-5" b="1144"/>
          <a:stretch/>
        </p:blipFill>
        <p:spPr>
          <a:xfrm>
            <a:off x="9236477" y="805351"/>
            <a:ext cx="2130622" cy="1901952"/>
          </a:xfrm>
          <a:prstGeom prst="rect">
            <a:avLst/>
          </a:prstGeom>
        </p:spPr>
      </p:pic>
      <p:pic>
        <p:nvPicPr>
          <p:cNvPr id="8" name="Picture 7" descr="A drawing of a cartoon character&#10;&#10;Description automatically generated">
            <a:extLst>
              <a:ext uri="{FF2B5EF4-FFF2-40B4-BE49-F238E27FC236}">
                <a16:creationId xmlns:a16="http://schemas.microsoft.com/office/drawing/2014/main" id="{0A7393A1-4D46-42F9-90F2-0803E093D454}"/>
              </a:ext>
            </a:extLst>
          </p:cNvPr>
          <p:cNvPicPr>
            <a:picLocks noChangeAspect="1"/>
          </p:cNvPicPr>
          <p:nvPr/>
        </p:nvPicPr>
        <p:blipFill rotWithShape="1">
          <a:blip r:embed="rId4"/>
          <a:srcRect r="2" b="1650"/>
          <a:stretch/>
        </p:blipFill>
        <p:spPr>
          <a:xfrm>
            <a:off x="6941976" y="2779733"/>
            <a:ext cx="4425123" cy="2823464"/>
          </a:xfrm>
          <a:prstGeom prst="rect">
            <a:avLst/>
          </a:prstGeom>
        </p:spPr>
      </p:pic>
      <p:sp>
        <p:nvSpPr>
          <p:cNvPr id="3" name="Slide Number Placeholder 2">
            <a:extLst>
              <a:ext uri="{FF2B5EF4-FFF2-40B4-BE49-F238E27FC236}">
                <a16:creationId xmlns:a16="http://schemas.microsoft.com/office/drawing/2014/main" id="{F1D100B1-F64B-48EE-99FF-FFAD5A8EE3B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kern="1200" spc="0" baseline="0" dirty="0">
                <a:solidFill>
                  <a:srgbClr val="FFFFFF"/>
                </a:solidFill>
                <a:latin typeface="+mn-lt"/>
                <a:ea typeface="+mn-ea"/>
                <a:cs typeface="+mn-cs"/>
              </a:rPr>
              <a:pPr defTabSz="457200">
                <a:lnSpc>
                  <a:spcPct val="90000"/>
                </a:lnSpc>
                <a:spcAft>
                  <a:spcPts val="600"/>
                </a:spcAft>
              </a:pPr>
              <a:t>3</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142831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6" y="643467"/>
            <a:ext cx="6242719" cy="1728044"/>
          </a:xfrm>
          <a:noFill/>
          <a:ln>
            <a:solidFill>
              <a:schemeClr val="bg1"/>
            </a:solidFill>
          </a:ln>
        </p:spPr>
        <p:txBody>
          <a:bodyPr vert="horz" wrap="square" lIns="182880" tIns="182880" rIns="182880" bIns="182880" rtlCol="0" anchor="ctr">
            <a:normAutofit/>
          </a:bodyPr>
          <a:lstStyle/>
          <a:p>
            <a:r>
              <a:rPr lang="en-US">
                <a:solidFill>
                  <a:schemeClr val="bg1"/>
                </a:solidFill>
              </a:rPr>
              <a:t>Correlation of the VARIABLES from employee attrition dataset</a:t>
            </a:r>
          </a:p>
        </p:txBody>
      </p:sp>
      <p:sp>
        <p:nvSpPr>
          <p:cNvPr id="6" name="TextBox 5">
            <a:extLst>
              <a:ext uri="{FF2B5EF4-FFF2-40B4-BE49-F238E27FC236}">
                <a16:creationId xmlns:a16="http://schemas.microsoft.com/office/drawing/2014/main" id="{1E8833B8-5C47-EE49-B531-4DD89ED7B7B4}"/>
              </a:ext>
            </a:extLst>
          </p:cNvPr>
          <p:cNvSpPr txBox="1"/>
          <p:nvPr/>
        </p:nvSpPr>
        <p:spPr>
          <a:xfrm>
            <a:off x="643467" y="2638044"/>
            <a:ext cx="6242715" cy="3415622"/>
          </a:xfrm>
          <a:prstGeom prst="rect">
            <a:avLst/>
          </a:prstGeom>
        </p:spPr>
        <p:txBody>
          <a:bodyPr vert="horz" lIns="91440" tIns="45720" rIns="91440" bIns="45720" rtlCol="0">
            <a:normAutofit/>
          </a:bodyPr>
          <a:lstStyle/>
          <a:p>
            <a:pPr indent="-228600">
              <a:lnSpc>
                <a:spcPct val="90000"/>
              </a:lnSpc>
              <a:spcBef>
                <a:spcPts val="1000"/>
              </a:spcBef>
              <a:buClr>
                <a:schemeClr val="accent2"/>
              </a:buClr>
              <a:buFont typeface="Arial" panose="020B0604020202020204" pitchFamily="34" charset="0"/>
              <a:buChar char="•"/>
            </a:pPr>
            <a:r>
              <a:rPr lang="en-US" sz="1100">
                <a:solidFill>
                  <a:schemeClr val="bg1"/>
                </a:solidFill>
              </a:rPr>
              <a:t>Before modelling, we need to find out the variables that could be important in predicting the outcome. Therefore we do some univariate and bivariate data analysis to discover insights and try to correlate the data.</a:t>
            </a:r>
          </a:p>
          <a:p>
            <a:pPr indent="-228600">
              <a:lnSpc>
                <a:spcPct val="90000"/>
              </a:lnSpc>
              <a:spcBef>
                <a:spcPts val="1000"/>
              </a:spcBef>
              <a:buClr>
                <a:schemeClr val="accent2"/>
              </a:buClr>
              <a:buFont typeface="Arial" panose="020B0604020202020204" pitchFamily="34" charset="0"/>
              <a:buChar char="•"/>
            </a:pPr>
            <a:r>
              <a:rPr lang="en-US" sz="1100" b="1">
                <a:solidFill>
                  <a:schemeClr val="bg1"/>
                </a:solidFill>
              </a:rPr>
              <a:t>Correlation Matrix Plot </a:t>
            </a:r>
            <a:r>
              <a:rPr lang="en-US" sz="1100">
                <a:solidFill>
                  <a:schemeClr val="bg1"/>
                </a:solidFill>
              </a:rPr>
              <a:t>is used to predict correlation between numeric variables. Some of the correlated variables are:-</a:t>
            </a:r>
          </a:p>
          <a:p>
            <a:pPr marL="742950" lvl="1" indent="-228600">
              <a:lnSpc>
                <a:spcPct val="90000"/>
              </a:lnSpc>
              <a:spcBef>
                <a:spcPts val="1000"/>
              </a:spcBef>
              <a:buClr>
                <a:schemeClr val="accent2"/>
              </a:buClr>
              <a:buFont typeface="Arial" panose="020B0604020202020204" pitchFamily="34" charset="0"/>
              <a:buChar char="•"/>
            </a:pPr>
            <a:r>
              <a:rPr lang="en-US" sz="1100">
                <a:solidFill>
                  <a:schemeClr val="bg1"/>
                </a:solidFill>
              </a:rPr>
              <a:t>Age variable is correlated with TotalWorkingYears</a:t>
            </a:r>
          </a:p>
          <a:p>
            <a:pPr marL="742950" lvl="1" indent="-228600">
              <a:lnSpc>
                <a:spcPct val="90000"/>
              </a:lnSpc>
              <a:spcBef>
                <a:spcPts val="1000"/>
              </a:spcBef>
              <a:buClr>
                <a:schemeClr val="accent2"/>
              </a:buClr>
              <a:buFont typeface="Arial" panose="020B0604020202020204" pitchFamily="34" charset="0"/>
              <a:buChar char="•"/>
            </a:pPr>
            <a:r>
              <a:rPr lang="en-US" sz="1100">
                <a:solidFill>
                  <a:schemeClr val="bg1"/>
                </a:solidFill>
              </a:rPr>
              <a:t>TotalWorkingYears correlated with MonthlyIncome</a:t>
            </a:r>
          </a:p>
          <a:p>
            <a:pPr marL="742950" lvl="1" indent="-228600">
              <a:lnSpc>
                <a:spcPct val="90000"/>
              </a:lnSpc>
              <a:spcBef>
                <a:spcPts val="1000"/>
              </a:spcBef>
              <a:buClr>
                <a:schemeClr val="accent2"/>
              </a:buClr>
              <a:buFont typeface="Arial" panose="020B0604020202020204" pitchFamily="34" charset="0"/>
              <a:buChar char="•"/>
            </a:pPr>
            <a:r>
              <a:rPr lang="en-US" sz="1100">
                <a:solidFill>
                  <a:schemeClr val="bg1"/>
                </a:solidFill>
              </a:rPr>
              <a:t>YearsWithCurrManager also correlated with YearsAtCompany</a:t>
            </a:r>
          </a:p>
          <a:p>
            <a:pPr marL="742950" lvl="1" indent="-228600">
              <a:lnSpc>
                <a:spcPct val="90000"/>
              </a:lnSpc>
              <a:spcBef>
                <a:spcPts val="1000"/>
              </a:spcBef>
              <a:buClr>
                <a:schemeClr val="accent2"/>
              </a:buClr>
              <a:buFont typeface="Arial" panose="020B0604020202020204" pitchFamily="34" charset="0"/>
              <a:buChar char="•"/>
            </a:pPr>
            <a:r>
              <a:rPr lang="en-US" sz="1100">
                <a:solidFill>
                  <a:schemeClr val="bg1"/>
                </a:solidFill>
              </a:rPr>
              <a:t>YearsWithCurrManger correlated with YearsInCurrentRole</a:t>
            </a:r>
          </a:p>
          <a:p>
            <a:pPr marL="742950" lvl="1" indent="-228600">
              <a:lnSpc>
                <a:spcPct val="90000"/>
              </a:lnSpc>
              <a:spcBef>
                <a:spcPts val="1000"/>
              </a:spcBef>
              <a:buClr>
                <a:schemeClr val="accent2"/>
              </a:buClr>
              <a:buFont typeface="Arial" panose="020B0604020202020204" pitchFamily="34" charset="0"/>
              <a:buChar char="•"/>
            </a:pPr>
            <a:r>
              <a:rPr lang="en-US" sz="1100">
                <a:solidFill>
                  <a:schemeClr val="bg1"/>
                </a:solidFill>
              </a:rPr>
              <a:t>YearsInCurrentRole correlated with YearsAtCompany</a:t>
            </a:r>
          </a:p>
          <a:p>
            <a:pPr indent="-228600">
              <a:lnSpc>
                <a:spcPct val="90000"/>
              </a:lnSpc>
              <a:spcBef>
                <a:spcPts val="1000"/>
              </a:spcBef>
              <a:buClr>
                <a:schemeClr val="accent2"/>
              </a:buClr>
              <a:buFont typeface="Arial" panose="020B0604020202020204" pitchFamily="34" charset="0"/>
              <a:buChar char="•"/>
            </a:pPr>
            <a:r>
              <a:rPr lang="en-US" sz="1100" b="1">
                <a:solidFill>
                  <a:schemeClr val="bg1"/>
                </a:solidFill>
              </a:rPr>
              <a:t>From the correlation plot, we see that the predictor variables are less correlated to each other. </a:t>
            </a:r>
            <a:r>
              <a:rPr lang="en-US" sz="1100">
                <a:solidFill>
                  <a:schemeClr val="bg1"/>
                </a:solidFill>
              </a:rPr>
              <a:t>The variables years at company, years in currentrole, years since last promotion, years with current manager, total working years each have negative correlation.</a:t>
            </a:r>
          </a:p>
          <a:p>
            <a:pPr marL="285750" indent="-228600">
              <a:lnSpc>
                <a:spcPct val="90000"/>
              </a:lnSpc>
              <a:spcBef>
                <a:spcPts val="1000"/>
              </a:spcBef>
              <a:buClr>
                <a:schemeClr val="accent2"/>
              </a:buClr>
              <a:buFont typeface="Arial" panose="020B0604020202020204" pitchFamily="34" charset="0"/>
              <a:buChar char="•"/>
            </a:pPr>
            <a:endParaRPr lang="en-US" sz="110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BCC68C88-9A30-438C-A940-BA45F25C5DF0}"/>
              </a:ext>
            </a:extLst>
          </p:cNvPr>
          <p:cNvPicPr>
            <a:picLocks noChangeAspect="1"/>
          </p:cNvPicPr>
          <p:nvPr/>
        </p:nvPicPr>
        <p:blipFill>
          <a:blip r:embed="rId2"/>
          <a:stretch>
            <a:fillRect/>
          </a:stretch>
        </p:blipFill>
        <p:spPr>
          <a:xfrm>
            <a:off x="7571232" y="1614253"/>
            <a:ext cx="4587462" cy="4587462"/>
          </a:xfrm>
          <a:prstGeom prst="rect">
            <a:avLst/>
          </a:prstGeom>
        </p:spPr>
      </p:pic>
      <p:sp>
        <p:nvSpPr>
          <p:cNvPr id="3" name="Slide Number Placeholder 2">
            <a:extLst>
              <a:ext uri="{FF2B5EF4-FFF2-40B4-BE49-F238E27FC236}">
                <a16:creationId xmlns:a16="http://schemas.microsoft.com/office/drawing/2014/main" id="{1E311CF6-BA4A-4F4D-B260-1CEB27AB74E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4</a:t>
            </a:fld>
            <a:endParaRPr lang="en-US"/>
          </a:p>
        </p:txBody>
      </p:sp>
    </p:spTree>
    <p:extLst>
      <p:ext uri="{BB962C8B-B14F-4D97-AF65-F5344CB8AC3E}">
        <p14:creationId xmlns:p14="http://schemas.microsoft.com/office/powerpoint/2010/main" val="228529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231136" y="3781241"/>
            <a:ext cx="7729729" cy="855406"/>
          </a:xfrm>
          <a:noFill/>
          <a:ln>
            <a:solidFill>
              <a:schemeClr val="bg1"/>
            </a:solidFill>
          </a:ln>
        </p:spPr>
        <p:txBody>
          <a:bodyPr vert="horz" lIns="182880" tIns="182880" rIns="182880" bIns="182880" rtlCol="0" anchor="ctr">
            <a:normAutofit/>
          </a:bodyPr>
          <a:lstStyle/>
          <a:p>
            <a:r>
              <a:rPr lang="en-US" sz="1700">
                <a:solidFill>
                  <a:schemeClr val="bg1"/>
                </a:solidFill>
              </a:rPr>
              <a:t>Attrition Vs Pay rates: Income levels for the attrition employees</a:t>
            </a:r>
          </a:p>
        </p:txBody>
      </p:sp>
      <p:pic>
        <p:nvPicPr>
          <p:cNvPr id="8" name="Picture 7">
            <a:extLst>
              <a:ext uri="{FF2B5EF4-FFF2-40B4-BE49-F238E27FC236}">
                <a16:creationId xmlns:a16="http://schemas.microsoft.com/office/drawing/2014/main" id="{DA35D589-71FD-4CC8-AE71-697768D58424}"/>
              </a:ext>
            </a:extLst>
          </p:cNvPr>
          <p:cNvPicPr>
            <a:picLocks noChangeAspect="1"/>
          </p:cNvPicPr>
          <p:nvPr/>
        </p:nvPicPr>
        <p:blipFill>
          <a:blip r:embed="rId2"/>
          <a:stretch>
            <a:fillRect/>
          </a:stretch>
        </p:blipFill>
        <p:spPr>
          <a:xfrm>
            <a:off x="2055969" y="643467"/>
            <a:ext cx="3423395" cy="2576105"/>
          </a:xfrm>
          <a:prstGeom prst="rect">
            <a:avLst/>
          </a:prstGeom>
        </p:spPr>
      </p:pic>
      <p:pic>
        <p:nvPicPr>
          <p:cNvPr id="7" name="Picture 6">
            <a:extLst>
              <a:ext uri="{FF2B5EF4-FFF2-40B4-BE49-F238E27FC236}">
                <a16:creationId xmlns:a16="http://schemas.microsoft.com/office/drawing/2014/main" id="{692FC944-218C-4B64-9AEE-7CA0FB2F5AD7}"/>
              </a:ext>
            </a:extLst>
          </p:cNvPr>
          <p:cNvPicPr>
            <a:picLocks noChangeAspect="1"/>
          </p:cNvPicPr>
          <p:nvPr/>
        </p:nvPicPr>
        <p:blipFill>
          <a:blip r:embed="rId3"/>
          <a:stretch>
            <a:fillRect/>
          </a:stretch>
        </p:blipFill>
        <p:spPr>
          <a:xfrm>
            <a:off x="6713141" y="643468"/>
            <a:ext cx="3422385" cy="2576104"/>
          </a:xfrm>
          <a:prstGeom prst="rect">
            <a:avLst/>
          </a:prstGeom>
        </p:spPr>
      </p:pic>
      <p:sp>
        <p:nvSpPr>
          <p:cNvPr id="6" name="TextBox 5">
            <a:extLst>
              <a:ext uri="{FF2B5EF4-FFF2-40B4-BE49-F238E27FC236}">
                <a16:creationId xmlns:a16="http://schemas.microsoft.com/office/drawing/2014/main" id="{1E8833B8-5C47-EE49-B531-4DD89ED7B7B4}"/>
              </a:ext>
            </a:extLst>
          </p:cNvPr>
          <p:cNvSpPr txBox="1"/>
          <p:nvPr/>
        </p:nvSpPr>
        <p:spPr>
          <a:xfrm>
            <a:off x="2238412" y="4846076"/>
            <a:ext cx="7715177" cy="1271556"/>
          </a:xfrm>
          <a:prstGeom prst="rect">
            <a:avLst/>
          </a:prstGeom>
        </p:spPr>
        <p:txBody>
          <a:bodyPr vert="horz" lIns="91440" tIns="45720" rIns="91440" bIns="45720" rtlCol="0">
            <a:normAutofit/>
          </a:bodyPr>
          <a:lstStyle/>
          <a:p>
            <a:pPr marL="285750" indent="-228600">
              <a:lnSpc>
                <a:spcPct val="90000"/>
              </a:lnSpc>
              <a:spcBef>
                <a:spcPts val="1000"/>
              </a:spcBef>
              <a:buClr>
                <a:schemeClr val="accent2"/>
              </a:buClr>
              <a:buFont typeface="Arial" panose="020B0604020202020204" pitchFamily="34" charset="0"/>
              <a:buChar char="•"/>
            </a:pPr>
            <a:r>
              <a:rPr lang="en-US" sz="1500">
                <a:solidFill>
                  <a:schemeClr val="bg1"/>
                </a:solidFill>
              </a:rPr>
              <a:t>The density plot clearly shows on a very high level that </a:t>
            </a:r>
            <a:r>
              <a:rPr lang="en-US" sz="1500" b="1">
                <a:solidFill>
                  <a:schemeClr val="bg1"/>
                </a:solidFill>
              </a:rPr>
              <a:t>employees with lower monthly income of less than $5000 have higher attrition levels.</a:t>
            </a:r>
          </a:p>
          <a:p>
            <a:pPr marL="285750" indent="-228600">
              <a:lnSpc>
                <a:spcPct val="90000"/>
              </a:lnSpc>
              <a:spcBef>
                <a:spcPts val="1000"/>
              </a:spcBef>
              <a:buClr>
                <a:schemeClr val="accent2"/>
              </a:buClr>
              <a:buFont typeface="Arial" panose="020B0604020202020204" pitchFamily="34" charset="0"/>
              <a:buChar char="•"/>
            </a:pPr>
            <a:r>
              <a:rPr lang="en-US" sz="1500">
                <a:solidFill>
                  <a:schemeClr val="bg1"/>
                </a:solidFill>
              </a:rPr>
              <a:t>It is wise to draw a boxplot to understand the monthly income and how it affects the attrition rate, it depicts that those who have been </a:t>
            </a:r>
            <a:r>
              <a:rPr lang="en-US" sz="1500" b="1">
                <a:solidFill>
                  <a:schemeClr val="bg1"/>
                </a:solidFill>
              </a:rPr>
              <a:t>paid less monthly income will turnover more.</a:t>
            </a:r>
            <a:endParaRPr lang="en-US" sz="1500">
              <a:solidFill>
                <a:schemeClr val="bg1"/>
              </a:solidFill>
            </a:endParaRPr>
          </a:p>
          <a:p>
            <a:pPr marL="285750" indent="-228600">
              <a:lnSpc>
                <a:spcPct val="90000"/>
              </a:lnSpc>
              <a:spcBef>
                <a:spcPts val="1000"/>
              </a:spcBef>
              <a:buClr>
                <a:schemeClr val="accent2"/>
              </a:buClr>
              <a:buFont typeface="Arial" panose="020B0604020202020204" pitchFamily="34" charset="0"/>
              <a:buChar char="•"/>
            </a:pPr>
            <a:endParaRPr lang="en-US" sz="1500" b="1">
              <a:solidFill>
                <a:schemeClr val="bg1"/>
              </a:solidFill>
            </a:endParaRPr>
          </a:p>
          <a:p>
            <a:pPr marL="285750" indent="-228600">
              <a:lnSpc>
                <a:spcPct val="90000"/>
              </a:lnSpc>
              <a:spcBef>
                <a:spcPts val="1000"/>
              </a:spcBef>
              <a:buClr>
                <a:schemeClr val="accent2"/>
              </a:buClr>
              <a:buFont typeface="Arial" panose="020B0604020202020204" pitchFamily="34" charset="0"/>
              <a:buChar char="•"/>
            </a:pPr>
            <a:endParaRPr lang="en-US" sz="1500" b="1">
              <a:solidFill>
                <a:schemeClr val="bg1"/>
              </a:solidFill>
            </a:endParaRPr>
          </a:p>
        </p:txBody>
      </p:sp>
      <p:sp>
        <p:nvSpPr>
          <p:cNvPr id="3" name="Slide Number Placeholder 2">
            <a:extLst>
              <a:ext uri="{FF2B5EF4-FFF2-40B4-BE49-F238E27FC236}">
                <a16:creationId xmlns:a16="http://schemas.microsoft.com/office/drawing/2014/main" id="{E8DE759A-1FA4-4026-A838-FD5F705484B4}"/>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kern="1200" spc="0" baseline="0" dirty="0">
                <a:solidFill>
                  <a:srgbClr val="FFFFFF"/>
                </a:solidFill>
                <a:latin typeface="+mn-lt"/>
                <a:ea typeface="+mn-ea"/>
                <a:cs typeface="+mn-cs"/>
              </a:rPr>
              <a:pPr defTabSz="457200">
                <a:lnSpc>
                  <a:spcPct val="90000"/>
                </a:lnSpc>
                <a:spcAft>
                  <a:spcPts val="600"/>
                </a:spcAft>
              </a:pPr>
              <a:t>5</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335685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6" y="643467"/>
            <a:ext cx="6242719" cy="1728044"/>
          </a:xfrm>
          <a:noFill/>
          <a:ln>
            <a:solidFill>
              <a:schemeClr val="bg1"/>
            </a:solidFill>
          </a:ln>
        </p:spPr>
        <p:txBody>
          <a:bodyPr vert="horz" wrap="square" lIns="182880" tIns="182880" rIns="182880" bIns="182880" rtlCol="0" anchor="ctr">
            <a:normAutofit/>
          </a:bodyPr>
          <a:lstStyle/>
          <a:p>
            <a:br>
              <a:rPr lang="en-US" sz="1800">
                <a:solidFill>
                  <a:schemeClr val="bg1"/>
                </a:solidFill>
              </a:rPr>
            </a:br>
            <a:r>
              <a:rPr lang="en-US" sz="1800">
                <a:solidFill>
                  <a:schemeClr val="bg1"/>
                </a:solidFill>
              </a:rPr>
              <a:t>Attrition Vs Department: </a:t>
            </a:r>
            <a:br>
              <a:rPr lang="en-US" sz="1800">
                <a:solidFill>
                  <a:schemeClr val="bg1"/>
                </a:solidFill>
              </a:rPr>
            </a:br>
            <a:r>
              <a:rPr lang="en-US" sz="1800">
                <a:solidFill>
                  <a:schemeClr val="bg1"/>
                </a:solidFill>
              </a:rPr>
              <a:t>Percentage of people who are leaving from their departments</a:t>
            </a:r>
            <a:br>
              <a:rPr lang="en-US" sz="1800">
                <a:solidFill>
                  <a:schemeClr val="bg1"/>
                </a:solidFill>
              </a:rPr>
            </a:br>
            <a:endParaRPr lang="en-US" sz="18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7" y="2638044"/>
            <a:ext cx="6242715" cy="3415622"/>
          </a:xfrm>
          <a:prstGeom prst="rect">
            <a:avLst/>
          </a:prstGeom>
        </p:spPr>
        <p:txBody>
          <a:bodyPr vert="horz" lIns="91440" tIns="45720" rIns="91440" bIns="45720" rtlCol="0">
            <a:normAutofit/>
          </a:bodyPr>
          <a:lstStyle/>
          <a:p>
            <a:pPr indent="-228600">
              <a:spcBef>
                <a:spcPts val="1000"/>
              </a:spcBef>
              <a:buClr>
                <a:schemeClr val="accent2"/>
              </a:buClr>
              <a:buFont typeface="Arial" panose="020B0604020202020204" pitchFamily="34" charset="0"/>
              <a:buChar char="•"/>
            </a:pPr>
            <a:r>
              <a:rPr lang="en-US">
                <a:solidFill>
                  <a:schemeClr val="bg1"/>
                </a:solidFill>
              </a:rPr>
              <a:t>The amount of work and stress levels obviously depends on the department a person works in, this could be a good indicator of attrition levels.</a:t>
            </a:r>
          </a:p>
          <a:p>
            <a:pPr indent="-228600">
              <a:spcBef>
                <a:spcPts val="1000"/>
              </a:spcBef>
              <a:buClr>
                <a:schemeClr val="accent2"/>
              </a:buClr>
              <a:buFont typeface="Arial" panose="020B0604020202020204" pitchFamily="34" charset="0"/>
              <a:buChar char="•"/>
            </a:pPr>
            <a:r>
              <a:rPr lang="en-US">
                <a:solidFill>
                  <a:schemeClr val="bg1"/>
                </a:solidFill>
              </a:rPr>
              <a:t>On comparing departmentwise, we can conclude that HR has seen only a marginal high in turnover rates whereas the numbers are significant in </a:t>
            </a:r>
            <a:r>
              <a:rPr lang="en-US" b="1">
                <a:solidFill>
                  <a:schemeClr val="bg1"/>
                </a:solidFill>
              </a:rPr>
              <a:t>sales department with attrition turnover rates of 42.1%.</a:t>
            </a:r>
            <a:r>
              <a:rPr lang="en-US">
                <a:solidFill>
                  <a:schemeClr val="bg1"/>
                </a:solidFill>
              </a:rPr>
              <a:t>The attrition levels are not appreciable in R &amp; D where 53.6% have recorded attrition.</a:t>
            </a:r>
          </a:p>
          <a:p>
            <a:pPr indent="-228600">
              <a:spcBef>
                <a:spcPts val="1000"/>
              </a:spcBef>
              <a:buClr>
                <a:schemeClr val="accent2"/>
              </a:buClr>
              <a:buFont typeface="Arial" panose="020B0604020202020204" pitchFamily="34" charset="0"/>
              <a:buChar char="•"/>
            </a:pPr>
            <a:r>
              <a:rPr lang="en-US">
                <a:solidFill>
                  <a:schemeClr val="bg1"/>
                </a:solidFill>
              </a:rPr>
              <a:t>Additional check for the attrition levels departmentwise: </a:t>
            </a:r>
            <a:r>
              <a:rPr lang="en-US" b="1">
                <a:solidFill>
                  <a:schemeClr val="bg1"/>
                </a:solidFill>
              </a:rPr>
              <a:t>Sales has seen higher attrition levels (about 21.6%) followed by HR(17.1%).</a:t>
            </a:r>
          </a:p>
          <a:p>
            <a:pPr indent="-228600">
              <a:spcBef>
                <a:spcPts val="1000"/>
              </a:spcBef>
              <a:buClr>
                <a:schemeClr val="accent2"/>
              </a:buClr>
              <a:buFont typeface="Arial" panose="020B0604020202020204" pitchFamily="34" charset="0"/>
              <a:buChar char="•"/>
            </a:pPr>
            <a:endParaRPr lang="en-US">
              <a:solidFill>
                <a:schemeClr val="bg1"/>
              </a:solidFill>
            </a:endParaRPr>
          </a:p>
          <a:p>
            <a:pPr indent="-228600">
              <a:spcBef>
                <a:spcPts val="1000"/>
              </a:spcBef>
              <a:buClr>
                <a:schemeClr val="accent2"/>
              </a:buClr>
              <a:buFont typeface="Arial" panose="020B0604020202020204" pitchFamily="34" charset="0"/>
              <a:buChar char="•"/>
            </a:pPr>
            <a:endParaRPr lang="en-US">
              <a:solidFill>
                <a:schemeClr val="bg1"/>
              </a:solidFill>
            </a:endParaRPr>
          </a:p>
        </p:txBody>
      </p:sp>
      <p:pic>
        <p:nvPicPr>
          <p:cNvPr id="10" name="Picture 9" descr="A screenshot of a cell phone&#10;&#10;Description automatically generated">
            <a:extLst>
              <a:ext uri="{FF2B5EF4-FFF2-40B4-BE49-F238E27FC236}">
                <a16:creationId xmlns:a16="http://schemas.microsoft.com/office/drawing/2014/main" id="{C569C0A9-D3E8-425B-A8BA-B1C4C15C7482}"/>
              </a:ext>
            </a:extLst>
          </p:cNvPr>
          <p:cNvPicPr>
            <a:picLocks noChangeAspect="1"/>
          </p:cNvPicPr>
          <p:nvPr/>
        </p:nvPicPr>
        <p:blipFill>
          <a:blip r:embed="rId2"/>
          <a:stretch>
            <a:fillRect/>
          </a:stretch>
        </p:blipFill>
        <p:spPr>
          <a:xfrm>
            <a:off x="8188119" y="3462424"/>
            <a:ext cx="3419524" cy="244251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CC55850-DF0A-40B7-8949-AEE0FFE58A74}"/>
              </a:ext>
            </a:extLst>
          </p:cNvPr>
          <p:cNvPicPr>
            <a:picLocks noChangeAspect="1"/>
          </p:cNvPicPr>
          <p:nvPr/>
        </p:nvPicPr>
        <p:blipFill>
          <a:blip r:embed="rId3"/>
          <a:stretch>
            <a:fillRect/>
          </a:stretch>
        </p:blipFill>
        <p:spPr>
          <a:xfrm>
            <a:off x="8188119" y="533518"/>
            <a:ext cx="3419524" cy="2393666"/>
          </a:xfrm>
          <a:prstGeom prst="rect">
            <a:avLst/>
          </a:prstGeom>
        </p:spPr>
      </p:pic>
      <p:sp>
        <p:nvSpPr>
          <p:cNvPr id="3" name="Slide Number Placeholder 2">
            <a:extLst>
              <a:ext uri="{FF2B5EF4-FFF2-40B4-BE49-F238E27FC236}">
                <a16:creationId xmlns:a16="http://schemas.microsoft.com/office/drawing/2014/main" id="{95829E80-8B70-4BBA-929D-44C69508826A}"/>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kern="1200" spc="0" baseline="0" dirty="0">
                <a:solidFill>
                  <a:srgbClr val="FFFFFF"/>
                </a:solidFill>
                <a:latin typeface="+mn-lt"/>
                <a:ea typeface="+mn-ea"/>
                <a:cs typeface="+mn-cs"/>
              </a:rPr>
              <a:pPr defTabSz="457200">
                <a:lnSpc>
                  <a:spcPct val="90000"/>
                </a:lnSpc>
                <a:spcAft>
                  <a:spcPts val="600"/>
                </a:spcAft>
              </a:pPr>
              <a:t>6</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252914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6" y="643467"/>
            <a:ext cx="6242719" cy="1728044"/>
          </a:xfrm>
          <a:noFill/>
          <a:ln>
            <a:solidFill>
              <a:schemeClr val="bg1"/>
            </a:solidFill>
          </a:ln>
        </p:spPr>
        <p:txBody>
          <a:bodyPr vert="horz" wrap="square" lIns="182880" tIns="182880" rIns="182880" bIns="182880" rtlCol="0" anchor="ctr">
            <a:normAutofit/>
          </a:bodyPr>
          <a:lstStyle/>
          <a:p>
            <a:br>
              <a:rPr lang="en-US" sz="1100">
                <a:solidFill>
                  <a:schemeClr val="bg1"/>
                </a:solidFill>
              </a:rPr>
            </a:br>
            <a:br>
              <a:rPr lang="en-US" sz="1100">
                <a:solidFill>
                  <a:schemeClr val="bg1"/>
                </a:solidFill>
              </a:rPr>
            </a:br>
            <a:br>
              <a:rPr lang="en-US" sz="1100">
                <a:solidFill>
                  <a:schemeClr val="bg1"/>
                </a:solidFill>
              </a:rPr>
            </a:br>
            <a:r>
              <a:rPr lang="en-US" sz="1100">
                <a:solidFill>
                  <a:schemeClr val="bg1"/>
                </a:solidFill>
              </a:rPr>
              <a:t>Attrition Vs Marital Status:</a:t>
            </a:r>
            <a:br>
              <a:rPr lang="en-US" sz="1100">
                <a:solidFill>
                  <a:schemeClr val="bg1"/>
                </a:solidFill>
              </a:rPr>
            </a:br>
            <a:r>
              <a:rPr lang="en-US" sz="1100">
                <a:solidFill>
                  <a:schemeClr val="bg1"/>
                </a:solidFill>
              </a:rPr>
              <a:t>whether there is a relationship between attrition levels and marital status?</a:t>
            </a:r>
            <a:br>
              <a:rPr lang="en-US" sz="1100">
                <a:solidFill>
                  <a:schemeClr val="bg1"/>
                </a:solidFill>
              </a:rPr>
            </a:br>
            <a:br>
              <a:rPr lang="en-US" sz="1100">
                <a:solidFill>
                  <a:schemeClr val="bg1"/>
                </a:solidFill>
              </a:rPr>
            </a:br>
            <a:endParaRPr lang="en-US" sz="11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7" y="2638044"/>
            <a:ext cx="6242715" cy="3415622"/>
          </a:xfrm>
          <a:prstGeom prst="rect">
            <a:avLst/>
          </a:prstGeom>
        </p:spPr>
        <p:txBody>
          <a:bodyPr vert="horz" lIns="91440" tIns="45720" rIns="91440" bIns="45720" rtlCol="0">
            <a:normAutofit/>
          </a:bodyPr>
          <a:lstStyle/>
          <a:p>
            <a:pPr indent="-228600">
              <a:lnSpc>
                <a:spcPct val="90000"/>
              </a:lnSpc>
              <a:spcBef>
                <a:spcPts val="1000"/>
              </a:spcBef>
              <a:buClr>
                <a:schemeClr val="accent2"/>
              </a:buClr>
              <a:buFont typeface="Arial" panose="020B0604020202020204" pitchFamily="34" charset="0"/>
              <a:buChar char="•"/>
            </a:pPr>
            <a:r>
              <a:rPr lang="en-US" sz="1700">
                <a:solidFill>
                  <a:schemeClr val="bg1"/>
                </a:solidFill>
              </a:rPr>
              <a:t>From the plot, it is understood that irrespective of the marital status, there are large people who stay with the company and do not leave. Therefore, </a:t>
            </a:r>
            <a:r>
              <a:rPr lang="en-US" sz="1700" b="1">
                <a:solidFill>
                  <a:schemeClr val="bg1"/>
                </a:solidFill>
              </a:rPr>
              <a:t>marital status is a weak predictor of attrition.</a:t>
            </a:r>
          </a:p>
          <a:p>
            <a:pPr indent="-228600">
              <a:lnSpc>
                <a:spcPct val="90000"/>
              </a:lnSpc>
              <a:spcBef>
                <a:spcPts val="1000"/>
              </a:spcBef>
              <a:buClr>
                <a:schemeClr val="accent2"/>
              </a:buClr>
              <a:buFont typeface="Arial" panose="020B0604020202020204" pitchFamily="34" charset="0"/>
              <a:buChar char="•"/>
            </a:pPr>
            <a:r>
              <a:rPr lang="en-US" sz="1700">
                <a:solidFill>
                  <a:schemeClr val="bg1"/>
                </a:solidFill>
              </a:rPr>
              <a:t>Attrition Vs Marital Status Vs age Vs monthly income: Including age and monthly income and then doing the analysis for the attrition employees:</a:t>
            </a:r>
          </a:p>
          <a:p>
            <a:pPr marL="742950" lvl="1" indent="-228600">
              <a:lnSpc>
                <a:spcPct val="90000"/>
              </a:lnSpc>
              <a:spcBef>
                <a:spcPts val="1000"/>
              </a:spcBef>
              <a:buClr>
                <a:schemeClr val="accent2"/>
              </a:buClr>
              <a:buFont typeface="Arial" panose="020B0604020202020204" pitchFamily="34" charset="0"/>
              <a:buChar char="•"/>
            </a:pPr>
            <a:r>
              <a:rPr lang="en-US" sz="1700">
                <a:solidFill>
                  <a:schemeClr val="bg1"/>
                </a:solidFill>
              </a:rPr>
              <a:t>The trend is linear for age and monthly income across the marital status.</a:t>
            </a:r>
          </a:p>
          <a:p>
            <a:pPr marL="742950" lvl="1" indent="-228600">
              <a:lnSpc>
                <a:spcPct val="90000"/>
              </a:lnSpc>
              <a:spcBef>
                <a:spcPts val="1000"/>
              </a:spcBef>
              <a:buClr>
                <a:schemeClr val="accent2"/>
              </a:buClr>
              <a:buFont typeface="Arial" panose="020B0604020202020204" pitchFamily="34" charset="0"/>
              <a:buChar char="•"/>
            </a:pPr>
            <a:r>
              <a:rPr lang="en-US" sz="1700">
                <a:solidFill>
                  <a:schemeClr val="bg1"/>
                </a:solidFill>
              </a:rPr>
              <a:t>It is observed that attrition is more pronounced with “single” people across the age groups.</a:t>
            </a:r>
          </a:p>
          <a:p>
            <a:pPr marL="742950" lvl="1" indent="-228600">
              <a:lnSpc>
                <a:spcPct val="90000"/>
              </a:lnSpc>
              <a:spcBef>
                <a:spcPts val="1000"/>
              </a:spcBef>
              <a:buClr>
                <a:schemeClr val="accent2"/>
              </a:buClr>
              <a:buFont typeface="Arial" panose="020B0604020202020204" pitchFamily="34" charset="0"/>
              <a:buChar char="•"/>
            </a:pPr>
            <a:r>
              <a:rPr lang="en-US" sz="1700">
                <a:solidFill>
                  <a:schemeClr val="bg1"/>
                </a:solidFill>
              </a:rPr>
              <a:t>Married people having lower salary attrit more whereas divorced people have not attrited much.</a:t>
            </a:r>
          </a:p>
          <a:p>
            <a:pPr indent="-228600">
              <a:lnSpc>
                <a:spcPct val="90000"/>
              </a:lnSpc>
              <a:spcBef>
                <a:spcPts val="1000"/>
              </a:spcBef>
              <a:buClr>
                <a:schemeClr val="accent2"/>
              </a:buClr>
              <a:buFont typeface="Arial" panose="020B0604020202020204" pitchFamily="34" charset="0"/>
              <a:buChar char="•"/>
            </a:pPr>
            <a:endParaRPr lang="en-US" sz="1700">
              <a:solidFill>
                <a:schemeClr val="bg1"/>
              </a:solidFill>
            </a:endParaRPr>
          </a:p>
          <a:p>
            <a:pPr indent="-228600">
              <a:lnSpc>
                <a:spcPct val="90000"/>
              </a:lnSpc>
              <a:spcBef>
                <a:spcPts val="1000"/>
              </a:spcBef>
              <a:buClr>
                <a:schemeClr val="accent2"/>
              </a:buClr>
              <a:buFont typeface="Arial" panose="020B0604020202020204" pitchFamily="34" charset="0"/>
              <a:buChar char="•"/>
            </a:pPr>
            <a:endParaRPr lang="en-US" sz="1700">
              <a:solidFill>
                <a:schemeClr val="bg1"/>
              </a:solidFill>
            </a:endParaRPr>
          </a:p>
        </p:txBody>
      </p:sp>
      <p:pic>
        <p:nvPicPr>
          <p:cNvPr id="5" name="Picture 4">
            <a:extLst>
              <a:ext uri="{FF2B5EF4-FFF2-40B4-BE49-F238E27FC236}">
                <a16:creationId xmlns:a16="http://schemas.microsoft.com/office/drawing/2014/main" id="{14D77F96-0D9E-4FEE-9474-12B76B93E63F}"/>
              </a:ext>
            </a:extLst>
          </p:cNvPr>
          <p:cNvPicPr>
            <a:picLocks noChangeAspect="1"/>
          </p:cNvPicPr>
          <p:nvPr/>
        </p:nvPicPr>
        <p:blipFill>
          <a:blip r:embed="rId2"/>
          <a:stretch>
            <a:fillRect/>
          </a:stretch>
        </p:blipFill>
        <p:spPr>
          <a:xfrm>
            <a:off x="8129008" y="666944"/>
            <a:ext cx="3419524" cy="2573191"/>
          </a:xfrm>
          <a:prstGeom prst="rect">
            <a:avLst/>
          </a:prstGeom>
        </p:spPr>
      </p:pic>
      <p:pic>
        <p:nvPicPr>
          <p:cNvPr id="8" name="Picture 7">
            <a:extLst>
              <a:ext uri="{FF2B5EF4-FFF2-40B4-BE49-F238E27FC236}">
                <a16:creationId xmlns:a16="http://schemas.microsoft.com/office/drawing/2014/main" id="{65664A98-4862-46BD-A7BB-54127C0F245C}"/>
              </a:ext>
            </a:extLst>
          </p:cNvPr>
          <p:cNvPicPr>
            <a:picLocks noChangeAspect="1"/>
          </p:cNvPicPr>
          <p:nvPr/>
        </p:nvPicPr>
        <p:blipFill>
          <a:blip r:embed="rId3"/>
          <a:stretch>
            <a:fillRect/>
          </a:stretch>
        </p:blipFill>
        <p:spPr>
          <a:xfrm>
            <a:off x="8201694" y="3589867"/>
            <a:ext cx="3274151" cy="2463799"/>
          </a:xfrm>
          <a:prstGeom prst="rect">
            <a:avLst/>
          </a:prstGeom>
        </p:spPr>
      </p:pic>
      <p:sp>
        <p:nvSpPr>
          <p:cNvPr id="3" name="Slide Number Placeholder 2">
            <a:extLst>
              <a:ext uri="{FF2B5EF4-FFF2-40B4-BE49-F238E27FC236}">
                <a16:creationId xmlns:a16="http://schemas.microsoft.com/office/drawing/2014/main" id="{578A690A-E844-4F57-9CFE-B5DEFBC0ABFB}"/>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kern="1200" spc="0" baseline="0" dirty="0">
                <a:solidFill>
                  <a:srgbClr val="FFFFFF"/>
                </a:solidFill>
                <a:latin typeface="+mn-lt"/>
                <a:ea typeface="+mn-ea"/>
                <a:cs typeface="+mn-cs"/>
              </a:rPr>
              <a:pPr defTabSz="457200">
                <a:lnSpc>
                  <a:spcPct val="90000"/>
                </a:lnSpc>
                <a:spcAft>
                  <a:spcPts val="600"/>
                </a:spcAft>
              </a:pPr>
              <a:t>7</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377072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500">
                <a:solidFill>
                  <a:schemeClr val="bg1"/>
                </a:solidFill>
              </a:rPr>
            </a:br>
            <a:br>
              <a:rPr lang="en-US" sz="1500">
                <a:solidFill>
                  <a:schemeClr val="bg1"/>
                </a:solidFill>
              </a:rPr>
            </a:br>
            <a:r>
              <a:rPr lang="en-US" sz="1500">
                <a:solidFill>
                  <a:schemeClr val="bg1"/>
                </a:solidFill>
              </a:rPr>
              <a:t>Attrition Vs Distance From Home</a:t>
            </a:r>
            <a:br>
              <a:rPr lang="en-US" sz="1500">
                <a:solidFill>
                  <a:schemeClr val="bg1"/>
                </a:solidFill>
              </a:rPr>
            </a:br>
            <a:br>
              <a:rPr lang="en-US" sz="1500">
                <a:solidFill>
                  <a:schemeClr val="bg1"/>
                </a:solidFill>
              </a:rPr>
            </a:br>
            <a:endParaRPr lang="en-US" sz="15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spcBef>
                <a:spcPts val="1000"/>
              </a:spcBef>
              <a:buClr>
                <a:schemeClr val="accent2"/>
              </a:buClr>
              <a:buFont typeface="Arial" panose="020B0604020202020204" pitchFamily="34" charset="0"/>
              <a:buChar char="•"/>
            </a:pPr>
            <a:r>
              <a:rPr lang="en-US">
                <a:solidFill>
                  <a:schemeClr val="bg1"/>
                </a:solidFill>
              </a:rPr>
              <a:t>There is a higher number of people who reside near to offices and hence the </a:t>
            </a:r>
            <a:r>
              <a:rPr lang="en-US" b="1">
                <a:solidFill>
                  <a:schemeClr val="bg1"/>
                </a:solidFill>
              </a:rPr>
              <a:t>attrition levels are lower for distance &lt;10 </a:t>
            </a:r>
            <a:r>
              <a:rPr lang="en-US">
                <a:solidFill>
                  <a:schemeClr val="bg1"/>
                </a:solidFill>
              </a:rPr>
              <a:t>.</a:t>
            </a:r>
          </a:p>
          <a:p>
            <a:pPr indent="-228600">
              <a:spcBef>
                <a:spcPts val="1000"/>
              </a:spcBef>
              <a:buClr>
                <a:schemeClr val="accent2"/>
              </a:buClr>
              <a:buFont typeface="Arial" panose="020B0604020202020204" pitchFamily="34" charset="0"/>
              <a:buChar char="•"/>
            </a:pPr>
            <a:r>
              <a:rPr lang="en-US">
                <a:solidFill>
                  <a:schemeClr val="bg1"/>
                </a:solidFill>
              </a:rPr>
              <a:t>With the increase in distance from home, the attrition curve overtakes the no attrition curve which is expected.</a:t>
            </a:r>
          </a:p>
          <a:p>
            <a:pPr indent="-228600">
              <a:spcBef>
                <a:spcPts val="1000"/>
              </a:spcBef>
              <a:buClr>
                <a:schemeClr val="accent2"/>
              </a:buClr>
              <a:buFont typeface="Arial" panose="020B0604020202020204" pitchFamily="34" charset="0"/>
              <a:buChar char="•"/>
            </a:pPr>
            <a:endParaRPr lang="en-US">
              <a:solidFill>
                <a:schemeClr val="bg1"/>
              </a:solidFill>
            </a:endParaRPr>
          </a:p>
          <a:p>
            <a:pPr indent="-228600">
              <a:spcBef>
                <a:spcPts val="1000"/>
              </a:spcBef>
              <a:buClr>
                <a:schemeClr val="accent2"/>
              </a:buClr>
              <a:buFont typeface="Arial" panose="020B0604020202020204" pitchFamily="34" charset="0"/>
              <a:buChar char="•"/>
            </a:pPr>
            <a:endParaRPr lang="en-US">
              <a:solidFill>
                <a:schemeClr val="bg1"/>
              </a:solidFill>
            </a:endParaRPr>
          </a:p>
        </p:txBody>
      </p:sp>
      <p:pic>
        <p:nvPicPr>
          <p:cNvPr id="3" name="Picture 2">
            <a:extLst>
              <a:ext uri="{FF2B5EF4-FFF2-40B4-BE49-F238E27FC236}">
                <a16:creationId xmlns:a16="http://schemas.microsoft.com/office/drawing/2014/main" id="{9990CF31-A081-42F2-8949-97004E8C0119}"/>
              </a:ext>
            </a:extLst>
          </p:cNvPr>
          <p:cNvPicPr>
            <a:picLocks noChangeAspect="1"/>
          </p:cNvPicPr>
          <p:nvPr/>
        </p:nvPicPr>
        <p:blipFill>
          <a:blip r:embed="rId2"/>
          <a:stretch>
            <a:fillRect/>
          </a:stretch>
        </p:blipFill>
        <p:spPr>
          <a:xfrm>
            <a:off x="5297763" y="996715"/>
            <a:ext cx="6250769" cy="4703703"/>
          </a:xfrm>
          <a:prstGeom prst="rect">
            <a:avLst/>
          </a:prstGeom>
        </p:spPr>
      </p:pic>
      <p:sp>
        <p:nvSpPr>
          <p:cNvPr id="4" name="Slide Number Placeholder 3">
            <a:extLst>
              <a:ext uri="{FF2B5EF4-FFF2-40B4-BE49-F238E27FC236}">
                <a16:creationId xmlns:a16="http://schemas.microsoft.com/office/drawing/2014/main" id="{A5C1BB00-B16B-4470-92B1-4872B338D623}"/>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8</a:t>
            </a:fld>
            <a:endParaRPr lang="en-US"/>
          </a:p>
        </p:txBody>
      </p:sp>
    </p:spTree>
    <p:extLst>
      <p:ext uri="{BB962C8B-B14F-4D97-AF65-F5344CB8AC3E}">
        <p14:creationId xmlns:p14="http://schemas.microsoft.com/office/powerpoint/2010/main" val="29183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500">
                <a:solidFill>
                  <a:schemeClr val="bg1"/>
                </a:solidFill>
              </a:rPr>
            </a:br>
            <a:br>
              <a:rPr lang="en-US" sz="1500">
                <a:solidFill>
                  <a:schemeClr val="bg1"/>
                </a:solidFill>
              </a:rPr>
            </a:br>
            <a:r>
              <a:rPr lang="en-US" sz="1500">
                <a:solidFill>
                  <a:schemeClr val="bg1"/>
                </a:solidFill>
              </a:rPr>
              <a:t>Attrition Vs Education</a:t>
            </a:r>
            <a:br>
              <a:rPr lang="en-US" sz="1500">
                <a:solidFill>
                  <a:schemeClr val="bg1"/>
                </a:solidFill>
              </a:rPr>
            </a:br>
            <a:br>
              <a:rPr lang="en-US" sz="1500">
                <a:solidFill>
                  <a:schemeClr val="bg1"/>
                </a:solidFill>
              </a:rPr>
            </a:br>
            <a:endParaRPr lang="en-US" sz="1500">
              <a:solidFill>
                <a:schemeClr val="bg1"/>
              </a:solidFill>
            </a:endParaRPr>
          </a:p>
        </p:txBody>
      </p:sp>
      <p:sp>
        <p:nvSpPr>
          <p:cNvPr id="6" name="TextBox 5">
            <a:extLst>
              <a:ext uri="{FF2B5EF4-FFF2-40B4-BE49-F238E27FC236}">
                <a16:creationId xmlns:a16="http://schemas.microsoft.com/office/drawing/2014/main" id="{1E8833B8-5C47-EE49-B531-4DD89ED7B7B4}"/>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spcBef>
                <a:spcPts val="1000"/>
              </a:spcBef>
              <a:buClr>
                <a:schemeClr val="accent2"/>
              </a:buClr>
              <a:buFont typeface="Arial" panose="020B0604020202020204" pitchFamily="34" charset="0"/>
              <a:buChar char="•"/>
            </a:pPr>
            <a:r>
              <a:rPr lang="en-US">
                <a:solidFill>
                  <a:schemeClr val="bg1"/>
                </a:solidFill>
              </a:rPr>
              <a:t>There are more people with a bachelors degree followed by masters degree. It is seen that the attrition levels are not pronounced across education levels, but the </a:t>
            </a:r>
            <a:r>
              <a:rPr lang="en-US" b="1">
                <a:solidFill>
                  <a:schemeClr val="bg1"/>
                </a:solidFill>
              </a:rPr>
              <a:t>assumption is that people with higher education expect greater challenges to work on and if they don't find that this leads to lower satisfaction levels and consequently to attrition.</a:t>
            </a:r>
          </a:p>
        </p:txBody>
      </p:sp>
      <p:pic>
        <p:nvPicPr>
          <p:cNvPr id="3" name="Picture 2">
            <a:extLst>
              <a:ext uri="{FF2B5EF4-FFF2-40B4-BE49-F238E27FC236}">
                <a16:creationId xmlns:a16="http://schemas.microsoft.com/office/drawing/2014/main" id="{F363AA19-5A2B-41DB-9C35-448D2877F3CD}"/>
              </a:ext>
            </a:extLst>
          </p:cNvPr>
          <p:cNvPicPr>
            <a:picLocks noChangeAspect="1"/>
          </p:cNvPicPr>
          <p:nvPr/>
        </p:nvPicPr>
        <p:blipFill>
          <a:blip r:embed="rId2"/>
          <a:stretch>
            <a:fillRect/>
          </a:stretch>
        </p:blipFill>
        <p:spPr>
          <a:xfrm>
            <a:off x="5297763" y="996715"/>
            <a:ext cx="6250769" cy="4703703"/>
          </a:xfrm>
          <a:prstGeom prst="rect">
            <a:avLst/>
          </a:prstGeom>
        </p:spPr>
      </p:pic>
      <p:sp>
        <p:nvSpPr>
          <p:cNvPr id="4" name="Slide Number Placeholder 3">
            <a:extLst>
              <a:ext uri="{FF2B5EF4-FFF2-40B4-BE49-F238E27FC236}">
                <a16:creationId xmlns:a16="http://schemas.microsoft.com/office/drawing/2014/main" id="{EE035F34-139D-422A-A81A-B406C31770E1}"/>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defTabSz="457200">
              <a:lnSpc>
                <a:spcPct val="90000"/>
              </a:lnSpc>
              <a:spcAft>
                <a:spcPts val="600"/>
              </a:spcAft>
            </a:pPr>
            <a:fld id="{B3BBC119-FF63-8647-8D0E-09BB0DE91E94}" type="slidenum">
              <a:rPr lang="en-US" smtClean="0"/>
              <a:pPr defTabSz="457200">
                <a:lnSpc>
                  <a:spcPct val="90000"/>
                </a:lnSpc>
                <a:spcAft>
                  <a:spcPts val="600"/>
                </a:spcAft>
              </a:pPr>
              <a:t>9</a:t>
            </a:fld>
            <a:endParaRPr lang="en-US"/>
          </a:p>
        </p:txBody>
      </p:sp>
    </p:spTree>
    <p:extLst>
      <p:ext uri="{BB962C8B-B14F-4D97-AF65-F5344CB8AC3E}">
        <p14:creationId xmlns:p14="http://schemas.microsoft.com/office/powerpoint/2010/main" val="11804115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1880</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vt:lpstr>
      <vt:lpstr>Parcel</vt:lpstr>
      <vt:lpstr>Employee Attrition</vt:lpstr>
      <vt:lpstr>what is Attrition and what determines it?</vt:lpstr>
      <vt:lpstr>Summary of the employee attrition dataset</vt:lpstr>
      <vt:lpstr>Correlation of the VARIABLES from employee attrition dataset</vt:lpstr>
      <vt:lpstr>Attrition Vs Pay rates: Income levels for the attrition employees</vt:lpstr>
      <vt:lpstr> Attrition Vs Department:  Percentage of people who are leaving from their departments </vt:lpstr>
      <vt:lpstr>   Attrition Vs Marital Status: whether there is a relationship between attrition levels and marital status?  </vt:lpstr>
      <vt:lpstr>  Attrition Vs Distance From Home  </vt:lpstr>
      <vt:lpstr>  Attrition Vs Education  </vt:lpstr>
      <vt:lpstr>  Attrition Vs Total Working Years  </vt:lpstr>
      <vt:lpstr>  Attrition Vs Job Satisfaction  </vt:lpstr>
      <vt:lpstr>  Attrition Vs Work life balance  </vt:lpstr>
      <vt:lpstr>  Attrition Vs Environment Satisfaction  </vt:lpstr>
      <vt:lpstr>  Attrition Vs OverTime  </vt:lpstr>
      <vt:lpstr>  Attrition for years of experience vs monthly salary and their correlation  </vt:lpstr>
      <vt:lpstr>  Feature Selection: Multicollinearity (VIF) &amp; data preparation  </vt:lpstr>
      <vt:lpstr>Logistic regression Model</vt:lpstr>
      <vt:lpstr>K-NN Model with cross validation after hyper parameter tuning</vt:lpstr>
      <vt:lpstr>K-NN Model Leave One Out k-NN or Internal CV k-NN</vt:lpstr>
      <vt:lpstr>  Competition dataset for Classifying attrition  </vt:lpstr>
      <vt:lpstr>  Competition dataset for Predicting monthly income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Senthil Kumar</dc:creator>
  <cp:lastModifiedBy>Senthil Kumar</cp:lastModifiedBy>
  <cp:revision>3</cp:revision>
  <dcterms:created xsi:type="dcterms:W3CDTF">2020-04-18T00:25:36Z</dcterms:created>
  <dcterms:modified xsi:type="dcterms:W3CDTF">2020-04-18T00:40:45Z</dcterms:modified>
</cp:coreProperties>
</file>